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C9E846AB-DA16-423F-BFBF-B886391D1F74}"/>
    <pc:docChg chg="modSld">
      <pc:chgData name="" userId="" providerId="" clId="Web-{C9E846AB-DA16-423F-BFBF-B886391D1F74}" dt="2019-06-27T10:46:34.125" v="284" actId="20577"/>
      <pc:docMkLst>
        <pc:docMk/>
      </pc:docMkLst>
      <pc:sldChg chg="modSp">
        <pc:chgData name="" userId="" providerId="" clId="Web-{C9E846AB-DA16-423F-BFBF-B886391D1F74}" dt="2019-06-27T10:33:46.273" v="23"/>
        <pc:sldMkLst>
          <pc:docMk/>
          <pc:sldMk cId="2369777763" sldId="262"/>
        </pc:sldMkLst>
        <pc:graphicFrameChg chg="mod modGraphic">
          <ac:chgData name="" userId="" providerId="" clId="Web-{C9E846AB-DA16-423F-BFBF-B886391D1F74}" dt="2019-06-27T10:33:46.273" v="23"/>
          <ac:graphicFrameMkLst>
            <pc:docMk/>
            <pc:sldMk cId="2369777763" sldId="262"/>
            <ac:graphicFrameMk id="4" creationId="{00000000-0000-0000-0000-000000000000}"/>
          </ac:graphicFrameMkLst>
        </pc:graphicFrameChg>
      </pc:sldChg>
      <pc:sldChg chg="modSp">
        <pc:chgData name="" userId="" providerId="" clId="Web-{C9E846AB-DA16-423F-BFBF-B886391D1F74}" dt="2019-06-27T10:37:33.304" v="99" actId="20577"/>
        <pc:sldMkLst>
          <pc:docMk/>
          <pc:sldMk cId="1853146580" sldId="263"/>
        </pc:sldMkLst>
        <pc:spChg chg="mod">
          <ac:chgData name="" userId="" providerId="" clId="Web-{C9E846AB-DA16-423F-BFBF-B886391D1F74}" dt="2019-06-27T10:37:33.304" v="99" actId="20577"/>
          <ac:spMkLst>
            <pc:docMk/>
            <pc:sldMk cId="1853146580" sldId="263"/>
            <ac:spMk id="3" creationId="{00000000-0000-0000-0000-000000000000}"/>
          </ac:spMkLst>
        </pc:spChg>
      </pc:sldChg>
      <pc:sldChg chg="modSp">
        <pc:chgData name="" userId="" providerId="" clId="Web-{C9E846AB-DA16-423F-BFBF-B886391D1F74}" dt="2019-06-27T10:46:34.125" v="283" actId="20577"/>
        <pc:sldMkLst>
          <pc:docMk/>
          <pc:sldMk cId="1380156798" sldId="266"/>
        </pc:sldMkLst>
        <pc:spChg chg="mod">
          <ac:chgData name="" userId="" providerId="" clId="Web-{C9E846AB-DA16-423F-BFBF-B886391D1F74}" dt="2019-06-27T10:46:34.125" v="283" actId="20577"/>
          <ac:spMkLst>
            <pc:docMk/>
            <pc:sldMk cId="1380156798" sldId="26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91F02-0149-4780-8954-A019D6612A4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169CB-BED7-45D5-8DFA-08044ACE4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46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Nature</a:t>
            </a:r>
            <a:r>
              <a:rPr lang="en-US" baseline="0" dirty="0"/>
              <a:t> of HIB Incidents-  incidents found to be HIB are reported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169CB-BED7-45D5-8DFA-08044ACE4A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24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Effects of HIB Incidents- results of positive HIB are reported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169CB-BED7-45D5-8DFA-08044ACE4A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19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Mode</a:t>
            </a:r>
            <a:r>
              <a:rPr lang="en-US" baseline="0" dirty="0"/>
              <a:t> HIB- Incidents found to be HIB are reported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169CB-BED7-45D5-8DFA-08044ACE4A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39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Discipline for </a:t>
            </a:r>
            <a:r>
              <a:rPr lang="en-US" dirty="0" err="1"/>
              <a:t>postivie</a:t>
            </a:r>
            <a:r>
              <a:rPr lang="en-US" dirty="0"/>
              <a:t> HIB only reported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169CB-BED7-45D5-8DFA-08044ACE4A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3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** List of “Other Measures Imposed”</a:t>
            </a:r>
          </a:p>
          <a:p>
            <a:r>
              <a:rPr lang="en-US" dirty="0"/>
              <a:t>	Bullying re-education classes</a:t>
            </a:r>
            <a:r>
              <a:rPr lang="en-US" baseline="0" dirty="0"/>
              <a:t> with VP</a:t>
            </a:r>
          </a:p>
          <a:p>
            <a:r>
              <a:rPr lang="en-US" baseline="0" dirty="0"/>
              <a:t>	No-Contact rule</a:t>
            </a:r>
          </a:p>
          <a:p>
            <a:r>
              <a:rPr lang="en-US" baseline="0" dirty="0"/>
              <a:t>	Increase Staff supervision</a:t>
            </a:r>
          </a:p>
          <a:p>
            <a:r>
              <a:rPr lang="en-US" baseline="0" dirty="0"/>
              <a:t>	Loss of privileges to attend school functions</a:t>
            </a:r>
          </a:p>
          <a:p>
            <a:r>
              <a:rPr lang="en-US" dirty="0"/>
              <a:t>	Seating</a:t>
            </a:r>
            <a:r>
              <a:rPr lang="en-US" baseline="0" dirty="0"/>
              <a:t> changes</a:t>
            </a:r>
          </a:p>
          <a:p>
            <a:r>
              <a:rPr lang="en-US" baseline="0" dirty="0"/>
              <a:t>	Increased VP interventions</a:t>
            </a:r>
          </a:p>
          <a:p>
            <a:r>
              <a:rPr lang="en-US" baseline="0" dirty="0"/>
              <a:t>	Community Service</a:t>
            </a:r>
          </a:p>
          <a:p>
            <a:r>
              <a:rPr lang="en-US" baseline="0" dirty="0"/>
              <a:t>	Community Serve Club attendance</a:t>
            </a:r>
          </a:p>
          <a:p>
            <a:r>
              <a:rPr lang="en-US" baseline="0" dirty="0"/>
              <a:t>	Loss of Technology in school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169CB-BED7-45D5-8DFA-08044ACE4A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48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3688-B3A9-4EFB-8F8F-1DFFBE509E3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8B7B-BFBB-40CB-8051-457F4662D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4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3688-B3A9-4EFB-8F8F-1DFFBE509E3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8B7B-BFBB-40CB-8051-457F4662D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0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3688-B3A9-4EFB-8F8F-1DFFBE509E3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8B7B-BFBB-40CB-8051-457F4662D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7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3688-B3A9-4EFB-8F8F-1DFFBE509E3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8B7B-BFBB-40CB-8051-457F4662D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4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3688-B3A9-4EFB-8F8F-1DFFBE509E3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8B7B-BFBB-40CB-8051-457F4662D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46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3688-B3A9-4EFB-8F8F-1DFFBE509E3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8B7B-BFBB-40CB-8051-457F4662D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8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3688-B3A9-4EFB-8F8F-1DFFBE509E3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8B7B-BFBB-40CB-8051-457F4662D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8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3688-B3A9-4EFB-8F8F-1DFFBE509E3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8B7B-BFBB-40CB-8051-457F4662D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3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3688-B3A9-4EFB-8F8F-1DFFBE509E3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8B7B-BFBB-40CB-8051-457F4662D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5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3688-B3A9-4EFB-8F8F-1DFFBE509E3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8B7B-BFBB-40CB-8051-457F4662D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3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3688-B3A9-4EFB-8F8F-1DFFBE509E3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8B7B-BFBB-40CB-8051-457F4662D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7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03688-B3A9-4EFB-8F8F-1DFFBE509E3D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A8B7B-BFBB-40CB-8051-457F4662D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0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286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DRAFT</a:t>
            </a:r>
            <a:r>
              <a:rPr lang="en-US" dirty="0"/>
              <a:t/>
            </a:r>
            <a:br>
              <a:rPr lang="en-US" dirty="0"/>
            </a:br>
            <a:r>
              <a:rPr lang="en-US" sz="4900" b="1" dirty="0">
                <a:solidFill>
                  <a:srgbClr val="0070C0"/>
                </a:solidFill>
              </a:rPr>
              <a:t>District ABR </a:t>
            </a:r>
            <a:br>
              <a:rPr lang="en-US" sz="4900" b="1" dirty="0">
                <a:solidFill>
                  <a:srgbClr val="0070C0"/>
                </a:solidFill>
              </a:rPr>
            </a:br>
            <a:r>
              <a:rPr lang="en-US" sz="4900" b="1" dirty="0">
                <a:solidFill>
                  <a:srgbClr val="0070C0"/>
                </a:solidFill>
              </a:rPr>
              <a:t>Summary Report</a:t>
            </a:r>
            <a:br>
              <a:rPr lang="en-US" sz="4900" b="1" dirty="0">
                <a:solidFill>
                  <a:srgbClr val="0070C0"/>
                </a:solidFill>
              </a:rPr>
            </a:br>
            <a:endParaRPr lang="en-US" sz="49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2018-2019</a:t>
            </a:r>
          </a:p>
        </p:txBody>
      </p:sp>
    </p:spTree>
    <p:extLst>
      <p:ext uri="{BB962C8B-B14F-4D97-AF65-F5344CB8AC3E}">
        <p14:creationId xmlns:p14="http://schemas.microsoft.com/office/powerpoint/2010/main" val="421164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Recommendations: 2019/2020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000" dirty="0"/>
              <a:t>Increase cameras on busses (CES/EMS)</a:t>
            </a:r>
          </a:p>
          <a:p>
            <a:r>
              <a:rPr lang="en-US" sz="2000" dirty="0"/>
              <a:t>Increase number of cameras outside school buildings (EMS)</a:t>
            </a:r>
          </a:p>
          <a:p>
            <a:r>
              <a:rPr lang="en-US" sz="2000" dirty="0"/>
              <a:t>Increase use of Restorative Justice practices (CES/EMS/MHS)</a:t>
            </a:r>
          </a:p>
          <a:p>
            <a:r>
              <a:rPr lang="en-US" sz="2000" dirty="0"/>
              <a:t>Explore use of therapy dogs in schools</a:t>
            </a:r>
          </a:p>
          <a:p>
            <a:r>
              <a:rPr lang="en-US" sz="2000" dirty="0"/>
              <a:t>Increase time with RU SEL intern (Moss)</a:t>
            </a:r>
          </a:p>
          <a:p>
            <a:r>
              <a:rPr lang="en-US" sz="2000" dirty="0"/>
              <a:t>Newsletter for parents with follow-up SEL lessons (Moss/EMS)</a:t>
            </a:r>
          </a:p>
        </p:txBody>
      </p:sp>
    </p:spTree>
    <p:extLst>
      <p:ext uri="{BB962C8B-B14F-4D97-AF65-F5344CB8AC3E}">
        <p14:creationId xmlns:p14="http://schemas.microsoft.com/office/powerpoint/2010/main" val="2015607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Self-Assessment 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82196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/>
              <a:t>2011-2013</a:t>
            </a:r>
            <a:r>
              <a:rPr lang="en-US" sz="2000" dirty="0"/>
              <a:t>     13-14        </a:t>
            </a:r>
            <a:r>
              <a:rPr lang="en-US" sz="2000" b="1" dirty="0"/>
              <a:t>14-15</a:t>
            </a:r>
            <a:r>
              <a:rPr lang="en-US" sz="2000" dirty="0"/>
              <a:t>       15-16       </a:t>
            </a:r>
            <a:r>
              <a:rPr lang="en-US" sz="2000" b="1" dirty="0"/>
              <a:t> 16-17</a:t>
            </a:r>
            <a:r>
              <a:rPr lang="en-US" sz="2000" dirty="0"/>
              <a:t>          17-18      </a:t>
            </a:r>
            <a:r>
              <a:rPr lang="en-US" sz="2000" b="1" dirty="0"/>
              <a:t>18-19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Moss   </a:t>
            </a:r>
            <a:r>
              <a:rPr lang="en-US" sz="2000" b="1" dirty="0"/>
              <a:t>58/75</a:t>
            </a:r>
            <a:r>
              <a:rPr lang="en-US" sz="2000" dirty="0"/>
              <a:t>           67/78       </a:t>
            </a:r>
            <a:r>
              <a:rPr lang="en-US" sz="2000" b="1" dirty="0"/>
              <a:t> 71/78 </a:t>
            </a:r>
            <a:r>
              <a:rPr lang="en-US" sz="2000" dirty="0"/>
              <a:t>      69/78       </a:t>
            </a:r>
            <a:r>
              <a:rPr lang="en-US" sz="2000" b="1" dirty="0"/>
              <a:t>70/78</a:t>
            </a:r>
            <a:r>
              <a:rPr lang="en-US" sz="2000" dirty="0"/>
              <a:t>        72/78      </a:t>
            </a:r>
            <a:r>
              <a:rPr lang="en-US" sz="2000" b="1" dirty="0"/>
              <a:t> 73/78</a:t>
            </a:r>
            <a:endParaRPr lang="en-US" sz="2000" b="1" dirty="0">
              <a:cs typeface="Calibri"/>
            </a:endParaRP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CES      </a:t>
            </a:r>
            <a:r>
              <a:rPr lang="en-US" sz="2000" b="1" dirty="0"/>
              <a:t>57/75</a:t>
            </a:r>
            <a:r>
              <a:rPr lang="en-US" sz="2000" dirty="0"/>
              <a:t>          73/78         </a:t>
            </a:r>
            <a:r>
              <a:rPr lang="en-US" sz="2000" b="1" dirty="0"/>
              <a:t>75/78 </a:t>
            </a:r>
            <a:r>
              <a:rPr lang="en-US" sz="2000" dirty="0"/>
              <a:t>       74/78        </a:t>
            </a:r>
            <a:r>
              <a:rPr lang="en-US" sz="2000" b="1" dirty="0"/>
              <a:t>74/78  </a:t>
            </a:r>
            <a:r>
              <a:rPr lang="en-US" sz="2000" dirty="0"/>
              <a:t>    76/78      </a:t>
            </a:r>
            <a:r>
              <a:rPr lang="en-US" sz="2000" b="1" dirty="0"/>
              <a:t> 76/78</a:t>
            </a:r>
            <a:endParaRPr lang="en-US" sz="2000" b="1" dirty="0">
              <a:cs typeface="Calibri"/>
            </a:endParaRP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EMS      </a:t>
            </a:r>
            <a:r>
              <a:rPr lang="en-US" sz="2000" b="1" dirty="0"/>
              <a:t>51/75</a:t>
            </a:r>
            <a:r>
              <a:rPr lang="en-US" sz="2000" dirty="0"/>
              <a:t>         68/78         </a:t>
            </a:r>
            <a:r>
              <a:rPr lang="en-US" sz="2000" b="1" dirty="0"/>
              <a:t>57/78</a:t>
            </a:r>
            <a:r>
              <a:rPr lang="en-US" sz="2000" dirty="0"/>
              <a:t>        70/78       </a:t>
            </a:r>
            <a:r>
              <a:rPr lang="en-US" sz="2000" b="1" dirty="0"/>
              <a:t>71/78</a:t>
            </a:r>
            <a:r>
              <a:rPr lang="en-US" sz="2000" dirty="0"/>
              <a:t>      72/78        </a:t>
            </a:r>
            <a:r>
              <a:rPr lang="en-US" sz="2000" b="1" dirty="0"/>
              <a:t>69/78</a:t>
            </a:r>
            <a:endParaRPr lang="en-US" sz="2000" b="1" dirty="0">
              <a:cs typeface="Calibri"/>
            </a:endParaRP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MHS     </a:t>
            </a:r>
            <a:r>
              <a:rPr lang="en-US" sz="2000" b="1" dirty="0"/>
              <a:t> 56/75 </a:t>
            </a:r>
            <a:r>
              <a:rPr lang="en-US" sz="2000" dirty="0"/>
              <a:t>        68/78       </a:t>
            </a:r>
            <a:r>
              <a:rPr lang="en-US" sz="2000" b="1" dirty="0"/>
              <a:t>  67/78   </a:t>
            </a:r>
            <a:r>
              <a:rPr lang="en-US" sz="2000" dirty="0"/>
              <a:t>     69/78      </a:t>
            </a:r>
            <a:r>
              <a:rPr lang="en-US" sz="2000" b="1" dirty="0"/>
              <a:t> 66/78 </a:t>
            </a:r>
            <a:r>
              <a:rPr lang="en-US" sz="2000" dirty="0"/>
              <a:t>     58/78       </a:t>
            </a:r>
            <a:r>
              <a:rPr lang="en-US" sz="2000" b="1" dirty="0"/>
              <a:t> 62/78</a:t>
            </a:r>
            <a:endParaRPr lang="en-US" sz="2000" b="1" dirty="0">
              <a:cs typeface="Calibri"/>
            </a:endParaRPr>
          </a:p>
          <a:p>
            <a:endParaRPr lang="en-US" sz="2000" dirty="0"/>
          </a:p>
          <a:p>
            <a:r>
              <a:rPr lang="en-US" sz="2000" dirty="0"/>
              <a:t>District  </a:t>
            </a:r>
            <a:r>
              <a:rPr lang="en-US" sz="2000"/>
              <a:t> </a:t>
            </a:r>
            <a:r>
              <a:rPr lang="en-US" sz="2000" b="1" smtClean="0"/>
              <a:t>74% </a:t>
            </a:r>
            <a:r>
              <a:rPr lang="en-US" sz="2000" b="1" dirty="0"/>
              <a:t> </a:t>
            </a:r>
            <a:r>
              <a:rPr lang="en-US" sz="2000" dirty="0"/>
              <a:t>          </a:t>
            </a:r>
            <a:r>
              <a:rPr lang="en-US" sz="2000"/>
              <a:t> </a:t>
            </a:r>
            <a:r>
              <a:rPr lang="en-US" sz="2000" smtClean="0"/>
              <a:t>88%</a:t>
            </a:r>
            <a:r>
              <a:rPr lang="en-US" sz="2000" dirty="0"/>
              <a:t>            </a:t>
            </a:r>
            <a:r>
              <a:rPr lang="en-US" sz="2000"/>
              <a:t> </a:t>
            </a:r>
            <a:r>
              <a:rPr lang="en-US" sz="2000" b="1" smtClean="0"/>
              <a:t>86%</a:t>
            </a:r>
            <a:r>
              <a:rPr lang="en-US" sz="2000" b="1" dirty="0"/>
              <a:t> </a:t>
            </a:r>
            <a:r>
              <a:rPr lang="en-US" sz="2000" dirty="0"/>
              <a:t>        </a:t>
            </a:r>
            <a:r>
              <a:rPr lang="en-US" sz="2000"/>
              <a:t> </a:t>
            </a:r>
            <a:r>
              <a:rPr lang="en-US" sz="2000" smtClean="0"/>
              <a:t>90</a:t>
            </a:r>
            <a:r>
              <a:rPr lang="en-US" sz="2000" smtClean="0"/>
              <a:t>% </a:t>
            </a:r>
            <a:r>
              <a:rPr lang="en-US" sz="2000" dirty="0"/>
              <a:t>        </a:t>
            </a:r>
            <a:r>
              <a:rPr lang="en-US" sz="2000" b="1"/>
              <a:t> </a:t>
            </a:r>
            <a:r>
              <a:rPr lang="en-US" sz="2000" b="1" smtClean="0"/>
              <a:t>90</a:t>
            </a:r>
            <a:r>
              <a:rPr lang="en-US" sz="2000" b="1" smtClean="0"/>
              <a:t>% </a:t>
            </a:r>
            <a:r>
              <a:rPr lang="en-US" sz="2000" b="1" dirty="0"/>
              <a:t> </a:t>
            </a:r>
            <a:r>
              <a:rPr lang="en-US" sz="2000" dirty="0"/>
              <a:t>       </a:t>
            </a:r>
            <a:r>
              <a:rPr lang="en-US" sz="2000"/>
              <a:t> </a:t>
            </a:r>
            <a:r>
              <a:rPr lang="en-US" sz="2000" smtClean="0"/>
              <a:t>89% </a:t>
            </a:r>
            <a:r>
              <a:rPr lang="en-US" sz="2000" dirty="0"/>
              <a:t>        </a:t>
            </a:r>
            <a:r>
              <a:rPr lang="en-US" sz="2000"/>
              <a:t> </a:t>
            </a:r>
            <a:r>
              <a:rPr lang="en-US" sz="2000" b="1" smtClean="0"/>
              <a:t>90</a:t>
            </a:r>
            <a:r>
              <a:rPr lang="en-US" sz="2000" b="1" smtClean="0"/>
              <a:t>%</a:t>
            </a:r>
            <a:endParaRPr lang="en-US" sz="2000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0156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60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District HIB Summary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Report includes: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Nature of HIB Incidents</a:t>
            </a:r>
          </a:p>
          <a:p>
            <a:pPr lvl="1"/>
            <a:r>
              <a:rPr lang="en-US" dirty="0"/>
              <a:t>Effect of HIB Incidents </a:t>
            </a:r>
          </a:p>
          <a:p>
            <a:pPr lvl="1"/>
            <a:r>
              <a:rPr lang="en-US" dirty="0"/>
              <a:t>Mode of HIB</a:t>
            </a:r>
          </a:p>
          <a:p>
            <a:pPr lvl="1"/>
            <a:r>
              <a:rPr lang="en-US" dirty="0"/>
              <a:t>Disciplinary Action Taken</a:t>
            </a:r>
          </a:p>
          <a:p>
            <a:pPr lvl="1"/>
            <a:r>
              <a:rPr lang="en-US" dirty="0"/>
              <a:t>Other Actions Taken</a:t>
            </a:r>
          </a:p>
        </p:txBody>
      </p:sp>
    </p:spTree>
    <p:extLst>
      <p:ext uri="{BB962C8B-B14F-4D97-AF65-F5344CB8AC3E}">
        <p14:creationId xmlns:p14="http://schemas.microsoft.com/office/powerpoint/2010/main" val="249929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District HIB Summary Report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257414"/>
              </p:ext>
            </p:extLst>
          </p:nvPr>
        </p:nvGraphicFramePr>
        <p:xfrm>
          <a:off x="457200" y="1828800"/>
          <a:ext cx="82296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236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Section A: Counts of HIB Incidents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Period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Period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424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Number of HIB Reports</a:t>
                      </a:r>
                      <a:r>
                        <a:rPr lang="en-US" baseline="0" dirty="0"/>
                        <a:t> (HIB Found)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11(6)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11(9)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22(15)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424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10-day Investigation 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909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Board of Education decision rendered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766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District HIB Summary Report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368212"/>
              </p:ext>
            </p:extLst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Section B: Nature of HIB Incidents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Race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Religion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Ancestry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Sexual Orientation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Gender identity and Expression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Mental,</a:t>
                      </a:r>
                      <a:r>
                        <a:rPr lang="en-US" baseline="0" dirty="0"/>
                        <a:t> Physical or Sensory Disability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Other Distinguishing Characteristics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261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District HIB Summary Report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430747"/>
              </p:ext>
            </p:extLst>
          </p:nvPr>
        </p:nvGraphicFramePr>
        <p:xfrm>
          <a:off x="381000" y="1447800"/>
          <a:ext cx="8229600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Section C: Effect of HIB Incidents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Substantially disrupted or interfered with orderly operation of schools or rights of other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Offender knew action would</a:t>
                      </a:r>
                      <a:r>
                        <a:rPr lang="en-US" baseline="0" dirty="0"/>
                        <a:t> physically or emotionally cause harm to the victim or to the victim's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Victim was in fear</a:t>
                      </a:r>
                      <a:r>
                        <a:rPr lang="en-US" baseline="0" dirty="0"/>
                        <a:t> of physical harm or damage to personal 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Insulted or demeaned a student or group of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Interfered with student’s</a:t>
                      </a:r>
                      <a:r>
                        <a:rPr lang="en-US" baseline="0" dirty="0"/>
                        <a:t>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Created a hostile environment by severely or pervasively causing physical or</a:t>
                      </a:r>
                      <a:r>
                        <a:rPr lang="en-US" baseline="0" dirty="0"/>
                        <a:t> emotional harm to the student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087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District HIB Summary Report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2542509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Section D: Mode of HIB Incidents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Gesture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Written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Verbal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Physical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Electronic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216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District HIB Summary Report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394172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Section E: Disciplinary Action</a:t>
                      </a:r>
                      <a:r>
                        <a:rPr lang="en-US" baseline="0" dirty="0"/>
                        <a:t> taken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Expulsion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In-School Suspension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Out-of-School Suspension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Unilateral</a:t>
                      </a:r>
                      <a:r>
                        <a:rPr lang="en-US" baseline="0" dirty="0"/>
                        <a:t> removal-ALJ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Detention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809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District HIB Summary Report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6247893"/>
              </p:ext>
            </p:extLst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Section</a:t>
                      </a:r>
                      <a:r>
                        <a:rPr lang="en-US" baseline="0" dirty="0"/>
                        <a:t> F: Other Disciplinary Action Taken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Suspension of Privileges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Individual Counseling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Parent 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Restitution/Restoration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  <a:r>
                        <a:rPr lang="en-US" baseline="0" dirty="0"/>
                        <a:t> Counseling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Student 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I&amp;RS Referral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Referral for Therapy/Treatment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 Measures Imposed**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777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District Self-Assessment 2018/2019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Moss	73/78</a:t>
            </a:r>
          </a:p>
          <a:p>
            <a:r>
              <a:rPr lang="en-US" dirty="0"/>
              <a:t>CES	76/78</a:t>
            </a:r>
          </a:p>
          <a:p>
            <a:r>
              <a:rPr lang="en-US" dirty="0"/>
              <a:t>EMS	69/78</a:t>
            </a:r>
          </a:p>
          <a:p>
            <a:r>
              <a:rPr lang="en-US" dirty="0"/>
              <a:t>MHS        62/78</a:t>
            </a:r>
            <a:endParaRPr lang="en-US" dirty="0">
              <a:cs typeface="Calibri"/>
            </a:endParaRPr>
          </a:p>
          <a:p>
            <a:endParaRPr lang="en-US" dirty="0"/>
          </a:p>
          <a:p>
            <a:r>
              <a:rPr lang="en-US" dirty="0"/>
              <a:t>Total                 70/78   (89%)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3146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404</Words>
  <Application>Microsoft Office PowerPoint</Application>
  <PresentationFormat>On-screen Show (4:3)</PresentationFormat>
  <Paragraphs>157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 DRAFT District ABR  Summary Report </vt:lpstr>
      <vt:lpstr>District HIB Summary Report</vt:lpstr>
      <vt:lpstr>District HIB Summary Report</vt:lpstr>
      <vt:lpstr>District HIB Summary Report</vt:lpstr>
      <vt:lpstr>District HIB Summary Report</vt:lpstr>
      <vt:lpstr>District HIB Summary Report</vt:lpstr>
      <vt:lpstr>District HIB Summary Report</vt:lpstr>
      <vt:lpstr>District HIB Summary Report</vt:lpstr>
      <vt:lpstr>District Self-Assessment 2018/2019</vt:lpstr>
      <vt:lpstr>Recommendations: 2019/2020</vt:lpstr>
      <vt:lpstr>Self-Assessment Grades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ABR report SY 2017-2018</dc:title>
  <dc:creator>Cheung, Judi</dc:creator>
  <cp:lastModifiedBy>Taylor, Carolyn</cp:lastModifiedBy>
  <cp:revision>103</cp:revision>
  <cp:lastPrinted>2019-06-21T14:24:59Z</cp:lastPrinted>
  <dcterms:created xsi:type="dcterms:W3CDTF">2018-04-24T11:56:32Z</dcterms:created>
  <dcterms:modified xsi:type="dcterms:W3CDTF">2019-07-18T14:56:35Z</dcterms:modified>
</cp:coreProperties>
</file>