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5.xml" ContentType="application/inkml+xml"/>
  <Override PartName="/ppt/ink/ink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00" r:id="rId2"/>
  </p:sldMasterIdLst>
  <p:notesMasterIdLst>
    <p:notesMasterId r:id="rId38"/>
  </p:notesMasterIdLst>
  <p:sldIdLst>
    <p:sldId id="271" r:id="rId3"/>
    <p:sldId id="334" r:id="rId4"/>
    <p:sldId id="301" r:id="rId5"/>
    <p:sldId id="302" r:id="rId6"/>
    <p:sldId id="303" r:id="rId7"/>
    <p:sldId id="329" r:id="rId8"/>
    <p:sldId id="304" r:id="rId9"/>
    <p:sldId id="305" r:id="rId10"/>
    <p:sldId id="306" r:id="rId11"/>
    <p:sldId id="307" r:id="rId12"/>
    <p:sldId id="308" r:id="rId13"/>
    <p:sldId id="309" r:id="rId14"/>
    <p:sldId id="310" r:id="rId15"/>
    <p:sldId id="311" r:id="rId16"/>
    <p:sldId id="312" r:id="rId17"/>
    <p:sldId id="319" r:id="rId18"/>
    <p:sldId id="313" r:id="rId19"/>
    <p:sldId id="314" r:id="rId20"/>
    <p:sldId id="316" r:id="rId21"/>
    <p:sldId id="318" r:id="rId22"/>
    <p:sldId id="317" r:id="rId23"/>
    <p:sldId id="320" r:id="rId24"/>
    <p:sldId id="315" r:id="rId25"/>
    <p:sldId id="322" r:id="rId26"/>
    <p:sldId id="324" r:id="rId27"/>
    <p:sldId id="321" r:id="rId28"/>
    <p:sldId id="332" r:id="rId29"/>
    <p:sldId id="323" r:id="rId30"/>
    <p:sldId id="326" r:id="rId31"/>
    <p:sldId id="327" r:id="rId32"/>
    <p:sldId id="328" r:id="rId33"/>
    <p:sldId id="330" r:id="rId34"/>
    <p:sldId id="325" r:id="rId35"/>
    <p:sldId id="331" r:id="rId36"/>
    <p:sldId id="33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p:cViewPr varScale="1">
        <p:scale>
          <a:sx n="112" d="100"/>
          <a:sy n="112" d="100"/>
        </p:scale>
        <p:origin x="1392" y="102"/>
      </p:cViewPr>
      <p:guideLst>
        <p:guide orient="horz" pos="2160"/>
        <p:guide pos="2880"/>
      </p:guideLst>
    </p:cSldViewPr>
  </p:slideViewPr>
  <p:notesTextViewPr>
    <p:cViewPr>
      <p:scale>
        <a:sx n="1" d="1"/>
        <a:sy n="1" d="1"/>
      </p:scale>
      <p:origin x="0" y="0"/>
    </p:cViewPr>
  </p:notesTextViewPr>
  <p:notesViewPr>
    <p:cSldViewPr>
      <p:cViewPr varScale="1">
        <p:scale>
          <a:sx n="107" d="100"/>
          <a:sy n="107" d="100"/>
        </p:scale>
        <p:origin x="3414"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4T20:28:34.527"/>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5198 43,'-56'10,"47"-8,-1 1,1-2,0 1,0-1,-11 0,-139-21,111 12,-1 2,-50 0,-23 8,-264-4,278-8,-68-1,-1309 13,796-3,635 4,-84 14,81-8,-71 2,-400-11,338-20,-20 4,137 10,-143 5,92 4,105-3,2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4:51:26.356"/>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48 241,'-3'145,"6"149,2-259,10 41,-9-47,0-1,2 53,-5-26,14 69,-9-74,3 95,-11-72,15 123,-9-127,-2-1,-7 73,1-22,2-113,-1-1,1 0,0 0,1 0,-1 0,1 0,2 8,-2-11,0 0,0 0,0-1,1 1,-1 0,0-1,1 1,-1-1,1 0,-1 0,1 1,0-1,-1 0,1 0,0 0,0-1,0 1,0 0,0-1,2 1,37 8,0-2,80 4,90-13,-85 0,36 0,194 4,-134 16,163 4,-103-12,-6-1,-211-8,67-2,-130 0,0 1,0 0,0 0,0-1,0 1,-1-1,1 0,0 0,0 0,0 0,-1 0,1 0,0 0,-1 0,1 0,-1-1,0 1,1-1,-1 1,0-1,0 0,0 1,1-3,0-1,0 0,-1 0,1-1,-1 1,0 0,-1-1,1 1,-1-9,-2-4,0 1,-1-1,0 1,-10-26,6 20,1 0,1-1,0 1,-1-42,8-99,0 60,-1 57,0 5,-2-1,-12-79,7 81,-2-52,-1-10,5 56,1 0,6-53,-4-62,-8 88,4 38,-1-53,7 12,-2-103,1 178,-1 0,1 0,-1 0,1 0,-1 1,0-1,1 0,-1 0,0 1,0-1,0 0,-1 1,1-1,0 1,0-1,-1 1,1 0,-1 0,1-1,-1 1,0 0,1 0,-5-1,-48-11,33 9,-181-41,-203-34,207 74,31 3,-624-13,501 18,224-4,-79 3,126-1,0 2,0 0,1 1,-1 1,-26 10,42-13,1 0,-1 0,0 0,1 0,-1 1,1-1,-1 1,1 0,0 0,0-1,1 1,-1 0,0 1,1-1,0 0,0 0,0 1,0-1,0 0,1 1,-1-1,1 1,0-1,0 1,1 3,0 15,1 0,9 38,-7-40,-3-8,2-1,-1 0,1 0,1 0,8 17,-10-25,0 0,0 0,0-1,0 1,0 0,1-1,-1 0,1 0,0 1,0-2,0 1,0 0,0 0,0-1,0 0,1 0,-1 0,0 0,1 0,-1-1,0 1,6-1,36 0,-33 0,0 0,0 0,0 1,14 3,-22-2,1-1,-1 1,1 0,-1 0,0 0,0 0,0 1,0 0,0 0,-1 0,1 0,-1 0,0 1,4 4,10 17,-2 0,0 1,-2 0,0 2,-2-1,10 42,-17-57,0 1,1-1,0 1,1-1,0-1,1 1,0-1,15 17,-18-24,-1 0,1-1,0 1,0-1,1 0,-1 0,1-1,-1 1,1-1,0 0,0 0,0-1,0 0,0 0,0 0,0 0,1-1,-1 1,0-1,0-1,0 1,1-1,-1 0,10-3,1-2,0-1,25-14,23-10,180-39,-38 14,-183 49,-4-1,1 1,0 2,0 0,0 0,1 2,-1 1,1 1,26 1,64 14,-53-5,1-3,0-2,106-6,-83-12,-61 9,1 1,0 1,0 1,0 1,34 3,137 12,-173-14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4:26:56.634"/>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1249 1,'-273'10,"-7"0,-338-11,610 1,-1 0,0 1,1 0,-1 0,-14 4,12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4:27:00.495"/>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2281 0,'-2257'0,"2233"0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4:27:03.130"/>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2003 0,'-1626'0,"1525"10,72-5,-45 1,-82-7,139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4T20:08:36.219"/>
    </inkml:context>
    <inkml:brush xml:id="br0">
      <inkml:brushProperty name="width" value="0.05" units="cm"/>
      <inkml:brushProperty name="height" value="0.0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4T20:09:20.498"/>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1685 1,'-1668'0,"1651"0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4:50:55.638"/>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21,'936'0,"-830"-10,-8 0,475 9,-277 3,-272-2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4:50:58.572"/>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79,'759'-18,"-287"13,-254 8,85-18,-30 10,-258 3,0-1,0-1,19-6,25-6,-42 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4:51:02.39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0,'2259'0,"-2236"0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79F10A-CD65-4E8B-B0D6-C99F1C981D6A}" type="datetimeFigureOut">
              <a:rPr lang="en-US" smtClean="0"/>
              <a:t>8/22/2022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52F8A4-CD30-45F4-B0AB-8B32DB0F745E}" type="slidenum">
              <a:rPr lang="en-US" smtClean="0"/>
              <a:t>‹#›</a:t>
            </a:fld>
            <a:endParaRPr lang="en-US"/>
          </a:p>
        </p:txBody>
      </p:sp>
    </p:spTree>
    <p:extLst>
      <p:ext uri="{BB962C8B-B14F-4D97-AF65-F5344CB8AC3E}">
        <p14:creationId xmlns:p14="http://schemas.microsoft.com/office/powerpoint/2010/main" val="237222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469a5ea3ef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1469a5ea3ef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98337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11</a:t>
            </a:fld>
            <a:endParaRPr lang="en-US"/>
          </a:p>
        </p:txBody>
      </p:sp>
    </p:spTree>
    <p:extLst>
      <p:ext uri="{BB962C8B-B14F-4D97-AF65-F5344CB8AC3E}">
        <p14:creationId xmlns:p14="http://schemas.microsoft.com/office/powerpoint/2010/main" val="128554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12</a:t>
            </a:fld>
            <a:endParaRPr lang="en-US"/>
          </a:p>
        </p:txBody>
      </p:sp>
    </p:spTree>
    <p:extLst>
      <p:ext uri="{BB962C8B-B14F-4D97-AF65-F5344CB8AC3E}">
        <p14:creationId xmlns:p14="http://schemas.microsoft.com/office/powerpoint/2010/main" val="338920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13</a:t>
            </a:fld>
            <a:endParaRPr lang="en-US"/>
          </a:p>
        </p:txBody>
      </p:sp>
    </p:spTree>
    <p:extLst>
      <p:ext uri="{BB962C8B-B14F-4D97-AF65-F5344CB8AC3E}">
        <p14:creationId xmlns:p14="http://schemas.microsoft.com/office/powerpoint/2010/main" val="400010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14</a:t>
            </a:fld>
            <a:endParaRPr lang="en-US"/>
          </a:p>
        </p:txBody>
      </p:sp>
    </p:spTree>
    <p:extLst>
      <p:ext uri="{BB962C8B-B14F-4D97-AF65-F5344CB8AC3E}">
        <p14:creationId xmlns:p14="http://schemas.microsoft.com/office/powerpoint/2010/main" val="421174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15</a:t>
            </a:fld>
            <a:endParaRPr lang="en-US"/>
          </a:p>
        </p:txBody>
      </p:sp>
    </p:spTree>
    <p:extLst>
      <p:ext uri="{BB962C8B-B14F-4D97-AF65-F5344CB8AC3E}">
        <p14:creationId xmlns:p14="http://schemas.microsoft.com/office/powerpoint/2010/main" val="291804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16</a:t>
            </a:fld>
            <a:endParaRPr lang="en-US"/>
          </a:p>
        </p:txBody>
      </p:sp>
    </p:spTree>
    <p:extLst>
      <p:ext uri="{BB962C8B-B14F-4D97-AF65-F5344CB8AC3E}">
        <p14:creationId xmlns:p14="http://schemas.microsoft.com/office/powerpoint/2010/main" val="2795034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17</a:t>
            </a:fld>
            <a:endParaRPr lang="en-US"/>
          </a:p>
        </p:txBody>
      </p:sp>
    </p:spTree>
    <p:extLst>
      <p:ext uri="{BB962C8B-B14F-4D97-AF65-F5344CB8AC3E}">
        <p14:creationId xmlns:p14="http://schemas.microsoft.com/office/powerpoint/2010/main" val="1916015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18</a:t>
            </a:fld>
            <a:endParaRPr lang="en-US"/>
          </a:p>
        </p:txBody>
      </p:sp>
    </p:spTree>
    <p:extLst>
      <p:ext uri="{BB962C8B-B14F-4D97-AF65-F5344CB8AC3E}">
        <p14:creationId xmlns:p14="http://schemas.microsoft.com/office/powerpoint/2010/main" val="208919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19</a:t>
            </a:fld>
            <a:endParaRPr lang="en-US"/>
          </a:p>
        </p:txBody>
      </p:sp>
    </p:spTree>
    <p:extLst>
      <p:ext uri="{BB962C8B-B14F-4D97-AF65-F5344CB8AC3E}">
        <p14:creationId xmlns:p14="http://schemas.microsoft.com/office/powerpoint/2010/main" val="307897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20</a:t>
            </a:fld>
            <a:endParaRPr lang="en-US"/>
          </a:p>
        </p:txBody>
      </p:sp>
    </p:spTree>
    <p:extLst>
      <p:ext uri="{BB962C8B-B14F-4D97-AF65-F5344CB8AC3E}">
        <p14:creationId xmlns:p14="http://schemas.microsoft.com/office/powerpoint/2010/main" val="129792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3</a:t>
            </a:fld>
            <a:endParaRPr lang="en-US"/>
          </a:p>
        </p:txBody>
      </p:sp>
    </p:spTree>
    <p:extLst>
      <p:ext uri="{BB962C8B-B14F-4D97-AF65-F5344CB8AC3E}">
        <p14:creationId xmlns:p14="http://schemas.microsoft.com/office/powerpoint/2010/main" val="1764123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21</a:t>
            </a:fld>
            <a:endParaRPr lang="en-US"/>
          </a:p>
        </p:txBody>
      </p:sp>
    </p:spTree>
    <p:extLst>
      <p:ext uri="{BB962C8B-B14F-4D97-AF65-F5344CB8AC3E}">
        <p14:creationId xmlns:p14="http://schemas.microsoft.com/office/powerpoint/2010/main" val="223826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22</a:t>
            </a:fld>
            <a:endParaRPr lang="en-US"/>
          </a:p>
        </p:txBody>
      </p:sp>
    </p:spTree>
    <p:extLst>
      <p:ext uri="{BB962C8B-B14F-4D97-AF65-F5344CB8AC3E}">
        <p14:creationId xmlns:p14="http://schemas.microsoft.com/office/powerpoint/2010/main" val="689063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23</a:t>
            </a:fld>
            <a:endParaRPr lang="en-US"/>
          </a:p>
        </p:txBody>
      </p:sp>
    </p:spTree>
    <p:extLst>
      <p:ext uri="{BB962C8B-B14F-4D97-AF65-F5344CB8AC3E}">
        <p14:creationId xmlns:p14="http://schemas.microsoft.com/office/powerpoint/2010/main" val="1139491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24</a:t>
            </a:fld>
            <a:endParaRPr lang="en-US"/>
          </a:p>
        </p:txBody>
      </p:sp>
    </p:spTree>
    <p:extLst>
      <p:ext uri="{BB962C8B-B14F-4D97-AF65-F5344CB8AC3E}">
        <p14:creationId xmlns:p14="http://schemas.microsoft.com/office/powerpoint/2010/main" val="3123535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25</a:t>
            </a:fld>
            <a:endParaRPr lang="en-US"/>
          </a:p>
        </p:txBody>
      </p:sp>
    </p:spTree>
    <p:extLst>
      <p:ext uri="{BB962C8B-B14F-4D97-AF65-F5344CB8AC3E}">
        <p14:creationId xmlns:p14="http://schemas.microsoft.com/office/powerpoint/2010/main" val="3302243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26</a:t>
            </a:fld>
            <a:endParaRPr lang="en-US"/>
          </a:p>
        </p:txBody>
      </p:sp>
    </p:spTree>
    <p:extLst>
      <p:ext uri="{BB962C8B-B14F-4D97-AF65-F5344CB8AC3E}">
        <p14:creationId xmlns:p14="http://schemas.microsoft.com/office/powerpoint/2010/main" val="3025138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27</a:t>
            </a:fld>
            <a:endParaRPr lang="en-US"/>
          </a:p>
        </p:txBody>
      </p:sp>
    </p:spTree>
    <p:extLst>
      <p:ext uri="{BB962C8B-B14F-4D97-AF65-F5344CB8AC3E}">
        <p14:creationId xmlns:p14="http://schemas.microsoft.com/office/powerpoint/2010/main" val="3790646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28</a:t>
            </a:fld>
            <a:endParaRPr lang="en-US"/>
          </a:p>
        </p:txBody>
      </p:sp>
    </p:spTree>
    <p:extLst>
      <p:ext uri="{BB962C8B-B14F-4D97-AF65-F5344CB8AC3E}">
        <p14:creationId xmlns:p14="http://schemas.microsoft.com/office/powerpoint/2010/main" val="3132122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29</a:t>
            </a:fld>
            <a:endParaRPr lang="en-US"/>
          </a:p>
        </p:txBody>
      </p:sp>
    </p:spTree>
    <p:extLst>
      <p:ext uri="{BB962C8B-B14F-4D97-AF65-F5344CB8AC3E}">
        <p14:creationId xmlns:p14="http://schemas.microsoft.com/office/powerpoint/2010/main" val="658816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30</a:t>
            </a:fld>
            <a:endParaRPr lang="en-US"/>
          </a:p>
        </p:txBody>
      </p:sp>
    </p:spTree>
    <p:extLst>
      <p:ext uri="{BB962C8B-B14F-4D97-AF65-F5344CB8AC3E}">
        <p14:creationId xmlns:p14="http://schemas.microsoft.com/office/powerpoint/2010/main" val="137463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4</a:t>
            </a:fld>
            <a:endParaRPr lang="en-US"/>
          </a:p>
        </p:txBody>
      </p:sp>
    </p:spTree>
    <p:extLst>
      <p:ext uri="{BB962C8B-B14F-4D97-AF65-F5344CB8AC3E}">
        <p14:creationId xmlns:p14="http://schemas.microsoft.com/office/powerpoint/2010/main" val="1835615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31</a:t>
            </a:fld>
            <a:endParaRPr lang="en-US"/>
          </a:p>
        </p:txBody>
      </p:sp>
    </p:spTree>
    <p:extLst>
      <p:ext uri="{BB962C8B-B14F-4D97-AF65-F5344CB8AC3E}">
        <p14:creationId xmlns:p14="http://schemas.microsoft.com/office/powerpoint/2010/main" val="154935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32</a:t>
            </a:fld>
            <a:endParaRPr lang="en-US"/>
          </a:p>
        </p:txBody>
      </p:sp>
    </p:spTree>
    <p:extLst>
      <p:ext uri="{BB962C8B-B14F-4D97-AF65-F5344CB8AC3E}">
        <p14:creationId xmlns:p14="http://schemas.microsoft.com/office/powerpoint/2010/main" val="4130542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33</a:t>
            </a:fld>
            <a:endParaRPr lang="en-US"/>
          </a:p>
        </p:txBody>
      </p:sp>
    </p:spTree>
    <p:extLst>
      <p:ext uri="{BB962C8B-B14F-4D97-AF65-F5344CB8AC3E}">
        <p14:creationId xmlns:p14="http://schemas.microsoft.com/office/powerpoint/2010/main" val="2253030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34</a:t>
            </a:fld>
            <a:endParaRPr lang="en-US"/>
          </a:p>
        </p:txBody>
      </p:sp>
    </p:spTree>
    <p:extLst>
      <p:ext uri="{BB962C8B-B14F-4D97-AF65-F5344CB8AC3E}">
        <p14:creationId xmlns:p14="http://schemas.microsoft.com/office/powerpoint/2010/main" val="1121715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69a5ea3ef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1469a5ea3ef_0_5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956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5</a:t>
            </a:fld>
            <a:endParaRPr lang="en-US"/>
          </a:p>
        </p:txBody>
      </p:sp>
    </p:spTree>
    <p:extLst>
      <p:ext uri="{BB962C8B-B14F-4D97-AF65-F5344CB8AC3E}">
        <p14:creationId xmlns:p14="http://schemas.microsoft.com/office/powerpoint/2010/main" val="425692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6</a:t>
            </a:fld>
            <a:endParaRPr lang="en-US"/>
          </a:p>
        </p:txBody>
      </p:sp>
    </p:spTree>
    <p:extLst>
      <p:ext uri="{BB962C8B-B14F-4D97-AF65-F5344CB8AC3E}">
        <p14:creationId xmlns:p14="http://schemas.microsoft.com/office/powerpoint/2010/main" val="2558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7</a:t>
            </a:fld>
            <a:endParaRPr lang="en-US"/>
          </a:p>
        </p:txBody>
      </p:sp>
    </p:spTree>
    <p:extLst>
      <p:ext uri="{BB962C8B-B14F-4D97-AF65-F5344CB8AC3E}">
        <p14:creationId xmlns:p14="http://schemas.microsoft.com/office/powerpoint/2010/main" val="299013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8</a:t>
            </a:fld>
            <a:endParaRPr lang="en-US"/>
          </a:p>
        </p:txBody>
      </p:sp>
    </p:spTree>
    <p:extLst>
      <p:ext uri="{BB962C8B-B14F-4D97-AF65-F5344CB8AC3E}">
        <p14:creationId xmlns:p14="http://schemas.microsoft.com/office/powerpoint/2010/main" val="1084662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intent of these tables of projects is NOT to review them in detail, but to show the wealth or projects offered to our students.  I will scroll through these quickly.</a:t>
            </a:r>
          </a:p>
        </p:txBody>
      </p:sp>
      <p:sp>
        <p:nvSpPr>
          <p:cNvPr id="4" name="Slide Number Placeholder 3"/>
          <p:cNvSpPr>
            <a:spLocks noGrp="1"/>
          </p:cNvSpPr>
          <p:nvPr>
            <p:ph type="sldNum" sz="quarter" idx="5"/>
          </p:nvPr>
        </p:nvSpPr>
        <p:spPr/>
        <p:txBody>
          <a:bodyPr/>
          <a:lstStyle/>
          <a:p>
            <a:fld id="{7452F8A4-CD30-45F4-B0AB-8B32DB0F745E}" type="slidenum">
              <a:rPr lang="en-US" smtClean="0"/>
              <a:t>9</a:t>
            </a:fld>
            <a:endParaRPr lang="en-US"/>
          </a:p>
        </p:txBody>
      </p:sp>
    </p:spTree>
    <p:extLst>
      <p:ext uri="{BB962C8B-B14F-4D97-AF65-F5344CB8AC3E}">
        <p14:creationId xmlns:p14="http://schemas.microsoft.com/office/powerpoint/2010/main" val="178431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2F8A4-CD30-45F4-B0AB-8B32DB0F745E}" type="slidenum">
              <a:rPr lang="en-US" smtClean="0"/>
              <a:t>10</a:t>
            </a:fld>
            <a:endParaRPr lang="en-US"/>
          </a:p>
        </p:txBody>
      </p:sp>
    </p:spTree>
    <p:extLst>
      <p:ext uri="{BB962C8B-B14F-4D97-AF65-F5344CB8AC3E}">
        <p14:creationId xmlns:p14="http://schemas.microsoft.com/office/powerpoint/2010/main" val="3669436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51F11F9-6F11-4615-85E5-BCD30298ED97}" type="datetimeFigureOut">
              <a:rPr lang="en-US" smtClean="0"/>
              <a:t>8/22/2022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4A5B8CA-8FB1-4F7E-96B9-AF3E2E50070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1F11F9-6F11-4615-85E5-BCD30298ED97}"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1F11F9-6F11-4615-85E5-BCD30298ED97}"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6" name="Google Shape;56;p14"/>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57" name="Google Shape;57;p14"/>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58" name="Google Shape;58;p1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0597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2" name="Google Shape;62;p1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74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65" name="Google Shape;65;p16"/>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782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2867800"/>
            <a:ext cx="8520600" cy="1122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6555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 name="Google Shape;72;p1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181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5" name="Google Shape;75;p19"/>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76" name="Google Shape;76;p1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0553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600200"/>
            <a:ext cx="6367800" cy="545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79" name="Google Shape;79;p2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9238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83" name="Google Shape;83;p21"/>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84" name="Google Shape;84;p21"/>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5" name="Google Shape;85;p2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917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1F11F9-6F11-4615-85E5-BCD30298ED97}"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stStyle>
          <a:p>
            <a:endParaRPr/>
          </a:p>
        </p:txBody>
      </p:sp>
      <p:sp>
        <p:nvSpPr>
          <p:cNvPr id="88" name="Google Shape;88;p2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6582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474833"/>
            <a:ext cx="8520600" cy="26180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91" name="Google Shape;91;p23"/>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noAutofit/>
          </a:bodyPr>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2" name="Google Shape;92;p2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162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00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51F11F9-6F11-4615-85E5-BCD30298ED97}"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B8CA-8FB1-4F7E-96B9-AF3E2E50070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1F11F9-6F11-4615-85E5-BCD30298ED97}"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51F11F9-6F11-4615-85E5-BCD30298ED97}"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51F11F9-6F11-4615-85E5-BCD30298ED97}"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1F11F9-6F11-4615-85E5-BCD30298ED97}"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1F11F9-6F11-4615-85E5-BCD30298ED97}"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5B8CA-8FB1-4F7E-96B9-AF3E2E50070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51F11F9-6F11-4615-85E5-BCD30298ED97}"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4A5B8CA-8FB1-4F7E-96B9-AF3E2E50070D}"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51F11F9-6F11-4615-85E5-BCD30298ED97}" type="datetimeFigureOut">
              <a:rPr lang="en-US" smtClean="0"/>
              <a:t>8/22/2022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5B8CA-8FB1-4F7E-96B9-AF3E2E50070D}"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1326024"/>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rive.google.com/drive/folders/1DddhkqUel2-6uuqKC7drwaJafgkv4He4?usp=shar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rive.google.com/drive/folders/1DddhkqUel2-6uuqKC7drwaJafgkv4He4?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rive.google.com/drive/folders/1DddhkqUel2-6uuqKC7drwaJafgkv4He4?usp=shar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tmp"/><Relationship Id="rId4" Type="http://schemas.openxmlformats.org/officeDocument/2006/relationships/hyperlink" Target="https://drive.google.com/drive/folders/1DddhkqUel2-6uuqKC7drwaJafgkv4He4?usp=shar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7.tmp"/><Relationship Id="rId4" Type="http://schemas.openxmlformats.org/officeDocument/2006/relationships/hyperlink" Target="https://drive.google.com/drive/folders/1DddhkqUel2-6uuqKC7drwaJafgkv4He4?usp=shar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tmp"/><Relationship Id="rId4" Type="http://schemas.openxmlformats.org/officeDocument/2006/relationships/hyperlink" Target="https://drive.google.com/drive/folders/1DddhkqUel2-6uuqKC7drwaJafgkv4He4?usp=shar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tmp"/><Relationship Id="rId4" Type="http://schemas.openxmlformats.org/officeDocument/2006/relationships/hyperlink" Target="https://drive.google.com/drive/folders/1DddhkqUel2-6uuqKC7drwaJafgkv4He4?usp=shari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tmp"/><Relationship Id="rId4" Type="http://schemas.openxmlformats.org/officeDocument/2006/relationships/hyperlink" Target="https://drive.google.com/drive/folders/1DddhkqUel2-6uuqKC7drwaJafgkv4He4?usp=shar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13.tm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hyperlink" Target="https://drive.google.com/drive/folders/1DddhkqUel2-6uuqKC7drwaJafgkv4He4?usp=sharin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tmp"/><Relationship Id="rId7" Type="http://schemas.openxmlformats.org/officeDocument/2006/relationships/customXml" Target="../ink/ink2.xml"/><Relationship Id="rId12"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tmp"/><Relationship Id="rId11" Type="http://schemas.openxmlformats.org/officeDocument/2006/relationships/customXml" Target="../ink/ink4.xml"/><Relationship Id="rId5" Type="http://schemas.openxmlformats.org/officeDocument/2006/relationships/image" Target="../media/image14.tmp"/><Relationship Id="rId10" Type="http://schemas.openxmlformats.org/officeDocument/2006/relationships/image" Target="../media/image16.png"/><Relationship Id="rId4" Type="http://schemas.openxmlformats.org/officeDocument/2006/relationships/hyperlink" Target="https://drive.google.com/drive/folders/1DddhkqUel2-6uuqKC7drwaJafgkv4He4?usp=sharing" TargetMode="External"/><Relationship Id="rId9" Type="http://schemas.openxmlformats.org/officeDocument/2006/relationships/customXml" Target="../ink/ink3.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tmp"/><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hyperlink" Target="https://drive.google.com/drive/folders/1DddhkqUel2-6uuqKC7drwaJafgkv4He4?usp=sharing" TargetMode="Externa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3.tmp"/><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26.tmp"/><Relationship Id="rId5" Type="http://schemas.openxmlformats.org/officeDocument/2006/relationships/image" Target="../media/image24.tmp"/><Relationship Id="rId10" Type="http://schemas.openxmlformats.org/officeDocument/2006/relationships/image" Target="../media/image25.tmp"/><Relationship Id="rId4" Type="http://schemas.openxmlformats.org/officeDocument/2006/relationships/hyperlink" Target="https://drive.google.com/drive/folders/1DddhkqUel2-6uuqKC7drwaJafgkv4He4?usp=sharing" TargetMode="External"/><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tmp"/><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mp"/><Relationship Id="rId4" Type="http://schemas.openxmlformats.org/officeDocument/2006/relationships/hyperlink" Target="https://drive.google.com/drive/folders/1DddhkqUel2-6uuqKC7drwaJafgkv4He4?usp=sharing" TargetMode="External"/><Relationship Id="rId9" Type="http://schemas.openxmlformats.org/officeDocument/2006/relationships/image" Target="../media/image31.tmp"/></Relationships>
</file>

<file path=ppt/slides/_rels/slide25.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drive.google.com/drive/folders/1DddhkqUel2-6uuqKC7drwaJafgkv4He4?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37.tm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tmp"/><Relationship Id="rId4" Type="http://schemas.openxmlformats.org/officeDocument/2006/relationships/hyperlink" Target="https://drive.google.com/drive/folders/1DddhkqUel2-6uuqKC7drwaJafgkv4He4?usp=sharin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customXml" Target="../ink/ink10.xml"/><Relationship Id="rId3" Type="http://schemas.openxmlformats.org/officeDocument/2006/relationships/image" Target="../media/image3.tmp"/><Relationship Id="rId7" Type="http://schemas.openxmlformats.org/officeDocument/2006/relationships/customXml" Target="../ink/ink7.xml"/><Relationship Id="rId12"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tmp"/><Relationship Id="rId11" Type="http://schemas.openxmlformats.org/officeDocument/2006/relationships/customXml" Target="../ink/ink9.xml"/><Relationship Id="rId5" Type="http://schemas.openxmlformats.org/officeDocument/2006/relationships/image" Target="../media/image38.tmp"/><Relationship Id="rId10" Type="http://schemas.openxmlformats.org/officeDocument/2006/relationships/image" Target="../media/image41.png"/><Relationship Id="rId4" Type="http://schemas.openxmlformats.org/officeDocument/2006/relationships/hyperlink" Target="https://drive.google.com/drive/folders/1DddhkqUel2-6uuqKC7drwaJafgkv4He4?usp=sharing" TargetMode="External"/><Relationship Id="rId9" Type="http://schemas.openxmlformats.org/officeDocument/2006/relationships/customXml" Target="../ink/ink8.xml"/><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3.tmp"/><Relationship Id="rId7" Type="http://schemas.openxmlformats.org/officeDocument/2006/relationships/image" Target="../media/image46.tm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tmp"/><Relationship Id="rId5" Type="http://schemas.openxmlformats.org/officeDocument/2006/relationships/image" Target="../media/image44.png"/><Relationship Id="rId4" Type="http://schemas.openxmlformats.org/officeDocument/2006/relationships/hyperlink" Target="https://drive.google.com/drive/folders/1DddhkqUel2-6uuqKC7drwaJafgkv4He4?usp=shar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hyperlink" Target="https://drive.google.com/drive/folders/1DddhkqUel2-6uuqKC7drwaJafgkv4He4?usp=shar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tmp"/><Relationship Id="rId5" Type="http://schemas.openxmlformats.org/officeDocument/2006/relationships/image" Target="../media/image51.tmp"/><Relationship Id="rId4" Type="http://schemas.openxmlformats.org/officeDocument/2006/relationships/hyperlink" Target="https://drive.google.com/drive/folders/1DddhkqUel2-6uuqKC7drwaJafgkv4He4?usp=shar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tmp"/><Relationship Id="rId4" Type="http://schemas.openxmlformats.org/officeDocument/2006/relationships/hyperlink" Target="https://drive.google.com/drive/folders/1DddhkqUel2-6uuqKC7drwaJafgkv4He4?usp=sharin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8.tmp"/><Relationship Id="rId3" Type="http://schemas.openxmlformats.org/officeDocument/2006/relationships/image" Target="../media/image3.tmp"/><Relationship Id="rId7" Type="http://schemas.openxmlformats.org/officeDocument/2006/relationships/image" Target="../media/image57.tm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tmp"/><Relationship Id="rId5" Type="http://schemas.openxmlformats.org/officeDocument/2006/relationships/image" Target="../media/image55.tmp"/><Relationship Id="rId4" Type="http://schemas.openxmlformats.org/officeDocument/2006/relationships/image" Target="../media/image54.tmp"/></Relationships>
</file>

<file path=ppt/slides/_rels/slide3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tmp"/><Relationship Id="rId5" Type="http://schemas.openxmlformats.org/officeDocument/2006/relationships/image" Target="../media/image59.tmp"/><Relationship Id="rId4" Type="http://schemas.openxmlformats.org/officeDocument/2006/relationships/hyperlink" Target="https://drive.google.com/drive/folders/1DddhkqUel2-6uuqKC7drwaJafgkv4He4?usp=shar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drive.google.com/drive/folders/1DddhkqUel2-6uuqKC7drwaJafgkv4He4?usp=sharin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2167957"/>
          </a:xfrm>
        </p:spPr>
        <p:txBody>
          <a:bodyPr>
            <a:normAutofit/>
          </a:bodyPr>
          <a:lstStyle/>
          <a:p>
            <a:r>
              <a:rPr lang="en-US" dirty="0"/>
              <a:t>MHS/EMS STEM Projects</a:t>
            </a:r>
            <a:br>
              <a:rPr lang="en-US" dirty="0"/>
            </a:br>
            <a:r>
              <a:rPr lang="en-US" dirty="0"/>
              <a:t>21-22 School Year</a:t>
            </a:r>
          </a:p>
        </p:txBody>
      </p:sp>
      <p:sp>
        <p:nvSpPr>
          <p:cNvPr id="8" name="Content Placeholder 7"/>
          <p:cNvSpPr>
            <a:spLocks noGrp="1"/>
          </p:cNvSpPr>
          <p:nvPr>
            <p:ph idx="1"/>
          </p:nvPr>
        </p:nvSpPr>
        <p:spPr>
          <a:xfrm>
            <a:off x="457200" y="3450771"/>
            <a:ext cx="2971800" cy="914400"/>
          </a:xfrm>
        </p:spPr>
        <p:txBody>
          <a:bodyPr>
            <a:normAutofit/>
          </a:bodyPr>
          <a:lstStyle/>
          <a:p>
            <a:pPr marL="0" indent="0">
              <a:buNone/>
            </a:pPr>
            <a:r>
              <a:rPr lang="en-US" dirty="0">
                <a:solidFill>
                  <a:schemeClr val="accent2">
                    <a:lumMod val="50000"/>
                  </a:schemeClr>
                </a:solidFill>
              </a:rPr>
              <a:t>By Kathleen Henn</a:t>
            </a:r>
          </a:p>
        </p:txBody>
      </p:sp>
      <p:pic>
        <p:nvPicPr>
          <p:cNvPr id="5" name="Picture 4" descr="A picture containing text, clipart&#10;&#10;Description automatically generated">
            <a:extLst>
              <a:ext uri="{FF2B5EF4-FFF2-40B4-BE49-F238E27FC236}">
                <a16:creationId xmlns:a16="http://schemas.microsoft.com/office/drawing/2014/main" id="{CCE2037C-94E1-E992-E3E9-A53E737E49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3443" y="3895386"/>
            <a:ext cx="4008441" cy="2167957"/>
          </a:xfrm>
          <a:prstGeom prst="rect">
            <a:avLst/>
          </a:prstGeom>
        </p:spPr>
      </p:pic>
    </p:spTree>
    <p:extLst>
      <p:ext uri="{BB962C8B-B14F-4D97-AF65-F5344CB8AC3E}">
        <p14:creationId xmlns:p14="http://schemas.microsoft.com/office/powerpoint/2010/main" val="1966369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r>
              <a:rPr lang="en-US" dirty="0"/>
              <a:t>What did our students do?</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marL="393192" lvl="1" indent="0">
              <a:buNone/>
            </a:pPr>
            <a:endParaRPr lang="en-US" dirty="0"/>
          </a:p>
          <a:p>
            <a:pPr lvl="1"/>
            <a:endParaRPr lang="en-US" dirty="0"/>
          </a:p>
          <a:p>
            <a:endParaRPr lang="en-US" dirty="0"/>
          </a:p>
        </p:txBody>
      </p:sp>
      <p:graphicFrame>
        <p:nvGraphicFramePr>
          <p:cNvPr id="2" name="Table 1">
            <a:extLst>
              <a:ext uri="{FF2B5EF4-FFF2-40B4-BE49-F238E27FC236}">
                <a16:creationId xmlns:a16="http://schemas.microsoft.com/office/drawing/2014/main" id="{A11BE05C-C05B-668A-6B15-3D102F6E7C82}"/>
              </a:ext>
            </a:extLst>
          </p:cNvPr>
          <p:cNvGraphicFramePr>
            <a:graphicFrameLocks noGrp="1"/>
          </p:cNvGraphicFramePr>
          <p:nvPr/>
        </p:nvGraphicFramePr>
        <p:xfrm>
          <a:off x="452437" y="1508820"/>
          <a:ext cx="8229600" cy="239418"/>
        </p:xfrm>
        <a:graphic>
          <a:graphicData uri="http://schemas.openxmlformats.org/drawingml/2006/table">
            <a:tbl>
              <a:tblPr firstRow="1" firstCol="1" bandRow="1">
                <a:tableStyleId>{5C22544A-7EE6-4342-B048-85BDC9FD1C3A}</a:tableStyleId>
              </a:tblPr>
              <a:tblGrid>
                <a:gridCol w="8229600">
                  <a:extLst>
                    <a:ext uri="{9D8B030D-6E8A-4147-A177-3AD203B41FA5}">
                      <a16:colId xmlns:a16="http://schemas.microsoft.com/office/drawing/2014/main" val="2327250331"/>
                    </a:ext>
                  </a:extLst>
                </a:gridCol>
              </a:tblGrid>
              <a:tr h="239418">
                <a:tc>
                  <a:txBody>
                    <a:bodyPr/>
                    <a:lstStyle/>
                    <a:p>
                      <a:pPr marL="0" marR="0" algn="ctr">
                        <a:lnSpc>
                          <a:spcPct val="107000"/>
                        </a:lnSpc>
                        <a:spcBef>
                          <a:spcPts val="0"/>
                        </a:spcBef>
                        <a:spcAft>
                          <a:spcPts val="0"/>
                        </a:spcAft>
                      </a:pPr>
                      <a:r>
                        <a:rPr lang="en-US" sz="1500" dirty="0">
                          <a:effectLst/>
                        </a:rPr>
                        <a:t>MHS Science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61" marR="65861" marT="0" marB="0"/>
                </a:tc>
                <a:extLst>
                  <a:ext uri="{0D108BD9-81ED-4DB2-BD59-A6C34878D82A}">
                    <a16:rowId xmlns:a16="http://schemas.microsoft.com/office/drawing/2014/main" val="1271399422"/>
                  </a:ext>
                </a:extLst>
              </a:tr>
            </a:tbl>
          </a:graphicData>
        </a:graphic>
      </p:graphicFrame>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Table 8">
            <a:extLst>
              <a:ext uri="{FF2B5EF4-FFF2-40B4-BE49-F238E27FC236}">
                <a16:creationId xmlns:a16="http://schemas.microsoft.com/office/drawing/2014/main" id="{A399A0CF-7881-3EEA-39A9-5A82B3E2AB23}"/>
              </a:ext>
            </a:extLst>
          </p:cNvPr>
          <p:cNvGraphicFramePr>
            <a:graphicFrameLocks noGrp="1"/>
          </p:cNvGraphicFramePr>
          <p:nvPr>
            <p:extLst>
              <p:ext uri="{D42A27DB-BD31-4B8C-83A1-F6EECF244321}">
                <p14:modId xmlns:p14="http://schemas.microsoft.com/office/powerpoint/2010/main" val="208105074"/>
              </p:ext>
            </p:extLst>
          </p:nvPr>
        </p:nvGraphicFramePr>
        <p:xfrm>
          <a:off x="452437" y="1914529"/>
          <a:ext cx="8229600" cy="4711614"/>
        </p:xfrm>
        <a:graphic>
          <a:graphicData uri="http://schemas.openxmlformats.org/drawingml/2006/table">
            <a:tbl>
              <a:tblPr firstRow="1" firstCol="1" bandRow="1">
                <a:tableStyleId>{5C22544A-7EE6-4342-B048-85BDC9FD1C3A}</a:tableStyleId>
              </a:tblPr>
              <a:tblGrid>
                <a:gridCol w="1109051">
                  <a:extLst>
                    <a:ext uri="{9D8B030D-6E8A-4147-A177-3AD203B41FA5}">
                      <a16:colId xmlns:a16="http://schemas.microsoft.com/office/drawing/2014/main" val="2554154589"/>
                    </a:ext>
                  </a:extLst>
                </a:gridCol>
                <a:gridCol w="3791298">
                  <a:extLst>
                    <a:ext uri="{9D8B030D-6E8A-4147-A177-3AD203B41FA5}">
                      <a16:colId xmlns:a16="http://schemas.microsoft.com/office/drawing/2014/main" val="3725658202"/>
                    </a:ext>
                  </a:extLst>
                </a:gridCol>
                <a:gridCol w="3329251">
                  <a:extLst>
                    <a:ext uri="{9D8B030D-6E8A-4147-A177-3AD203B41FA5}">
                      <a16:colId xmlns:a16="http://schemas.microsoft.com/office/drawing/2014/main" val="1291907012"/>
                    </a:ext>
                  </a:extLst>
                </a:gridCol>
              </a:tblGrid>
              <a:tr h="286733">
                <a:tc>
                  <a:txBody>
                    <a:bodyPr/>
                    <a:lstStyle/>
                    <a:p>
                      <a:pPr marL="0" marR="0">
                        <a:lnSpc>
                          <a:spcPct val="107000"/>
                        </a:lnSpc>
                        <a:spcBef>
                          <a:spcPts val="0"/>
                        </a:spcBef>
                        <a:spcAft>
                          <a:spcPts val="0"/>
                        </a:spcAft>
                      </a:pPr>
                      <a:r>
                        <a:rPr lang="en-US" sz="800" dirty="0">
                          <a:effectLst/>
                        </a:rPr>
                        <a:t>Honors Bio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Invasive Species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#14 Life Below Water</a:t>
                      </a:r>
                    </a:p>
                    <a:p>
                      <a:pPr marL="0" marR="0">
                        <a:lnSpc>
                          <a:spcPct val="107000"/>
                        </a:lnSpc>
                        <a:spcBef>
                          <a:spcPts val="0"/>
                        </a:spcBef>
                        <a:spcAft>
                          <a:spcPts val="0"/>
                        </a:spcAft>
                      </a:pPr>
                      <a:r>
                        <a:rPr lang="en-US" sz="800" dirty="0">
                          <a:effectLst/>
                        </a:rPr>
                        <a:t>#15 Life on Land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290082475"/>
                  </a:ext>
                </a:extLst>
              </a:tr>
              <a:tr h="726564">
                <a:tc>
                  <a:txBody>
                    <a:bodyPr/>
                    <a:lstStyle/>
                    <a:p>
                      <a:pPr marL="0" marR="0">
                        <a:lnSpc>
                          <a:spcPct val="107000"/>
                        </a:lnSpc>
                        <a:spcBef>
                          <a:spcPts val="0"/>
                        </a:spcBef>
                        <a:spcAft>
                          <a:spcPts val="0"/>
                        </a:spcAft>
                      </a:pPr>
                      <a:r>
                        <a:rPr lang="en-US" sz="800">
                          <a:effectLst/>
                        </a:rPr>
                        <a:t>Honors Bio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Reducing your Ecological Footprint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#11 Sustainable Cities and Communities</a:t>
                      </a:r>
                    </a:p>
                    <a:p>
                      <a:pPr marL="0" marR="0">
                        <a:lnSpc>
                          <a:spcPct val="107000"/>
                        </a:lnSpc>
                        <a:spcBef>
                          <a:spcPts val="0"/>
                        </a:spcBef>
                        <a:spcAft>
                          <a:spcPts val="0"/>
                        </a:spcAft>
                      </a:pPr>
                      <a:r>
                        <a:rPr lang="en-US" sz="800">
                          <a:effectLst/>
                        </a:rPr>
                        <a:t>#12 Responsible Consumption an Production</a:t>
                      </a:r>
                    </a:p>
                    <a:p>
                      <a:pPr marL="0" marR="0">
                        <a:lnSpc>
                          <a:spcPct val="107000"/>
                        </a:lnSpc>
                        <a:spcBef>
                          <a:spcPts val="0"/>
                        </a:spcBef>
                        <a:spcAft>
                          <a:spcPts val="0"/>
                        </a:spcAft>
                      </a:pPr>
                      <a:r>
                        <a:rPr lang="en-US" sz="800">
                          <a:effectLst/>
                        </a:rPr>
                        <a:t>#13 Climate Action</a:t>
                      </a:r>
                    </a:p>
                    <a:p>
                      <a:pPr marL="0" marR="0">
                        <a:lnSpc>
                          <a:spcPct val="107000"/>
                        </a:lnSpc>
                        <a:spcBef>
                          <a:spcPts val="0"/>
                        </a:spcBef>
                        <a:spcAft>
                          <a:spcPts val="0"/>
                        </a:spcAft>
                      </a:pPr>
                      <a:r>
                        <a:rPr lang="en-US" sz="800">
                          <a:effectLst/>
                        </a:rPr>
                        <a:t>#14 Life Below Water</a:t>
                      </a:r>
                    </a:p>
                    <a:p>
                      <a:pPr marL="0" marR="0">
                        <a:lnSpc>
                          <a:spcPct val="107000"/>
                        </a:lnSpc>
                        <a:spcBef>
                          <a:spcPts val="0"/>
                        </a:spcBef>
                        <a:spcAft>
                          <a:spcPts val="0"/>
                        </a:spcAft>
                      </a:pPr>
                      <a:r>
                        <a:rPr lang="en-US" sz="800">
                          <a:effectLst/>
                        </a:rPr>
                        <a:t>#15 Life on Land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4095588134"/>
                  </a:ext>
                </a:extLst>
              </a:tr>
              <a:tr h="433343">
                <a:tc>
                  <a:txBody>
                    <a:bodyPr/>
                    <a:lstStyle/>
                    <a:p>
                      <a:pPr marL="0" marR="0">
                        <a:lnSpc>
                          <a:spcPct val="107000"/>
                        </a:lnSpc>
                        <a:spcBef>
                          <a:spcPts val="0"/>
                        </a:spcBef>
                        <a:spcAft>
                          <a:spcPts val="0"/>
                        </a:spcAft>
                      </a:pPr>
                      <a:r>
                        <a:rPr lang="en-US" sz="800">
                          <a:effectLst/>
                        </a:rPr>
                        <a:t>Honors Bio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Reducing your Plastic Pollution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#12 Responsible Consumption an Production</a:t>
                      </a:r>
                    </a:p>
                    <a:p>
                      <a:pPr marL="0" marR="0">
                        <a:lnSpc>
                          <a:spcPct val="107000"/>
                        </a:lnSpc>
                        <a:spcBef>
                          <a:spcPts val="0"/>
                        </a:spcBef>
                        <a:spcAft>
                          <a:spcPts val="0"/>
                        </a:spcAft>
                      </a:pPr>
                      <a:r>
                        <a:rPr lang="en-US" sz="800">
                          <a:effectLst/>
                        </a:rPr>
                        <a:t>#14 Life Below Water</a:t>
                      </a:r>
                    </a:p>
                    <a:p>
                      <a:pPr marL="0" marR="0">
                        <a:lnSpc>
                          <a:spcPct val="107000"/>
                        </a:lnSpc>
                        <a:spcBef>
                          <a:spcPts val="0"/>
                        </a:spcBef>
                        <a:spcAft>
                          <a:spcPts val="0"/>
                        </a:spcAft>
                      </a:pPr>
                      <a:r>
                        <a:rPr lang="en-US" sz="800">
                          <a:effectLst/>
                        </a:rPr>
                        <a:t>#15 Life on Land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2680562865"/>
                  </a:ext>
                </a:extLst>
              </a:tr>
              <a:tr h="286733">
                <a:tc>
                  <a:txBody>
                    <a:bodyPr/>
                    <a:lstStyle/>
                    <a:p>
                      <a:pPr marL="0" marR="0">
                        <a:lnSpc>
                          <a:spcPct val="107000"/>
                        </a:lnSpc>
                        <a:spcBef>
                          <a:spcPts val="0"/>
                        </a:spcBef>
                        <a:spcAft>
                          <a:spcPts val="0"/>
                        </a:spcAft>
                      </a:pPr>
                      <a:r>
                        <a:rPr lang="en-US" sz="800">
                          <a:effectLst/>
                        </a:rPr>
                        <a:t>Honors Bio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Human impact on Biodiversity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#14 Life Below Water</a:t>
                      </a:r>
                    </a:p>
                    <a:p>
                      <a:pPr marL="0" marR="0">
                        <a:lnSpc>
                          <a:spcPct val="107000"/>
                        </a:lnSpc>
                        <a:spcBef>
                          <a:spcPts val="0"/>
                        </a:spcBef>
                        <a:spcAft>
                          <a:spcPts val="0"/>
                        </a:spcAft>
                      </a:pPr>
                      <a:r>
                        <a:rPr lang="en-US" sz="800" dirty="0">
                          <a:effectLst/>
                        </a:rPr>
                        <a:t>#15 Life on Land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13605782"/>
                  </a:ext>
                </a:extLst>
              </a:tr>
              <a:tr h="140122">
                <a:tc>
                  <a:txBody>
                    <a:bodyPr/>
                    <a:lstStyle/>
                    <a:p>
                      <a:pPr marL="0" marR="0">
                        <a:lnSpc>
                          <a:spcPct val="107000"/>
                        </a:lnSpc>
                        <a:spcBef>
                          <a:spcPts val="0"/>
                        </a:spcBef>
                        <a:spcAft>
                          <a:spcPts val="0"/>
                        </a:spcAft>
                      </a:pPr>
                      <a:r>
                        <a:rPr lang="en-US" sz="800">
                          <a:effectLst/>
                        </a:rPr>
                        <a:t>AP Bio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Cures for Genetic Diseases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#3 Good Health and Well Being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4208866218"/>
                  </a:ext>
                </a:extLst>
              </a:tr>
              <a:tr h="140122">
                <a:tc>
                  <a:txBody>
                    <a:bodyPr/>
                    <a:lstStyle/>
                    <a:p>
                      <a:pPr marL="0" marR="0">
                        <a:lnSpc>
                          <a:spcPct val="107000"/>
                        </a:lnSpc>
                        <a:spcBef>
                          <a:spcPts val="0"/>
                        </a:spcBef>
                        <a:spcAft>
                          <a:spcPts val="0"/>
                        </a:spcAft>
                      </a:pPr>
                      <a:r>
                        <a:rPr lang="en-US" sz="800">
                          <a:effectLst/>
                        </a:rPr>
                        <a:t>AP Bio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Biotechnology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3485196382"/>
                  </a:ext>
                </a:extLst>
              </a:tr>
              <a:tr h="433343">
                <a:tc>
                  <a:txBody>
                    <a:bodyPr/>
                    <a:lstStyle/>
                    <a:p>
                      <a:pPr marL="0" marR="0">
                        <a:lnSpc>
                          <a:spcPct val="107000"/>
                        </a:lnSpc>
                        <a:spcBef>
                          <a:spcPts val="0"/>
                        </a:spcBef>
                        <a:spcAft>
                          <a:spcPts val="0"/>
                        </a:spcAft>
                      </a:pPr>
                      <a:r>
                        <a:rPr lang="en-US" sz="800">
                          <a:effectLst/>
                        </a:rPr>
                        <a:t>AP Bio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Human Impact on the Environment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#13 Climate Action</a:t>
                      </a:r>
                    </a:p>
                    <a:p>
                      <a:pPr marL="0" marR="0">
                        <a:lnSpc>
                          <a:spcPct val="107000"/>
                        </a:lnSpc>
                        <a:spcBef>
                          <a:spcPts val="0"/>
                        </a:spcBef>
                        <a:spcAft>
                          <a:spcPts val="0"/>
                        </a:spcAft>
                      </a:pPr>
                      <a:r>
                        <a:rPr lang="en-US" sz="800">
                          <a:effectLst/>
                        </a:rPr>
                        <a:t>#14 Life Below Water</a:t>
                      </a:r>
                    </a:p>
                    <a:p>
                      <a:pPr marL="0" marR="0">
                        <a:lnSpc>
                          <a:spcPct val="107000"/>
                        </a:lnSpc>
                        <a:spcBef>
                          <a:spcPts val="0"/>
                        </a:spcBef>
                        <a:spcAft>
                          <a:spcPts val="0"/>
                        </a:spcAft>
                      </a:pPr>
                      <a:r>
                        <a:rPr lang="en-US" sz="800">
                          <a:effectLst/>
                        </a:rPr>
                        <a:t>#15 Life on Land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2771373394"/>
                  </a:ext>
                </a:extLst>
              </a:tr>
              <a:tr h="140122">
                <a:tc>
                  <a:txBody>
                    <a:bodyPr/>
                    <a:lstStyle/>
                    <a:p>
                      <a:pPr marL="0" marR="0">
                        <a:lnSpc>
                          <a:spcPct val="107000"/>
                        </a:lnSpc>
                        <a:spcBef>
                          <a:spcPts val="0"/>
                        </a:spcBef>
                        <a:spcAft>
                          <a:spcPts val="0"/>
                        </a:spcAft>
                      </a:pPr>
                      <a:r>
                        <a:rPr lang="en-US" sz="800">
                          <a:effectLst/>
                        </a:rPr>
                        <a:t>M Chem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What’s in Your Water?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#6 Clean Water and Sanitation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686758418"/>
                  </a:ext>
                </a:extLst>
              </a:tr>
              <a:tr h="140122">
                <a:tc>
                  <a:txBody>
                    <a:bodyPr/>
                    <a:lstStyle/>
                    <a:p>
                      <a:pPr marL="0" marR="0">
                        <a:lnSpc>
                          <a:spcPct val="107000"/>
                        </a:lnSpc>
                        <a:spcBef>
                          <a:spcPts val="0"/>
                        </a:spcBef>
                        <a:spcAft>
                          <a:spcPts val="0"/>
                        </a:spcAft>
                      </a:pPr>
                      <a:r>
                        <a:rPr lang="en-US" sz="800">
                          <a:effectLst/>
                        </a:rPr>
                        <a:t>M Chem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Determination of the Size of a Particle – lab design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3716113364"/>
                  </a:ext>
                </a:extLst>
              </a:tr>
              <a:tr h="140122">
                <a:tc>
                  <a:txBody>
                    <a:bodyPr/>
                    <a:lstStyle/>
                    <a:p>
                      <a:pPr marL="0" marR="0">
                        <a:lnSpc>
                          <a:spcPct val="107000"/>
                        </a:lnSpc>
                        <a:spcBef>
                          <a:spcPts val="0"/>
                        </a:spcBef>
                        <a:spcAft>
                          <a:spcPts val="0"/>
                        </a:spcAft>
                      </a:pPr>
                      <a:r>
                        <a:rPr lang="en-US" sz="800">
                          <a:effectLst/>
                        </a:rPr>
                        <a:t>M Chem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How much sugar in bubble gum? Lab design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343686928"/>
                  </a:ext>
                </a:extLst>
              </a:tr>
              <a:tr h="433343">
                <a:tc>
                  <a:txBody>
                    <a:bodyPr/>
                    <a:lstStyle/>
                    <a:p>
                      <a:pPr marL="0" marR="0">
                        <a:lnSpc>
                          <a:spcPct val="107000"/>
                        </a:lnSpc>
                        <a:spcBef>
                          <a:spcPts val="0"/>
                        </a:spcBef>
                        <a:spcAft>
                          <a:spcPts val="0"/>
                        </a:spcAft>
                      </a:pPr>
                      <a:r>
                        <a:rPr lang="en-US" sz="800" dirty="0">
                          <a:effectLst/>
                        </a:rPr>
                        <a:t>Mod Env Sci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How Salinity Affects Plant Growth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#2 Zero Hunger</a:t>
                      </a:r>
                    </a:p>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3680956380"/>
                  </a:ext>
                </a:extLst>
              </a:tr>
              <a:tr h="14012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onstantia"/>
                          <a:ea typeface="+mn-ea"/>
                          <a:cs typeface="+mn-cs"/>
                        </a:rPr>
                        <a:t>Mod Env Sci</a:t>
                      </a:r>
                      <a:endParaRPr kumimoji="0" lang="en-US" sz="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Overpopulation Solution: Making a Vertical Farm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#2 Zero Hunger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976748059"/>
                  </a:ext>
                </a:extLst>
              </a:tr>
              <a:tr h="28348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onstantia"/>
                          <a:ea typeface="+mn-ea"/>
                          <a:cs typeface="+mn-cs"/>
                        </a:rPr>
                        <a:t>Mod Env Sci</a:t>
                      </a:r>
                      <a:endParaRPr kumimoji="0" lang="en-US" sz="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Urbanization Project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#11 Sustainable Cities and Communities</a:t>
                      </a:r>
                    </a:p>
                  </a:txBody>
                  <a:tcPr marL="52180" marR="52180" marT="0" marB="0"/>
                </a:tc>
                <a:extLst>
                  <a:ext uri="{0D108BD9-81ED-4DB2-BD59-A6C34878D82A}">
                    <a16:rowId xmlns:a16="http://schemas.microsoft.com/office/drawing/2014/main" val="3440634090"/>
                  </a:ext>
                </a:extLst>
              </a:tr>
              <a:tr h="140122">
                <a:tc>
                  <a:txBody>
                    <a:bodyPr/>
                    <a:lstStyle/>
                    <a:p>
                      <a:pPr marL="0" marR="0">
                        <a:lnSpc>
                          <a:spcPct val="107000"/>
                        </a:lnSpc>
                        <a:spcBef>
                          <a:spcPts val="0"/>
                        </a:spcBef>
                        <a:spcAft>
                          <a:spcPts val="0"/>
                        </a:spcAft>
                      </a:pPr>
                      <a:r>
                        <a:rPr lang="en-US" sz="800" dirty="0">
                          <a:effectLst/>
                        </a:rPr>
                        <a:t>H Health Sci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Homeostasis Lab Report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#3 Health and Well Being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499071348"/>
                  </a:ext>
                </a:extLst>
              </a:tr>
              <a:tr h="14012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onstantia"/>
                          <a:ea typeface="+mn-ea"/>
                          <a:cs typeface="+mn-cs"/>
                        </a:rPr>
                        <a:t>H Health Sci</a:t>
                      </a:r>
                      <a:endParaRPr kumimoji="0" lang="en-US" sz="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Physical Therapy Rehabilitation Project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#3 Health and Well Being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806005901"/>
                  </a:ext>
                </a:extLst>
              </a:tr>
              <a:tr h="14012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onstantia"/>
                          <a:ea typeface="+mn-ea"/>
                          <a:cs typeface="+mn-cs"/>
                        </a:rPr>
                        <a:t>H Health Sci</a:t>
                      </a:r>
                      <a:endParaRPr kumimoji="0" lang="en-US" sz="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Circulatory System Lesson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#3 Health and Well Being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30147478"/>
                  </a:ext>
                </a:extLst>
              </a:tr>
              <a:tr h="140122">
                <a:tc>
                  <a:txBody>
                    <a:bodyPr/>
                    <a:lstStyle/>
                    <a:p>
                      <a:pPr marL="0" marR="0">
                        <a:lnSpc>
                          <a:spcPct val="107000"/>
                        </a:lnSpc>
                        <a:spcBef>
                          <a:spcPts val="0"/>
                        </a:spcBef>
                        <a:spcAft>
                          <a:spcPts val="0"/>
                        </a:spcAft>
                      </a:pPr>
                      <a:r>
                        <a:rPr lang="en-US" sz="800">
                          <a:effectLst/>
                        </a:rPr>
                        <a:t>H Chem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Lab Design: prove density is an intrinsic property.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2057661445"/>
                  </a:ext>
                </a:extLst>
              </a:tr>
              <a:tr h="140122">
                <a:tc>
                  <a:txBody>
                    <a:bodyPr/>
                    <a:lstStyle/>
                    <a:p>
                      <a:pPr marL="0" marR="0">
                        <a:lnSpc>
                          <a:spcPct val="107000"/>
                        </a:lnSpc>
                        <a:spcBef>
                          <a:spcPts val="0"/>
                        </a:spcBef>
                        <a:spcAft>
                          <a:spcPts val="0"/>
                        </a:spcAft>
                      </a:pPr>
                      <a:r>
                        <a:rPr lang="en-US" sz="800">
                          <a:effectLst/>
                        </a:rPr>
                        <a:t>AP Chem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How much baking soda is in the mixture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2636026016"/>
                  </a:ext>
                </a:extLst>
              </a:tr>
              <a:tr h="286733">
                <a:tc>
                  <a:txBody>
                    <a:bodyPr/>
                    <a:lstStyle/>
                    <a:p>
                      <a:pPr marL="0" marR="0">
                        <a:lnSpc>
                          <a:spcPct val="107000"/>
                        </a:lnSpc>
                        <a:spcBef>
                          <a:spcPts val="0"/>
                        </a:spcBef>
                        <a:spcAft>
                          <a:spcPts val="0"/>
                        </a:spcAft>
                      </a:pPr>
                      <a:r>
                        <a:rPr lang="en-US" sz="800" dirty="0">
                          <a:effectLst/>
                        </a:rPr>
                        <a:t>Mod Env Sci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Design an experiment to test plants response to toxicity levels of salt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dirty="0">
                          <a:effectLst/>
                        </a:rPr>
                        <a:t>#2 Zero Hunger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536778894"/>
                  </a:ext>
                </a:extLst>
              </a:tr>
            </a:tbl>
          </a:graphicData>
        </a:graphic>
      </p:graphicFrame>
    </p:spTree>
    <p:extLst>
      <p:ext uri="{BB962C8B-B14F-4D97-AF65-F5344CB8AC3E}">
        <p14:creationId xmlns:p14="http://schemas.microsoft.com/office/powerpoint/2010/main" val="353113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r>
              <a:rPr lang="en-US" dirty="0"/>
              <a:t>What did our students do?</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marL="393192" lvl="1" indent="0">
              <a:buNone/>
            </a:pPr>
            <a:endParaRPr lang="en-US" dirty="0"/>
          </a:p>
          <a:p>
            <a:pPr lvl="1"/>
            <a:endParaRPr lang="en-US" dirty="0"/>
          </a:p>
          <a:p>
            <a:endParaRPr lang="en-US" dirty="0"/>
          </a:p>
        </p:txBody>
      </p:sp>
      <p:graphicFrame>
        <p:nvGraphicFramePr>
          <p:cNvPr id="2" name="Table 1">
            <a:extLst>
              <a:ext uri="{FF2B5EF4-FFF2-40B4-BE49-F238E27FC236}">
                <a16:creationId xmlns:a16="http://schemas.microsoft.com/office/drawing/2014/main" id="{A11BE05C-C05B-668A-6B15-3D102F6E7C82}"/>
              </a:ext>
            </a:extLst>
          </p:cNvPr>
          <p:cNvGraphicFramePr>
            <a:graphicFrameLocks noGrp="1"/>
          </p:cNvGraphicFramePr>
          <p:nvPr/>
        </p:nvGraphicFramePr>
        <p:xfrm>
          <a:off x="452437" y="1508820"/>
          <a:ext cx="8229600" cy="239418"/>
        </p:xfrm>
        <a:graphic>
          <a:graphicData uri="http://schemas.openxmlformats.org/drawingml/2006/table">
            <a:tbl>
              <a:tblPr firstRow="1" firstCol="1" bandRow="1">
                <a:tableStyleId>{5C22544A-7EE6-4342-B048-85BDC9FD1C3A}</a:tableStyleId>
              </a:tblPr>
              <a:tblGrid>
                <a:gridCol w="8229600">
                  <a:extLst>
                    <a:ext uri="{9D8B030D-6E8A-4147-A177-3AD203B41FA5}">
                      <a16:colId xmlns:a16="http://schemas.microsoft.com/office/drawing/2014/main" val="2327250331"/>
                    </a:ext>
                  </a:extLst>
                </a:gridCol>
              </a:tblGrid>
              <a:tr h="239418">
                <a:tc>
                  <a:txBody>
                    <a:bodyPr/>
                    <a:lstStyle/>
                    <a:p>
                      <a:pPr marL="0" marR="0" algn="ctr">
                        <a:lnSpc>
                          <a:spcPct val="107000"/>
                        </a:lnSpc>
                        <a:spcBef>
                          <a:spcPts val="0"/>
                        </a:spcBef>
                        <a:spcAft>
                          <a:spcPts val="0"/>
                        </a:spcAft>
                      </a:pPr>
                      <a:r>
                        <a:rPr lang="en-US" sz="1500" dirty="0">
                          <a:effectLst/>
                        </a:rPr>
                        <a:t>MHS Science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61" marR="65861" marT="0" marB="0"/>
                </a:tc>
                <a:extLst>
                  <a:ext uri="{0D108BD9-81ED-4DB2-BD59-A6C34878D82A}">
                    <a16:rowId xmlns:a16="http://schemas.microsoft.com/office/drawing/2014/main" val="1271399422"/>
                  </a:ext>
                </a:extLst>
              </a:tr>
            </a:tbl>
          </a:graphicData>
        </a:graphic>
      </p:graphicFrame>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09B1D544-E638-5441-FAA5-39C639F3B110}"/>
              </a:ext>
            </a:extLst>
          </p:cNvPr>
          <p:cNvGraphicFramePr>
            <a:graphicFrameLocks noGrp="1"/>
          </p:cNvGraphicFramePr>
          <p:nvPr>
            <p:extLst>
              <p:ext uri="{D42A27DB-BD31-4B8C-83A1-F6EECF244321}">
                <p14:modId xmlns:p14="http://schemas.microsoft.com/office/powerpoint/2010/main" val="3523725826"/>
              </p:ext>
            </p:extLst>
          </p:nvPr>
        </p:nvGraphicFramePr>
        <p:xfrm>
          <a:off x="452436" y="2118420"/>
          <a:ext cx="8310563" cy="2682180"/>
        </p:xfrm>
        <a:graphic>
          <a:graphicData uri="http://schemas.openxmlformats.org/drawingml/2006/table">
            <a:tbl>
              <a:tblPr firstRow="1" firstCol="1" bandRow="1">
                <a:tableStyleId>{5C22544A-7EE6-4342-B048-85BDC9FD1C3A}</a:tableStyleId>
              </a:tblPr>
              <a:tblGrid>
                <a:gridCol w="1119963">
                  <a:extLst>
                    <a:ext uri="{9D8B030D-6E8A-4147-A177-3AD203B41FA5}">
                      <a16:colId xmlns:a16="http://schemas.microsoft.com/office/drawing/2014/main" val="179939246"/>
                    </a:ext>
                  </a:extLst>
                </a:gridCol>
                <a:gridCol w="3828596">
                  <a:extLst>
                    <a:ext uri="{9D8B030D-6E8A-4147-A177-3AD203B41FA5}">
                      <a16:colId xmlns:a16="http://schemas.microsoft.com/office/drawing/2014/main" val="3944513060"/>
                    </a:ext>
                  </a:extLst>
                </a:gridCol>
                <a:gridCol w="3362004">
                  <a:extLst>
                    <a:ext uri="{9D8B030D-6E8A-4147-A177-3AD203B41FA5}">
                      <a16:colId xmlns:a16="http://schemas.microsoft.com/office/drawing/2014/main" val="3643179573"/>
                    </a:ext>
                  </a:extLst>
                </a:gridCol>
              </a:tblGrid>
              <a:tr h="720081">
                <a:tc>
                  <a:txBody>
                    <a:bodyPr/>
                    <a:lstStyle/>
                    <a:p>
                      <a:pPr marL="0" marR="0">
                        <a:lnSpc>
                          <a:spcPct val="107000"/>
                        </a:lnSpc>
                        <a:spcBef>
                          <a:spcPts val="0"/>
                        </a:spcBef>
                        <a:spcAft>
                          <a:spcPts val="0"/>
                        </a:spcAft>
                      </a:pPr>
                      <a:r>
                        <a:rPr lang="en-US" sz="1100">
                          <a:effectLst/>
                        </a:rPr>
                        <a:t> Mod Env Sci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fontAlgn="base">
                        <a:lnSpc>
                          <a:spcPct val="107000"/>
                        </a:lnSpc>
                        <a:spcBef>
                          <a:spcPts val="0"/>
                        </a:spcBef>
                        <a:spcAft>
                          <a:spcPts val="0"/>
                        </a:spcAft>
                      </a:pPr>
                      <a:r>
                        <a:rPr lang="en-US" sz="1100">
                          <a:effectLst/>
                        </a:rPr>
                        <a:t>Create a video at connects population growth and environmental issue and sustainable solutions.   </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#11 Sustainable Cities and Communities</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2520271659"/>
                  </a:ext>
                </a:extLst>
              </a:tr>
              <a:tr h="173979">
                <a:tc>
                  <a:txBody>
                    <a:bodyPr/>
                    <a:lstStyle/>
                    <a:p>
                      <a:pPr marL="0" marR="0">
                        <a:lnSpc>
                          <a:spcPct val="107000"/>
                        </a:lnSpc>
                        <a:spcBef>
                          <a:spcPts val="0"/>
                        </a:spcBef>
                        <a:spcAft>
                          <a:spcPts val="0"/>
                        </a:spcAft>
                      </a:pPr>
                      <a:r>
                        <a:rPr lang="en-US" sz="1100">
                          <a:effectLst/>
                        </a:rPr>
                        <a:t>Mod Env Sci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fontAlgn="base">
                        <a:lnSpc>
                          <a:spcPct val="107000"/>
                        </a:lnSpc>
                        <a:spcBef>
                          <a:spcPts val="0"/>
                        </a:spcBef>
                        <a:spcAft>
                          <a:spcPts val="0"/>
                        </a:spcAft>
                      </a:pPr>
                      <a:r>
                        <a:rPr lang="en-US" sz="1100">
                          <a:effectLst/>
                        </a:rPr>
                        <a:t>Design and Test a Water Filtration System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#6 Clean Water and Sanitation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1883545727"/>
                  </a:ext>
                </a:extLst>
              </a:tr>
              <a:tr h="538047">
                <a:tc>
                  <a:txBody>
                    <a:bodyPr/>
                    <a:lstStyle/>
                    <a:p>
                      <a:pPr marL="0" marR="0">
                        <a:lnSpc>
                          <a:spcPct val="107000"/>
                        </a:lnSpc>
                        <a:spcBef>
                          <a:spcPts val="0"/>
                        </a:spcBef>
                        <a:spcAft>
                          <a:spcPts val="0"/>
                        </a:spcAft>
                      </a:pPr>
                      <a:r>
                        <a:rPr lang="en-US" sz="1100" dirty="0">
                          <a:effectLst/>
                        </a:rPr>
                        <a:t>APES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Reduce Food Waste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#2 Zero Hunger</a:t>
                      </a:r>
                    </a:p>
                    <a:p>
                      <a:pPr marL="0" marR="0">
                        <a:lnSpc>
                          <a:spcPct val="107000"/>
                        </a:lnSpc>
                        <a:spcBef>
                          <a:spcPts val="0"/>
                        </a:spcBef>
                        <a:spcAft>
                          <a:spcPts val="0"/>
                        </a:spcAft>
                      </a:pPr>
                      <a:r>
                        <a:rPr lang="en-US" sz="1100">
                          <a:effectLst/>
                        </a:rPr>
                        <a:t>#11 Sustainable Cities and Communities</a:t>
                      </a:r>
                    </a:p>
                    <a:p>
                      <a:pPr marL="0" marR="0">
                        <a:lnSpc>
                          <a:spcPct val="107000"/>
                        </a:lnSpc>
                        <a:spcBef>
                          <a:spcPts val="0"/>
                        </a:spcBef>
                        <a:spcAft>
                          <a:spcPts val="0"/>
                        </a:spcAft>
                      </a:pPr>
                      <a:r>
                        <a:rPr lang="en-US" sz="1100">
                          <a:effectLst/>
                        </a:rPr>
                        <a:t>#13 Climate Action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461383038"/>
                  </a:ext>
                </a:extLst>
              </a:tr>
              <a:tr h="356013">
                <a:tc>
                  <a:txBody>
                    <a:bodyPr/>
                    <a:lstStyle/>
                    <a:p>
                      <a:pPr marL="0" marR="0">
                        <a:lnSpc>
                          <a:spcPct val="107000"/>
                        </a:lnSpc>
                        <a:spcBef>
                          <a:spcPts val="0"/>
                        </a:spcBef>
                        <a:spcAft>
                          <a:spcPts val="0"/>
                        </a:spcAft>
                      </a:pPr>
                      <a:r>
                        <a:rPr lang="en-US" sz="1100">
                          <a:effectLst/>
                        </a:rPr>
                        <a:t>Mod Bio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Investigate the phenomenon of increase in tusk-lessness in elephant populations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#15 Life on 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529932990"/>
                  </a:ext>
                </a:extLst>
              </a:tr>
              <a:tr h="538047">
                <a:tc>
                  <a:txBody>
                    <a:bodyPr/>
                    <a:lstStyle/>
                    <a:p>
                      <a:pPr marL="0" marR="0">
                        <a:lnSpc>
                          <a:spcPct val="107000"/>
                        </a:lnSpc>
                        <a:spcBef>
                          <a:spcPts val="0"/>
                        </a:spcBef>
                        <a:spcAft>
                          <a:spcPts val="0"/>
                        </a:spcAft>
                      </a:pPr>
                      <a:r>
                        <a:rPr lang="en-US" sz="1100" dirty="0">
                          <a:effectLst/>
                        </a:rPr>
                        <a:t>AP Env Sci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Come up with ways and implement food reduction methods at home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dirty="0">
                          <a:effectLst/>
                        </a:rPr>
                        <a:t>#2 Zero Hunger</a:t>
                      </a:r>
                    </a:p>
                    <a:p>
                      <a:pPr marL="0" marR="0">
                        <a:lnSpc>
                          <a:spcPct val="107000"/>
                        </a:lnSpc>
                        <a:spcBef>
                          <a:spcPts val="0"/>
                        </a:spcBef>
                        <a:spcAft>
                          <a:spcPts val="0"/>
                        </a:spcAft>
                      </a:pPr>
                      <a:r>
                        <a:rPr lang="en-US" sz="1100" dirty="0">
                          <a:effectLst/>
                        </a:rPr>
                        <a:t>#11 Sustainable Cities and Communities</a:t>
                      </a:r>
                    </a:p>
                    <a:p>
                      <a:pPr marL="0" marR="0">
                        <a:lnSpc>
                          <a:spcPct val="107000"/>
                        </a:lnSpc>
                        <a:spcBef>
                          <a:spcPts val="0"/>
                        </a:spcBef>
                        <a:spcAft>
                          <a:spcPts val="0"/>
                        </a:spcAft>
                      </a:pPr>
                      <a:r>
                        <a:rPr lang="en-US" sz="1100" dirty="0">
                          <a:effectLst/>
                        </a:rPr>
                        <a:t>#13 Climate Action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2435658853"/>
                  </a:ext>
                </a:extLst>
              </a:tr>
              <a:tr h="35601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effectLst/>
                        </a:rPr>
                        <a:t> AP Env Sci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Create a video at connects population growth and environmental issue and sustainable solutions.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dirty="0">
                          <a:effectLst/>
                        </a:rPr>
                        <a:t>#11 Sustainable Cities and Communities</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15677916"/>
                  </a:ext>
                </a:extLst>
              </a:tr>
            </a:tbl>
          </a:graphicData>
        </a:graphic>
      </p:graphicFrame>
    </p:spTree>
    <p:extLst>
      <p:ext uri="{BB962C8B-B14F-4D97-AF65-F5344CB8AC3E}">
        <p14:creationId xmlns:p14="http://schemas.microsoft.com/office/powerpoint/2010/main" val="188739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What did our students do?</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Table 8">
            <a:extLst>
              <a:ext uri="{FF2B5EF4-FFF2-40B4-BE49-F238E27FC236}">
                <a16:creationId xmlns:a16="http://schemas.microsoft.com/office/drawing/2014/main" id="{35D3F30B-73CA-C66B-8F92-31CDB917234F}"/>
              </a:ext>
            </a:extLst>
          </p:cNvPr>
          <p:cNvGraphicFramePr>
            <a:graphicFrameLocks noGrp="1"/>
          </p:cNvGraphicFramePr>
          <p:nvPr>
            <p:extLst>
              <p:ext uri="{D42A27DB-BD31-4B8C-83A1-F6EECF244321}">
                <p14:modId xmlns:p14="http://schemas.microsoft.com/office/powerpoint/2010/main" val="1010467059"/>
              </p:ext>
            </p:extLst>
          </p:nvPr>
        </p:nvGraphicFramePr>
        <p:xfrm>
          <a:off x="228600" y="1411533"/>
          <a:ext cx="8229600" cy="239418"/>
        </p:xfrm>
        <a:graphic>
          <a:graphicData uri="http://schemas.openxmlformats.org/drawingml/2006/table">
            <a:tbl>
              <a:tblPr firstRow="1" firstCol="1" bandRow="1">
                <a:tableStyleId>{5C22544A-7EE6-4342-B048-85BDC9FD1C3A}</a:tableStyleId>
              </a:tblPr>
              <a:tblGrid>
                <a:gridCol w="8229600">
                  <a:extLst>
                    <a:ext uri="{9D8B030D-6E8A-4147-A177-3AD203B41FA5}">
                      <a16:colId xmlns:a16="http://schemas.microsoft.com/office/drawing/2014/main" val="4142626190"/>
                    </a:ext>
                  </a:extLst>
                </a:gridCol>
              </a:tblGrid>
              <a:tr h="239418">
                <a:tc>
                  <a:txBody>
                    <a:bodyPr/>
                    <a:lstStyle/>
                    <a:p>
                      <a:pPr marL="0" marR="0" algn="ctr">
                        <a:lnSpc>
                          <a:spcPct val="107000"/>
                        </a:lnSpc>
                        <a:spcBef>
                          <a:spcPts val="0"/>
                        </a:spcBef>
                        <a:spcAft>
                          <a:spcPts val="0"/>
                        </a:spcAft>
                      </a:pPr>
                      <a:r>
                        <a:rPr lang="en-US" sz="1500" dirty="0">
                          <a:effectLst/>
                        </a:rPr>
                        <a:t>MHS Math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61" marR="65861" marT="0" marB="0"/>
                </a:tc>
                <a:extLst>
                  <a:ext uri="{0D108BD9-81ED-4DB2-BD59-A6C34878D82A}">
                    <a16:rowId xmlns:a16="http://schemas.microsoft.com/office/drawing/2014/main" val="3776889930"/>
                  </a:ext>
                </a:extLst>
              </a:tr>
            </a:tbl>
          </a:graphicData>
        </a:graphic>
      </p:graphicFrame>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7" name="Table 16">
            <a:extLst>
              <a:ext uri="{FF2B5EF4-FFF2-40B4-BE49-F238E27FC236}">
                <a16:creationId xmlns:a16="http://schemas.microsoft.com/office/drawing/2014/main" id="{7EB83296-85A8-F718-439A-D499824C3F24}"/>
              </a:ext>
            </a:extLst>
          </p:cNvPr>
          <p:cNvGraphicFramePr>
            <a:graphicFrameLocks noGrp="1"/>
          </p:cNvGraphicFramePr>
          <p:nvPr>
            <p:extLst>
              <p:ext uri="{D42A27DB-BD31-4B8C-83A1-F6EECF244321}">
                <p14:modId xmlns:p14="http://schemas.microsoft.com/office/powerpoint/2010/main" val="3509494238"/>
              </p:ext>
            </p:extLst>
          </p:nvPr>
        </p:nvGraphicFramePr>
        <p:xfrm>
          <a:off x="231758" y="1730110"/>
          <a:ext cx="8226441" cy="4659028"/>
        </p:xfrm>
        <a:graphic>
          <a:graphicData uri="http://schemas.openxmlformats.org/drawingml/2006/table">
            <a:tbl>
              <a:tblPr firstRow="1" firstCol="1" bandRow="1">
                <a:tableStyleId>{5C22544A-7EE6-4342-B048-85BDC9FD1C3A}</a:tableStyleId>
              </a:tblPr>
              <a:tblGrid>
                <a:gridCol w="2566650">
                  <a:extLst>
                    <a:ext uri="{9D8B030D-6E8A-4147-A177-3AD203B41FA5}">
                      <a16:colId xmlns:a16="http://schemas.microsoft.com/office/drawing/2014/main" val="75212062"/>
                    </a:ext>
                  </a:extLst>
                </a:gridCol>
                <a:gridCol w="5659791">
                  <a:extLst>
                    <a:ext uri="{9D8B030D-6E8A-4147-A177-3AD203B41FA5}">
                      <a16:colId xmlns:a16="http://schemas.microsoft.com/office/drawing/2014/main" val="3479843087"/>
                    </a:ext>
                  </a:extLst>
                </a:gridCol>
              </a:tblGrid>
              <a:tr h="143117">
                <a:tc>
                  <a:txBody>
                    <a:bodyPr/>
                    <a:lstStyle/>
                    <a:p>
                      <a:pPr marL="0" marR="0">
                        <a:lnSpc>
                          <a:spcPct val="107000"/>
                        </a:lnSpc>
                        <a:spcBef>
                          <a:spcPts val="0"/>
                        </a:spcBef>
                        <a:spcAft>
                          <a:spcPts val="0"/>
                        </a:spcAft>
                      </a:pPr>
                      <a:r>
                        <a:rPr lang="en-US" sz="900">
                          <a:effectLst/>
                        </a:rPr>
                        <a:t>Course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Project Title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1757717461"/>
                  </a:ext>
                </a:extLst>
              </a:tr>
              <a:tr h="292841">
                <a:tc>
                  <a:txBody>
                    <a:bodyPr/>
                    <a:lstStyle/>
                    <a:p>
                      <a:pPr marL="0" marR="0">
                        <a:lnSpc>
                          <a:spcPct val="107000"/>
                        </a:lnSpc>
                        <a:spcBef>
                          <a:spcPts val="0"/>
                        </a:spcBef>
                        <a:spcAft>
                          <a:spcPts val="0"/>
                        </a:spcAft>
                      </a:pPr>
                      <a:r>
                        <a:rPr lang="en-US" sz="900">
                          <a:effectLst/>
                        </a:rPr>
                        <a:t>H P&amp;S Geom</a:t>
                      </a:r>
                    </a:p>
                    <a:p>
                      <a:pPr marL="0" marR="0">
                        <a:lnSpc>
                          <a:spcPct val="107000"/>
                        </a:lnSpc>
                        <a:spcBef>
                          <a:spcPts val="0"/>
                        </a:spcBef>
                        <a:spcAft>
                          <a:spcPts val="0"/>
                        </a:spcAft>
                      </a:pPr>
                      <a:r>
                        <a:rPr lang="en-US" sz="900">
                          <a:effectLst/>
                        </a:rPr>
                        <a:t>Plane Geom.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Marketing with Conditional Slogans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741095989"/>
                  </a:ext>
                </a:extLst>
              </a:tr>
              <a:tr h="292841">
                <a:tc>
                  <a:txBody>
                    <a:bodyPr/>
                    <a:lstStyle/>
                    <a:p>
                      <a:pPr marL="0" marR="0">
                        <a:lnSpc>
                          <a:spcPct val="107000"/>
                        </a:lnSpc>
                        <a:spcBef>
                          <a:spcPts val="0"/>
                        </a:spcBef>
                        <a:spcAft>
                          <a:spcPts val="0"/>
                        </a:spcAft>
                      </a:pPr>
                      <a:r>
                        <a:rPr lang="en-US" sz="900" dirty="0">
                          <a:effectLst/>
                        </a:rPr>
                        <a:t>Algebra 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dirty="0">
                          <a:effectLst/>
                        </a:rPr>
                        <a:t>Ratios &amp; Proportions: Texting &amp; Driving </a:t>
                      </a:r>
                    </a:p>
                  </a:txBody>
                  <a:tcPr marL="55722" marR="55722" marT="0" marB="0"/>
                </a:tc>
                <a:extLst>
                  <a:ext uri="{0D108BD9-81ED-4DB2-BD59-A6C34878D82A}">
                    <a16:rowId xmlns:a16="http://schemas.microsoft.com/office/drawing/2014/main" val="3461985562"/>
                  </a:ext>
                </a:extLst>
              </a:tr>
              <a:tr h="44256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dirty="0">
                          <a:effectLst/>
                        </a:rPr>
                        <a:t> Algebra 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dirty="0">
                          <a:effectLst/>
                        </a:rPr>
                        <a:t>Scatter Plots &amp; Lines of Best Fit:</a:t>
                      </a:r>
                    </a:p>
                    <a:p>
                      <a:pPr marL="0" marR="0">
                        <a:lnSpc>
                          <a:spcPct val="107000"/>
                        </a:lnSpc>
                        <a:spcBef>
                          <a:spcPts val="0"/>
                        </a:spcBef>
                        <a:spcAft>
                          <a:spcPts val="0"/>
                        </a:spcAft>
                      </a:pPr>
                      <a:r>
                        <a:rPr lang="en-US" sz="900" dirty="0">
                          <a:effectLst/>
                        </a:rPr>
                        <a:t>Rising Rent &amp; Homelessness</a:t>
                      </a:r>
                    </a:p>
                  </a:txBody>
                  <a:tcPr marL="55722" marR="55722" marT="0" marB="0"/>
                </a:tc>
                <a:extLst>
                  <a:ext uri="{0D108BD9-81ED-4DB2-BD59-A6C34878D82A}">
                    <a16:rowId xmlns:a16="http://schemas.microsoft.com/office/drawing/2014/main" val="2701677348"/>
                  </a:ext>
                </a:extLst>
              </a:tr>
              <a:tr h="292841">
                <a:tc>
                  <a:txBody>
                    <a:bodyPr/>
                    <a:lstStyle/>
                    <a:p>
                      <a:pPr marL="0" marR="0">
                        <a:lnSpc>
                          <a:spcPct val="107000"/>
                        </a:lnSpc>
                        <a:spcBef>
                          <a:spcPts val="0"/>
                        </a:spcBef>
                        <a:spcAft>
                          <a:spcPts val="0"/>
                        </a:spcAft>
                      </a:pPr>
                      <a:r>
                        <a:rPr lang="en-US" sz="900" dirty="0">
                          <a:effectLst/>
                        </a:rPr>
                        <a:t>AP Calc AB</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dirty="0">
                          <a:effectLst/>
                        </a:rPr>
                        <a:t>Optimization: Design the Largest Box</a:t>
                      </a:r>
                    </a:p>
                  </a:txBody>
                  <a:tcPr marL="55722" marR="55722" marT="0" marB="0"/>
                </a:tc>
                <a:extLst>
                  <a:ext uri="{0D108BD9-81ED-4DB2-BD59-A6C34878D82A}">
                    <a16:rowId xmlns:a16="http://schemas.microsoft.com/office/drawing/2014/main" val="2051660399"/>
                  </a:ext>
                </a:extLst>
              </a:tr>
              <a:tr h="29284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dirty="0">
                          <a:effectLst/>
                        </a:rPr>
                        <a:t> AP Calc AB</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dirty="0">
                          <a:effectLst/>
                        </a:rPr>
                        <a:t>Washer Volume: Find the Volume of Bundt Cake</a:t>
                      </a:r>
                    </a:p>
                  </a:txBody>
                  <a:tcPr marL="55722" marR="55722" marT="0" marB="0"/>
                </a:tc>
                <a:extLst>
                  <a:ext uri="{0D108BD9-81ED-4DB2-BD59-A6C34878D82A}">
                    <a16:rowId xmlns:a16="http://schemas.microsoft.com/office/drawing/2014/main" val="3461898548"/>
                  </a:ext>
                </a:extLst>
              </a:tr>
              <a:tr h="292841">
                <a:tc>
                  <a:txBody>
                    <a:bodyPr/>
                    <a:lstStyle/>
                    <a:p>
                      <a:pPr marL="0" marR="0">
                        <a:lnSpc>
                          <a:spcPct val="107000"/>
                        </a:lnSpc>
                        <a:spcBef>
                          <a:spcPts val="0"/>
                        </a:spcBef>
                        <a:spcAft>
                          <a:spcPts val="0"/>
                        </a:spcAft>
                      </a:pPr>
                      <a:r>
                        <a:rPr lang="en-US" sz="900" dirty="0">
                          <a:effectLst/>
                        </a:rPr>
                        <a:t>H Pre Calc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dirty="0">
                          <a:effectLst/>
                        </a:rPr>
                        <a:t>Exponential &amp; Logs: Loan Amortization</a:t>
                      </a:r>
                    </a:p>
                  </a:txBody>
                  <a:tcPr marL="55722" marR="55722" marT="0" marB="0"/>
                </a:tc>
                <a:extLst>
                  <a:ext uri="{0D108BD9-81ED-4DB2-BD59-A6C34878D82A}">
                    <a16:rowId xmlns:a16="http://schemas.microsoft.com/office/drawing/2014/main" val="2322860561"/>
                  </a:ext>
                </a:extLst>
              </a:tr>
              <a:tr h="29284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dirty="0">
                          <a:effectLst/>
                        </a:rPr>
                        <a:t> H Pre Calc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dirty="0">
                          <a:effectLst/>
                        </a:rPr>
                        <a:t>Trig Graphs: Periodic Phenomena </a:t>
                      </a:r>
                    </a:p>
                  </a:txBody>
                  <a:tcPr marL="55722" marR="55722" marT="0" marB="0"/>
                </a:tc>
                <a:extLst>
                  <a:ext uri="{0D108BD9-81ED-4DB2-BD59-A6C34878D82A}">
                    <a16:rowId xmlns:a16="http://schemas.microsoft.com/office/drawing/2014/main" val="1548778001"/>
                  </a:ext>
                </a:extLst>
              </a:tr>
              <a:tr h="143117">
                <a:tc>
                  <a:txBody>
                    <a:bodyPr/>
                    <a:lstStyle/>
                    <a:p>
                      <a:pPr marL="0" marR="0">
                        <a:lnSpc>
                          <a:spcPct val="107000"/>
                        </a:lnSpc>
                        <a:spcBef>
                          <a:spcPts val="0"/>
                        </a:spcBef>
                        <a:spcAft>
                          <a:spcPts val="0"/>
                        </a:spcAft>
                      </a:pPr>
                      <a:r>
                        <a:rPr lang="en-US" sz="900">
                          <a:effectLst/>
                        </a:rPr>
                        <a:t>H Algebra 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Using Conic Function Graphs to Create Art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2640055061"/>
                  </a:ext>
                </a:extLst>
              </a:tr>
              <a:tr h="143117">
                <a:tc>
                  <a:txBody>
                    <a:bodyPr/>
                    <a:lstStyle/>
                    <a:p>
                      <a:pPr marL="0" marR="0">
                        <a:lnSpc>
                          <a:spcPct val="107000"/>
                        </a:lnSpc>
                        <a:spcBef>
                          <a:spcPts val="0"/>
                        </a:spcBef>
                        <a:spcAft>
                          <a:spcPts val="0"/>
                        </a:spcAft>
                      </a:pPr>
                      <a:r>
                        <a:rPr lang="en-US" sz="900">
                          <a:effectLst/>
                        </a:rPr>
                        <a:t>H Algebra 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Cost Analysis using rational functions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987763786"/>
                  </a:ext>
                </a:extLst>
              </a:tr>
              <a:tr h="292841">
                <a:tc>
                  <a:txBody>
                    <a:bodyPr/>
                    <a:lstStyle/>
                    <a:p>
                      <a:pPr marL="0" marR="0">
                        <a:lnSpc>
                          <a:spcPct val="107000"/>
                        </a:lnSpc>
                        <a:spcBef>
                          <a:spcPts val="0"/>
                        </a:spcBef>
                        <a:spcAft>
                          <a:spcPts val="0"/>
                        </a:spcAft>
                      </a:pPr>
                      <a:r>
                        <a:rPr lang="en-US" sz="900">
                          <a:effectLst/>
                        </a:rPr>
                        <a:t>Pre Calc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Using Trig Function Graphs to Create Art</a:t>
                      </a:r>
                    </a:p>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1652069075"/>
                  </a:ext>
                </a:extLst>
              </a:tr>
              <a:tr h="143117">
                <a:tc>
                  <a:txBody>
                    <a:bodyPr/>
                    <a:lstStyle/>
                    <a:p>
                      <a:pPr marL="0" marR="0">
                        <a:lnSpc>
                          <a:spcPct val="107000"/>
                        </a:lnSpc>
                        <a:spcBef>
                          <a:spcPts val="0"/>
                        </a:spcBef>
                        <a:spcAft>
                          <a:spcPts val="0"/>
                        </a:spcAft>
                      </a:pPr>
                      <a:r>
                        <a:rPr lang="en-US" sz="900">
                          <a:effectLst/>
                        </a:rPr>
                        <a:t>Pre-Calc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Creating Art using the Unit Circle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3939762368"/>
                  </a:ext>
                </a:extLst>
              </a:tr>
              <a:tr h="292841">
                <a:tc>
                  <a:txBody>
                    <a:bodyPr/>
                    <a:lstStyle/>
                    <a:p>
                      <a:pPr marL="0" marR="0">
                        <a:lnSpc>
                          <a:spcPct val="107000"/>
                        </a:lnSpc>
                        <a:spcBef>
                          <a:spcPts val="0"/>
                        </a:spcBef>
                        <a:spcAft>
                          <a:spcPts val="0"/>
                        </a:spcAft>
                      </a:pPr>
                      <a:r>
                        <a:rPr lang="en-US" sz="900">
                          <a:effectLst/>
                        </a:rPr>
                        <a:t>Calc 3, AP Calc BC, Java, Programming, AP Comp Sci 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Analysis of Global Temperature Data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4069653100"/>
                  </a:ext>
                </a:extLst>
              </a:tr>
              <a:tr h="143117">
                <a:tc>
                  <a:txBody>
                    <a:bodyPr/>
                    <a:lstStyle/>
                    <a:p>
                      <a:pPr marL="0" marR="0">
                        <a:lnSpc>
                          <a:spcPct val="107000"/>
                        </a:lnSpc>
                        <a:spcBef>
                          <a:spcPts val="0"/>
                        </a:spcBef>
                        <a:spcAft>
                          <a:spcPts val="0"/>
                        </a:spcAft>
                      </a:pPr>
                      <a:r>
                        <a:rPr lang="en-US" sz="900">
                          <a:effectLst/>
                        </a:rPr>
                        <a:t>Calc 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Use surface vectors to determine fluid and electrical flux</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2640423439"/>
                  </a:ext>
                </a:extLst>
              </a:tr>
              <a:tr h="143117">
                <a:tc>
                  <a:txBody>
                    <a:bodyPr/>
                    <a:lstStyle/>
                    <a:p>
                      <a:pPr marL="0" marR="0">
                        <a:lnSpc>
                          <a:spcPct val="107000"/>
                        </a:lnSpc>
                        <a:spcBef>
                          <a:spcPts val="0"/>
                        </a:spcBef>
                        <a:spcAft>
                          <a:spcPts val="0"/>
                        </a:spcAft>
                      </a:pPr>
                      <a:r>
                        <a:rPr lang="en-US" sz="900">
                          <a:effectLst/>
                        </a:rPr>
                        <a:t>AP Calc BC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Write a Python code to implement the Rectangle Approximation Method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3618505020"/>
                  </a:ext>
                </a:extLst>
              </a:tr>
              <a:tr h="143117">
                <a:tc>
                  <a:txBody>
                    <a:bodyPr/>
                    <a:lstStyle/>
                    <a:p>
                      <a:pPr marL="0" marR="0">
                        <a:lnSpc>
                          <a:spcPct val="107000"/>
                        </a:lnSpc>
                        <a:spcBef>
                          <a:spcPts val="0"/>
                        </a:spcBef>
                        <a:spcAft>
                          <a:spcPts val="0"/>
                        </a:spcAft>
                      </a:pPr>
                      <a:r>
                        <a:rPr lang="en-US" sz="900">
                          <a:effectLst/>
                        </a:rPr>
                        <a:t>AP Computer Science 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Image Manipulation Task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4200005571"/>
                  </a:ext>
                </a:extLst>
              </a:tr>
              <a:tr h="292841">
                <a:tc>
                  <a:txBody>
                    <a:bodyPr/>
                    <a:lstStyle/>
                    <a:p>
                      <a:pPr marL="0" marR="0">
                        <a:lnSpc>
                          <a:spcPct val="107000"/>
                        </a:lnSpc>
                        <a:spcBef>
                          <a:spcPts val="0"/>
                        </a:spcBef>
                        <a:spcAft>
                          <a:spcPts val="0"/>
                        </a:spcAft>
                      </a:pPr>
                      <a:r>
                        <a:rPr lang="en-US" sz="900">
                          <a:effectLst/>
                        </a:rPr>
                        <a:t>Python Programming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Write a program to implement a specific method for determining prime numbers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849021096"/>
                  </a:ext>
                </a:extLst>
              </a:tr>
              <a:tr h="143117">
                <a:tc>
                  <a:txBody>
                    <a:bodyPr/>
                    <a:lstStyle/>
                    <a:p>
                      <a:pPr marL="0" marR="0">
                        <a:lnSpc>
                          <a:spcPct val="107000"/>
                        </a:lnSpc>
                        <a:spcBef>
                          <a:spcPts val="0"/>
                        </a:spcBef>
                        <a:spcAft>
                          <a:spcPts val="0"/>
                        </a:spcAft>
                      </a:pPr>
                      <a:r>
                        <a:rPr lang="en-US" sz="900">
                          <a:effectLst/>
                        </a:rPr>
                        <a:t>Java Programming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Write a program using recursive functions to model fractal shapes – broccoli!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4242434991"/>
                  </a:ext>
                </a:extLst>
              </a:tr>
              <a:tr h="143117">
                <a:tc>
                  <a:txBody>
                    <a:bodyPr/>
                    <a:lstStyle/>
                    <a:p>
                      <a:pPr marL="0" marR="0">
                        <a:lnSpc>
                          <a:spcPct val="107000"/>
                        </a:lnSpc>
                        <a:spcBef>
                          <a:spcPts val="0"/>
                        </a:spcBef>
                        <a:spcAft>
                          <a:spcPts val="0"/>
                        </a:spcAft>
                      </a:pPr>
                      <a:r>
                        <a:rPr lang="en-US" sz="900">
                          <a:effectLst/>
                        </a:rPr>
                        <a:t>Algebra 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a:effectLst/>
                        </a:rPr>
                        <a:t>Use rational expressions to analyze anesthesia clearance in patients’ blood.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236704533"/>
                  </a:ext>
                </a:extLst>
              </a:tr>
              <a:tr h="292841">
                <a:tc>
                  <a:txBody>
                    <a:bodyPr/>
                    <a:lstStyle/>
                    <a:p>
                      <a:pPr marL="0" marR="0">
                        <a:lnSpc>
                          <a:spcPct val="107000"/>
                        </a:lnSpc>
                        <a:spcBef>
                          <a:spcPts val="0"/>
                        </a:spcBef>
                        <a:spcAft>
                          <a:spcPts val="0"/>
                        </a:spcAft>
                      </a:pPr>
                      <a:r>
                        <a:rPr lang="en-US" sz="900" dirty="0">
                          <a:effectLst/>
                        </a:rPr>
                        <a:t>Algebra 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tc>
                  <a:txBody>
                    <a:bodyPr/>
                    <a:lstStyle/>
                    <a:p>
                      <a:pPr marL="0" marR="0">
                        <a:lnSpc>
                          <a:spcPct val="107000"/>
                        </a:lnSpc>
                        <a:spcBef>
                          <a:spcPts val="0"/>
                        </a:spcBef>
                        <a:spcAft>
                          <a:spcPts val="0"/>
                        </a:spcAft>
                      </a:pPr>
                      <a:r>
                        <a:rPr lang="en-US" sz="900" dirty="0">
                          <a:effectLst/>
                        </a:rPr>
                        <a:t>Analyze real world objects using trigonometry and research careers using </a:t>
                      </a:r>
                      <a:r>
                        <a:rPr lang="en-US" sz="900" dirty="0" err="1">
                          <a:effectLst/>
                        </a:rPr>
                        <a:t>trignonometry</a:t>
                      </a: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722" marR="55722" marT="0" marB="0"/>
                </a:tc>
                <a:extLst>
                  <a:ext uri="{0D108BD9-81ED-4DB2-BD59-A6C34878D82A}">
                    <a16:rowId xmlns:a16="http://schemas.microsoft.com/office/drawing/2014/main" val="4007970652"/>
                  </a:ext>
                </a:extLst>
              </a:tr>
            </a:tbl>
          </a:graphicData>
        </a:graphic>
      </p:graphicFrame>
    </p:spTree>
    <p:extLst>
      <p:ext uri="{BB962C8B-B14F-4D97-AF65-F5344CB8AC3E}">
        <p14:creationId xmlns:p14="http://schemas.microsoft.com/office/powerpoint/2010/main" val="1122024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What did our students do?</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8" name="Table 17">
            <a:extLst>
              <a:ext uri="{FF2B5EF4-FFF2-40B4-BE49-F238E27FC236}">
                <a16:creationId xmlns:a16="http://schemas.microsoft.com/office/drawing/2014/main" id="{91647BCA-8ECE-2912-29A1-4331EBC0F47B}"/>
              </a:ext>
            </a:extLst>
          </p:cNvPr>
          <p:cNvGraphicFramePr>
            <a:graphicFrameLocks noGrp="1"/>
          </p:cNvGraphicFramePr>
          <p:nvPr>
            <p:extLst>
              <p:ext uri="{D42A27DB-BD31-4B8C-83A1-F6EECF244321}">
                <p14:modId xmlns:p14="http://schemas.microsoft.com/office/powerpoint/2010/main" val="3307382115"/>
              </p:ext>
            </p:extLst>
          </p:nvPr>
        </p:nvGraphicFramePr>
        <p:xfrm>
          <a:off x="228600" y="1466343"/>
          <a:ext cx="8229600" cy="239418"/>
        </p:xfrm>
        <a:graphic>
          <a:graphicData uri="http://schemas.openxmlformats.org/drawingml/2006/table">
            <a:tbl>
              <a:tblPr firstRow="1" firstCol="1" bandRow="1">
                <a:tableStyleId>{5C22544A-7EE6-4342-B048-85BDC9FD1C3A}</a:tableStyleId>
              </a:tblPr>
              <a:tblGrid>
                <a:gridCol w="8229600">
                  <a:extLst>
                    <a:ext uri="{9D8B030D-6E8A-4147-A177-3AD203B41FA5}">
                      <a16:colId xmlns:a16="http://schemas.microsoft.com/office/drawing/2014/main" val="579450723"/>
                    </a:ext>
                  </a:extLst>
                </a:gridCol>
              </a:tblGrid>
              <a:tr h="239418">
                <a:tc>
                  <a:txBody>
                    <a:bodyPr/>
                    <a:lstStyle/>
                    <a:p>
                      <a:pPr marL="0" marR="0" algn="ctr">
                        <a:lnSpc>
                          <a:spcPct val="107000"/>
                        </a:lnSpc>
                        <a:spcBef>
                          <a:spcPts val="0"/>
                        </a:spcBef>
                        <a:spcAft>
                          <a:spcPts val="0"/>
                        </a:spcAft>
                      </a:pPr>
                      <a:r>
                        <a:rPr lang="en-US" sz="1500" dirty="0">
                          <a:effectLst/>
                        </a:rPr>
                        <a:t>MHS 21</a:t>
                      </a:r>
                      <a:r>
                        <a:rPr lang="en-US" sz="1500" baseline="30000" dirty="0">
                          <a:effectLst/>
                        </a:rPr>
                        <a:t>st</a:t>
                      </a:r>
                      <a:r>
                        <a:rPr lang="en-US" sz="1500" dirty="0">
                          <a:effectLst/>
                        </a:rPr>
                        <a:t> Century Life &amp;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61" marR="65861" marT="0" marB="0"/>
                </a:tc>
                <a:extLst>
                  <a:ext uri="{0D108BD9-81ED-4DB2-BD59-A6C34878D82A}">
                    <a16:rowId xmlns:a16="http://schemas.microsoft.com/office/drawing/2014/main" val="3458527221"/>
                  </a:ext>
                </a:extLst>
              </a:tr>
            </a:tbl>
          </a:graphicData>
        </a:graphic>
      </p:graphicFrame>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1" name="Table 20">
            <a:extLst>
              <a:ext uri="{FF2B5EF4-FFF2-40B4-BE49-F238E27FC236}">
                <a16:creationId xmlns:a16="http://schemas.microsoft.com/office/drawing/2014/main" id="{67EC81E5-E074-C442-4197-31CD4ADF9F7E}"/>
              </a:ext>
            </a:extLst>
          </p:cNvPr>
          <p:cNvGraphicFramePr>
            <a:graphicFrameLocks noGrp="1"/>
          </p:cNvGraphicFramePr>
          <p:nvPr>
            <p:extLst>
              <p:ext uri="{D42A27DB-BD31-4B8C-83A1-F6EECF244321}">
                <p14:modId xmlns:p14="http://schemas.microsoft.com/office/powerpoint/2010/main" val="2525647110"/>
              </p:ext>
            </p:extLst>
          </p:nvPr>
        </p:nvGraphicFramePr>
        <p:xfrm>
          <a:off x="304800" y="1894920"/>
          <a:ext cx="8153400" cy="4372066"/>
        </p:xfrm>
        <a:graphic>
          <a:graphicData uri="http://schemas.openxmlformats.org/drawingml/2006/table">
            <a:tbl>
              <a:tblPr firstRow="1" firstCol="1" bandRow="1">
                <a:tableStyleId>{5C22544A-7EE6-4342-B048-85BDC9FD1C3A}</a:tableStyleId>
              </a:tblPr>
              <a:tblGrid>
                <a:gridCol w="1516912">
                  <a:extLst>
                    <a:ext uri="{9D8B030D-6E8A-4147-A177-3AD203B41FA5}">
                      <a16:colId xmlns:a16="http://schemas.microsoft.com/office/drawing/2014/main" val="3808672261"/>
                    </a:ext>
                  </a:extLst>
                </a:gridCol>
                <a:gridCol w="3855484">
                  <a:extLst>
                    <a:ext uri="{9D8B030D-6E8A-4147-A177-3AD203B41FA5}">
                      <a16:colId xmlns:a16="http://schemas.microsoft.com/office/drawing/2014/main" val="2913895912"/>
                    </a:ext>
                  </a:extLst>
                </a:gridCol>
                <a:gridCol w="2781004">
                  <a:extLst>
                    <a:ext uri="{9D8B030D-6E8A-4147-A177-3AD203B41FA5}">
                      <a16:colId xmlns:a16="http://schemas.microsoft.com/office/drawing/2014/main" val="24127466"/>
                    </a:ext>
                  </a:extLst>
                </a:gridCol>
              </a:tblGrid>
              <a:tr h="170045">
                <a:tc>
                  <a:txBody>
                    <a:bodyPr/>
                    <a:lstStyle/>
                    <a:p>
                      <a:pPr marL="0" marR="0">
                        <a:lnSpc>
                          <a:spcPct val="107000"/>
                        </a:lnSpc>
                        <a:spcBef>
                          <a:spcPts val="0"/>
                        </a:spcBef>
                        <a:spcAft>
                          <a:spcPts val="0"/>
                        </a:spcAft>
                      </a:pPr>
                      <a:r>
                        <a:rPr lang="en-US" sz="1100">
                          <a:effectLst/>
                        </a:rPr>
                        <a:t>Course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Project Title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Sustainability Goal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359738050"/>
                  </a:ext>
                </a:extLst>
              </a:tr>
              <a:tr h="347964">
                <a:tc>
                  <a:txBody>
                    <a:bodyPr/>
                    <a:lstStyle/>
                    <a:p>
                      <a:pPr marL="0" marR="0">
                        <a:lnSpc>
                          <a:spcPct val="107000"/>
                        </a:lnSpc>
                        <a:spcBef>
                          <a:spcPts val="0"/>
                        </a:spcBef>
                        <a:spcAft>
                          <a:spcPts val="0"/>
                        </a:spcAft>
                      </a:pPr>
                      <a:r>
                        <a:rPr lang="en-US" sz="1100" dirty="0">
                          <a:effectLst/>
                        </a:rPr>
                        <a:t>Entrepreneurship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Brainstorming Project Ideas for Capstone Project: developing ideas for a business.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3119884839"/>
                  </a:ext>
                </a:extLst>
              </a:tr>
              <a:tr h="703800">
                <a:tc>
                  <a:txBody>
                    <a:bodyPr/>
                    <a:lstStyle/>
                    <a:p>
                      <a:pPr marL="0" marR="0">
                        <a:lnSpc>
                          <a:spcPct val="107000"/>
                        </a:lnSpc>
                        <a:spcBef>
                          <a:spcPts val="0"/>
                        </a:spcBef>
                        <a:spcAft>
                          <a:spcPts val="0"/>
                        </a:spcAft>
                      </a:pPr>
                      <a:r>
                        <a:rPr lang="en-US" sz="1100">
                          <a:effectLst/>
                        </a:rPr>
                        <a:t>Entrepreneurship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Limiting Food Waste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#2 Zero Hunger</a:t>
                      </a:r>
                    </a:p>
                    <a:p>
                      <a:pPr marL="0" marR="0">
                        <a:lnSpc>
                          <a:spcPct val="107000"/>
                        </a:lnSpc>
                        <a:spcBef>
                          <a:spcPts val="0"/>
                        </a:spcBef>
                        <a:spcAft>
                          <a:spcPts val="0"/>
                        </a:spcAft>
                      </a:pPr>
                      <a:r>
                        <a:rPr lang="en-US" sz="1100">
                          <a:effectLst/>
                        </a:rPr>
                        <a:t>#11 Sustainable Cities and Communities</a:t>
                      </a:r>
                    </a:p>
                    <a:p>
                      <a:pPr marL="0" marR="0">
                        <a:lnSpc>
                          <a:spcPct val="107000"/>
                        </a:lnSpc>
                        <a:spcBef>
                          <a:spcPts val="0"/>
                        </a:spcBef>
                        <a:spcAft>
                          <a:spcPts val="0"/>
                        </a:spcAft>
                      </a:pPr>
                      <a:r>
                        <a:rPr lang="en-US" sz="1100">
                          <a:effectLst/>
                        </a:rPr>
                        <a:t>#13 Climate Action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4086369470"/>
                  </a:ext>
                </a:extLst>
              </a:tr>
              <a:tr h="170045">
                <a:tc>
                  <a:txBody>
                    <a:bodyPr/>
                    <a:lstStyle/>
                    <a:p>
                      <a:pPr marL="0" marR="0">
                        <a:lnSpc>
                          <a:spcPct val="107000"/>
                        </a:lnSpc>
                        <a:spcBef>
                          <a:spcPts val="0"/>
                        </a:spcBef>
                        <a:spcAft>
                          <a:spcPts val="0"/>
                        </a:spcAft>
                      </a:pPr>
                      <a:r>
                        <a:rPr lang="en-US" sz="1100">
                          <a:effectLst/>
                        </a:rPr>
                        <a:t>Business Info Sys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Implementing Pivot Tables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2808740236"/>
                  </a:ext>
                </a:extLst>
              </a:tr>
              <a:tr h="170045">
                <a:tc>
                  <a:txBody>
                    <a:bodyPr/>
                    <a:lstStyle/>
                    <a:p>
                      <a:pPr marL="0" marR="0">
                        <a:lnSpc>
                          <a:spcPct val="107000"/>
                        </a:lnSpc>
                        <a:spcBef>
                          <a:spcPts val="0"/>
                        </a:spcBef>
                        <a:spcAft>
                          <a:spcPts val="0"/>
                        </a:spcAft>
                      </a:pPr>
                      <a:r>
                        <a:rPr lang="en-US" sz="1100">
                          <a:effectLst/>
                        </a:rPr>
                        <a:t>Financial Literacy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Financial Planning for Retirement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3061098791"/>
                  </a:ext>
                </a:extLst>
              </a:tr>
              <a:tr h="525881">
                <a:tc>
                  <a:txBody>
                    <a:bodyPr/>
                    <a:lstStyle/>
                    <a:p>
                      <a:pPr marL="0" marR="0">
                        <a:lnSpc>
                          <a:spcPct val="107000"/>
                        </a:lnSpc>
                        <a:spcBef>
                          <a:spcPts val="0"/>
                        </a:spcBef>
                        <a:spcAft>
                          <a:spcPts val="0"/>
                        </a:spcAft>
                      </a:pPr>
                      <a:r>
                        <a:rPr lang="en-US" sz="1100">
                          <a:effectLst/>
                        </a:rPr>
                        <a:t>Digital Marketing</a:t>
                      </a:r>
                    </a:p>
                    <a:p>
                      <a:pPr marL="0" marR="0">
                        <a:lnSpc>
                          <a:spcPct val="107000"/>
                        </a:lnSpc>
                        <a:spcBef>
                          <a:spcPts val="0"/>
                        </a:spcBef>
                        <a:spcAft>
                          <a:spcPts val="0"/>
                        </a:spcAft>
                      </a:pPr>
                      <a:r>
                        <a:rPr lang="en-US" sz="1100">
                          <a:effectLst/>
                        </a:rPr>
                        <a:t>And </a:t>
                      </a:r>
                    </a:p>
                    <a:p>
                      <a:pPr marL="0" marR="0">
                        <a:lnSpc>
                          <a:spcPct val="107000"/>
                        </a:lnSpc>
                        <a:spcBef>
                          <a:spcPts val="0"/>
                        </a:spcBef>
                        <a:spcAft>
                          <a:spcPts val="0"/>
                        </a:spcAft>
                      </a:pPr>
                      <a:r>
                        <a:rPr lang="en-US" sz="1100">
                          <a:effectLst/>
                        </a:rPr>
                        <a:t>Entrepreneurship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Analyze a Super Bowl 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2644850336"/>
                  </a:ext>
                </a:extLst>
              </a:tr>
              <a:tr h="170045">
                <a:tc>
                  <a:txBody>
                    <a:bodyPr/>
                    <a:lstStyle/>
                    <a:p>
                      <a:pPr marL="0" marR="0">
                        <a:lnSpc>
                          <a:spcPct val="107000"/>
                        </a:lnSpc>
                        <a:spcBef>
                          <a:spcPts val="0"/>
                        </a:spcBef>
                        <a:spcAft>
                          <a:spcPts val="0"/>
                        </a:spcAft>
                      </a:pPr>
                      <a:r>
                        <a:rPr lang="en-US" sz="1100">
                          <a:effectLst/>
                        </a:rPr>
                        <a:t>Digital Marketing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Create a Meme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3956405470"/>
                  </a:ext>
                </a:extLst>
              </a:tr>
              <a:tr h="525881">
                <a:tc>
                  <a:txBody>
                    <a:bodyPr/>
                    <a:lstStyle/>
                    <a:p>
                      <a:pPr marL="0" marR="0">
                        <a:lnSpc>
                          <a:spcPct val="107000"/>
                        </a:lnSpc>
                        <a:spcBef>
                          <a:spcPts val="0"/>
                        </a:spcBef>
                        <a:spcAft>
                          <a:spcPts val="0"/>
                        </a:spcAft>
                      </a:pPr>
                      <a:r>
                        <a:rPr lang="en-US" sz="1100">
                          <a:effectLst/>
                        </a:rPr>
                        <a:t>AP Microeconomics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Develop a presentation illustrating a position on whether the US should focus on renewable or non-renewable energy from an economic perspective.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#7 Affordable and Clean Energy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169297128"/>
                  </a:ext>
                </a:extLst>
              </a:tr>
              <a:tr h="170045">
                <a:tc>
                  <a:txBody>
                    <a:bodyPr/>
                    <a:lstStyle/>
                    <a:p>
                      <a:pPr marL="0" marR="0">
                        <a:lnSpc>
                          <a:spcPct val="107000"/>
                        </a:lnSpc>
                        <a:spcBef>
                          <a:spcPts val="0"/>
                        </a:spcBef>
                        <a:spcAft>
                          <a:spcPts val="0"/>
                        </a:spcAft>
                      </a:pPr>
                      <a:r>
                        <a:rPr lang="en-US" sz="1100">
                          <a:effectLst/>
                        </a:rPr>
                        <a:t>Foods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“Sugar Shockers:  How much sugar is in your food?”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#3 Health and Well Being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1968529542"/>
                  </a:ext>
                </a:extLst>
              </a:tr>
              <a:tr h="703800">
                <a:tc>
                  <a:txBody>
                    <a:bodyPr/>
                    <a:lstStyle/>
                    <a:p>
                      <a:pPr marL="0" marR="0">
                        <a:lnSpc>
                          <a:spcPct val="107000"/>
                        </a:lnSpc>
                        <a:spcBef>
                          <a:spcPts val="0"/>
                        </a:spcBef>
                        <a:spcAft>
                          <a:spcPts val="0"/>
                        </a:spcAft>
                      </a:pPr>
                      <a:r>
                        <a:rPr lang="en-US" sz="1100">
                          <a:effectLst/>
                        </a:rPr>
                        <a:t>Foods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Limiting Food Waste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#2 Zero Hunger</a:t>
                      </a:r>
                    </a:p>
                    <a:p>
                      <a:pPr marL="0" marR="0">
                        <a:lnSpc>
                          <a:spcPct val="107000"/>
                        </a:lnSpc>
                        <a:spcBef>
                          <a:spcPts val="0"/>
                        </a:spcBef>
                        <a:spcAft>
                          <a:spcPts val="0"/>
                        </a:spcAft>
                      </a:pPr>
                      <a:r>
                        <a:rPr lang="en-US" sz="1100">
                          <a:effectLst/>
                        </a:rPr>
                        <a:t>#11 Sustainable Cities and Communities</a:t>
                      </a:r>
                    </a:p>
                    <a:p>
                      <a:pPr marL="0" marR="0">
                        <a:lnSpc>
                          <a:spcPct val="107000"/>
                        </a:lnSpc>
                        <a:spcBef>
                          <a:spcPts val="0"/>
                        </a:spcBef>
                        <a:spcAft>
                          <a:spcPts val="0"/>
                        </a:spcAft>
                      </a:pPr>
                      <a:r>
                        <a:rPr lang="en-US" sz="1100">
                          <a:effectLst/>
                        </a:rPr>
                        <a:t>#13 Climate Action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2916520566"/>
                  </a:ext>
                </a:extLst>
              </a:tr>
              <a:tr h="347964">
                <a:tc>
                  <a:txBody>
                    <a:bodyPr/>
                    <a:lstStyle/>
                    <a:p>
                      <a:pPr marL="0" marR="0">
                        <a:lnSpc>
                          <a:spcPct val="107000"/>
                        </a:lnSpc>
                        <a:spcBef>
                          <a:spcPts val="0"/>
                        </a:spcBef>
                        <a:spcAft>
                          <a:spcPts val="0"/>
                        </a:spcAft>
                      </a:pPr>
                      <a:r>
                        <a:rPr lang="en-US" sz="1100">
                          <a:effectLst/>
                        </a:rPr>
                        <a:t>Engineering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Rube Goldberg Machine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#9 Industry, Innovation and Infrastructure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1166448038"/>
                  </a:ext>
                </a:extLst>
              </a:tr>
              <a:tr h="347964">
                <a:tc>
                  <a:txBody>
                    <a:bodyPr/>
                    <a:lstStyle/>
                    <a:p>
                      <a:pPr marL="0" marR="0">
                        <a:lnSpc>
                          <a:spcPct val="107000"/>
                        </a:lnSpc>
                        <a:spcBef>
                          <a:spcPts val="0"/>
                        </a:spcBef>
                        <a:spcAft>
                          <a:spcPts val="0"/>
                        </a:spcAft>
                      </a:pPr>
                      <a:r>
                        <a:rPr lang="en-US" sz="1100" dirty="0">
                          <a:effectLst/>
                        </a:rPr>
                        <a:t>Woods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a:effectLst/>
                        </a:rPr>
                        <a:t>Cutting Board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tc>
                  <a:txBody>
                    <a:bodyPr/>
                    <a:lstStyle/>
                    <a:p>
                      <a:pPr marL="0" marR="0">
                        <a:lnSpc>
                          <a:spcPct val="107000"/>
                        </a:lnSpc>
                        <a:spcBef>
                          <a:spcPts val="0"/>
                        </a:spcBef>
                        <a:spcAft>
                          <a:spcPts val="0"/>
                        </a:spcAft>
                      </a:pPr>
                      <a:r>
                        <a:rPr lang="en-US" sz="1100" dirty="0">
                          <a:effectLst/>
                        </a:rPr>
                        <a:t>#9 Industry, Innovation and Infrastructure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3012970349"/>
                  </a:ext>
                </a:extLst>
              </a:tr>
            </a:tbl>
          </a:graphicData>
        </a:graphic>
      </p:graphicFrame>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187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What did our students do?</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a:extLst>
              <a:ext uri="{FF2B5EF4-FFF2-40B4-BE49-F238E27FC236}">
                <a16:creationId xmlns:a16="http://schemas.microsoft.com/office/drawing/2014/main" id="{8D27CBAB-102C-7867-4563-397C125B9E9F}"/>
              </a:ext>
            </a:extLst>
          </p:cNvPr>
          <p:cNvGraphicFramePr>
            <a:graphicFrameLocks noGrp="1"/>
          </p:cNvGraphicFramePr>
          <p:nvPr>
            <p:extLst>
              <p:ext uri="{D42A27DB-BD31-4B8C-83A1-F6EECF244321}">
                <p14:modId xmlns:p14="http://schemas.microsoft.com/office/powerpoint/2010/main" val="3781290065"/>
              </p:ext>
            </p:extLst>
          </p:nvPr>
        </p:nvGraphicFramePr>
        <p:xfrm>
          <a:off x="381000" y="1409884"/>
          <a:ext cx="8229600" cy="241025"/>
        </p:xfrm>
        <a:graphic>
          <a:graphicData uri="http://schemas.openxmlformats.org/drawingml/2006/table">
            <a:tbl>
              <a:tblPr firstRow="1" firstCol="1" bandRow="1">
                <a:tableStyleId>{5C22544A-7EE6-4342-B048-85BDC9FD1C3A}</a:tableStyleId>
              </a:tblPr>
              <a:tblGrid>
                <a:gridCol w="8229600">
                  <a:extLst>
                    <a:ext uri="{9D8B030D-6E8A-4147-A177-3AD203B41FA5}">
                      <a16:colId xmlns:a16="http://schemas.microsoft.com/office/drawing/2014/main" val="3437644591"/>
                    </a:ext>
                  </a:extLst>
                </a:gridCol>
              </a:tblGrid>
              <a:tr h="241025">
                <a:tc>
                  <a:txBody>
                    <a:bodyPr/>
                    <a:lstStyle/>
                    <a:p>
                      <a:pPr marL="0" marR="0" algn="ctr">
                        <a:lnSpc>
                          <a:spcPct val="107000"/>
                        </a:lnSpc>
                        <a:spcBef>
                          <a:spcPts val="0"/>
                        </a:spcBef>
                        <a:spcAft>
                          <a:spcPts val="0"/>
                        </a:spcAft>
                      </a:pPr>
                      <a:r>
                        <a:rPr lang="en-US" sz="1500" dirty="0">
                          <a:effectLst/>
                        </a:rPr>
                        <a:t>EMS Math/Science/21</a:t>
                      </a:r>
                      <a:r>
                        <a:rPr lang="en-US" sz="1500" baseline="30000" dirty="0">
                          <a:effectLst/>
                        </a:rPr>
                        <a:t>st</a:t>
                      </a:r>
                      <a:r>
                        <a:rPr lang="en-US" sz="1500" dirty="0">
                          <a:effectLst/>
                        </a:rPr>
                        <a:t> Century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324477656"/>
                  </a:ext>
                </a:extLst>
              </a:tr>
            </a:tbl>
          </a:graphicData>
        </a:graphic>
      </p:graphicFrame>
      <p:graphicFrame>
        <p:nvGraphicFramePr>
          <p:cNvPr id="4" name="Table 3">
            <a:extLst>
              <a:ext uri="{FF2B5EF4-FFF2-40B4-BE49-F238E27FC236}">
                <a16:creationId xmlns:a16="http://schemas.microsoft.com/office/drawing/2014/main" id="{4D495AAD-E17D-0466-4AFA-2B4492EC25EB}"/>
              </a:ext>
            </a:extLst>
          </p:cNvPr>
          <p:cNvGraphicFramePr>
            <a:graphicFrameLocks noGrp="1"/>
          </p:cNvGraphicFramePr>
          <p:nvPr>
            <p:extLst>
              <p:ext uri="{D42A27DB-BD31-4B8C-83A1-F6EECF244321}">
                <p14:modId xmlns:p14="http://schemas.microsoft.com/office/powerpoint/2010/main" val="2176874825"/>
              </p:ext>
            </p:extLst>
          </p:nvPr>
        </p:nvGraphicFramePr>
        <p:xfrm>
          <a:off x="438150" y="1779588"/>
          <a:ext cx="8172450" cy="4858520"/>
        </p:xfrm>
        <a:graphic>
          <a:graphicData uri="http://schemas.openxmlformats.org/drawingml/2006/table">
            <a:tbl>
              <a:tblPr firstRow="1" firstCol="1" bandRow="1">
                <a:tableStyleId>{5C22544A-7EE6-4342-B048-85BDC9FD1C3A}</a:tableStyleId>
              </a:tblPr>
              <a:tblGrid>
                <a:gridCol w="1799438">
                  <a:extLst>
                    <a:ext uri="{9D8B030D-6E8A-4147-A177-3AD203B41FA5}">
                      <a16:colId xmlns:a16="http://schemas.microsoft.com/office/drawing/2014/main" val="2762179070"/>
                    </a:ext>
                  </a:extLst>
                </a:gridCol>
                <a:gridCol w="3748830">
                  <a:extLst>
                    <a:ext uri="{9D8B030D-6E8A-4147-A177-3AD203B41FA5}">
                      <a16:colId xmlns:a16="http://schemas.microsoft.com/office/drawing/2014/main" val="3573659674"/>
                    </a:ext>
                  </a:extLst>
                </a:gridCol>
                <a:gridCol w="2624182">
                  <a:extLst>
                    <a:ext uri="{9D8B030D-6E8A-4147-A177-3AD203B41FA5}">
                      <a16:colId xmlns:a16="http://schemas.microsoft.com/office/drawing/2014/main" val="3912013205"/>
                    </a:ext>
                  </a:extLst>
                </a:gridCol>
              </a:tblGrid>
              <a:tr h="124108">
                <a:tc>
                  <a:txBody>
                    <a:bodyPr/>
                    <a:lstStyle/>
                    <a:p>
                      <a:pPr marL="0" marR="0">
                        <a:lnSpc>
                          <a:spcPct val="107000"/>
                        </a:lnSpc>
                        <a:spcBef>
                          <a:spcPts val="0"/>
                        </a:spcBef>
                        <a:spcAft>
                          <a:spcPts val="0"/>
                        </a:spcAft>
                      </a:pPr>
                      <a:r>
                        <a:rPr lang="en-US" sz="800">
                          <a:effectLst/>
                        </a:rPr>
                        <a:t>Course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Project Title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Sustainability Goal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2196289505"/>
                  </a:ext>
                </a:extLst>
              </a:tr>
              <a:tr h="513493">
                <a:tc>
                  <a:txBody>
                    <a:bodyPr/>
                    <a:lstStyle/>
                    <a:p>
                      <a:pPr marL="0" marR="0">
                        <a:lnSpc>
                          <a:spcPct val="107000"/>
                        </a:lnSpc>
                        <a:spcBef>
                          <a:spcPts val="0"/>
                        </a:spcBef>
                        <a:spcAft>
                          <a:spcPts val="0"/>
                        </a:spcAft>
                      </a:pPr>
                      <a:r>
                        <a:rPr lang="en-US" sz="800" dirty="0">
                          <a:effectLst/>
                        </a:rPr>
                        <a:t>Pre-Algebra 8</a:t>
                      </a:r>
                    </a:p>
                    <a:p>
                      <a:pPr marL="0" marR="0">
                        <a:lnSpc>
                          <a:spcPct val="107000"/>
                        </a:lnSpc>
                        <a:spcBef>
                          <a:spcPts val="0"/>
                        </a:spcBef>
                        <a:spcAft>
                          <a:spcPts val="0"/>
                        </a:spcAft>
                      </a:pPr>
                      <a:r>
                        <a:rPr lang="en-US" sz="800" dirty="0">
                          <a:effectLst/>
                        </a:rPr>
                        <a:t>Algebra 1</a:t>
                      </a:r>
                    </a:p>
                    <a:p>
                      <a:pPr marL="0" marR="0">
                        <a:lnSpc>
                          <a:spcPct val="107000"/>
                        </a:lnSpc>
                        <a:spcBef>
                          <a:spcPts val="0"/>
                        </a:spcBef>
                        <a:spcAft>
                          <a:spcPts val="0"/>
                        </a:spcAft>
                      </a:pPr>
                      <a:r>
                        <a:rPr lang="en-US" sz="800" dirty="0">
                          <a:effectLst/>
                        </a:rPr>
                        <a:t>Science 8</a:t>
                      </a:r>
                    </a:p>
                    <a:p>
                      <a:pPr marL="0" marR="0">
                        <a:lnSpc>
                          <a:spcPct val="107000"/>
                        </a:lnSpc>
                        <a:spcBef>
                          <a:spcPts val="0"/>
                        </a:spcBef>
                        <a:spcAft>
                          <a:spcPts val="0"/>
                        </a:spcAft>
                      </a:pPr>
                      <a:r>
                        <a:rPr lang="en-US" sz="800" dirty="0">
                          <a:effectLst/>
                        </a:rPr>
                        <a:t>Geometry 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Mixtures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#6 Clean Water and Sanitation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2878668614"/>
                  </a:ext>
                </a:extLst>
              </a:tr>
              <a:tr h="383698">
                <a:tc>
                  <a:txBody>
                    <a:bodyPr/>
                    <a:lstStyle/>
                    <a:p>
                      <a:pPr marL="0" marR="0">
                        <a:lnSpc>
                          <a:spcPct val="107000"/>
                        </a:lnSpc>
                        <a:spcBef>
                          <a:spcPts val="0"/>
                        </a:spcBef>
                        <a:spcAft>
                          <a:spcPts val="0"/>
                        </a:spcAft>
                      </a:pPr>
                      <a:r>
                        <a:rPr lang="en-US" sz="800">
                          <a:effectLst/>
                        </a:rPr>
                        <a:t>Pre-Algebra 8</a:t>
                      </a:r>
                    </a:p>
                    <a:p>
                      <a:pPr marL="0" marR="0">
                        <a:lnSpc>
                          <a:spcPct val="107000"/>
                        </a:lnSpc>
                        <a:spcBef>
                          <a:spcPts val="0"/>
                        </a:spcBef>
                        <a:spcAft>
                          <a:spcPts val="0"/>
                        </a:spcAft>
                      </a:pPr>
                      <a:r>
                        <a:rPr lang="en-US" sz="800">
                          <a:effectLst/>
                        </a:rPr>
                        <a:t>Algebra 1</a:t>
                      </a:r>
                    </a:p>
                    <a:p>
                      <a:pPr marL="0" marR="0">
                        <a:lnSpc>
                          <a:spcPct val="107000"/>
                        </a:lnSpc>
                        <a:spcBef>
                          <a:spcPts val="0"/>
                        </a:spcBef>
                        <a:spcAft>
                          <a:spcPts val="0"/>
                        </a:spcAft>
                      </a:pPr>
                      <a:r>
                        <a:rPr lang="en-US" sz="800">
                          <a:effectLst/>
                        </a:rPr>
                        <a:t>Geometry 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Logos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76376414"/>
                  </a:ext>
                </a:extLst>
              </a:tr>
              <a:tr h="513493">
                <a:tc>
                  <a:txBody>
                    <a:bodyPr/>
                    <a:lstStyle/>
                    <a:p>
                      <a:pPr marL="0" marR="0">
                        <a:lnSpc>
                          <a:spcPct val="107000"/>
                        </a:lnSpc>
                        <a:spcBef>
                          <a:spcPts val="0"/>
                        </a:spcBef>
                        <a:spcAft>
                          <a:spcPts val="0"/>
                        </a:spcAft>
                      </a:pPr>
                      <a:r>
                        <a:rPr lang="en-US" sz="800">
                          <a:effectLst/>
                        </a:rPr>
                        <a:t>Pre-Algebra 8</a:t>
                      </a:r>
                    </a:p>
                    <a:p>
                      <a:pPr marL="0" marR="0">
                        <a:lnSpc>
                          <a:spcPct val="107000"/>
                        </a:lnSpc>
                        <a:spcBef>
                          <a:spcPts val="0"/>
                        </a:spcBef>
                        <a:spcAft>
                          <a:spcPts val="0"/>
                        </a:spcAft>
                      </a:pPr>
                      <a:r>
                        <a:rPr lang="en-US" sz="800">
                          <a:effectLst/>
                        </a:rPr>
                        <a:t>Algebra 1</a:t>
                      </a:r>
                    </a:p>
                    <a:p>
                      <a:pPr marL="0" marR="0">
                        <a:lnSpc>
                          <a:spcPct val="107000"/>
                        </a:lnSpc>
                        <a:spcBef>
                          <a:spcPts val="0"/>
                        </a:spcBef>
                        <a:spcAft>
                          <a:spcPts val="0"/>
                        </a:spcAft>
                      </a:pPr>
                      <a:r>
                        <a:rPr lang="en-US" sz="800">
                          <a:effectLst/>
                        </a:rPr>
                        <a:t>Geometry 8</a:t>
                      </a:r>
                    </a:p>
                    <a:p>
                      <a:pPr marL="0" marR="0">
                        <a:lnSpc>
                          <a:spcPct val="107000"/>
                        </a:lnSpc>
                        <a:spcBef>
                          <a:spcPts val="0"/>
                        </a:spcBef>
                        <a:spcAft>
                          <a:spcPts val="0"/>
                        </a:spcAft>
                      </a:pPr>
                      <a:r>
                        <a:rPr lang="en-US" sz="800">
                          <a:effectLst/>
                        </a:rPr>
                        <a:t>Science 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Roller Coasters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3678727871"/>
                  </a:ext>
                </a:extLst>
              </a:tr>
              <a:tr h="383698">
                <a:tc>
                  <a:txBody>
                    <a:bodyPr/>
                    <a:lstStyle/>
                    <a:p>
                      <a:pPr marL="0" marR="0">
                        <a:lnSpc>
                          <a:spcPct val="107000"/>
                        </a:lnSpc>
                        <a:spcBef>
                          <a:spcPts val="0"/>
                        </a:spcBef>
                        <a:spcAft>
                          <a:spcPts val="0"/>
                        </a:spcAft>
                      </a:pPr>
                      <a:r>
                        <a:rPr lang="en-US" sz="800">
                          <a:effectLst/>
                        </a:rPr>
                        <a:t>Science 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Transporting Crops on Nepalese Mountains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#11 Sustainable Cities and Communities</a:t>
                      </a:r>
                    </a:p>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1960608170"/>
                  </a:ext>
                </a:extLst>
              </a:tr>
              <a:tr h="640508">
                <a:tc>
                  <a:txBody>
                    <a:bodyPr/>
                    <a:lstStyle/>
                    <a:p>
                      <a:pPr marL="0" marR="0">
                        <a:lnSpc>
                          <a:spcPct val="107000"/>
                        </a:lnSpc>
                        <a:spcBef>
                          <a:spcPts val="0"/>
                        </a:spcBef>
                        <a:spcAft>
                          <a:spcPts val="0"/>
                        </a:spcAft>
                      </a:pPr>
                      <a:r>
                        <a:rPr lang="en-US" sz="800">
                          <a:effectLst/>
                        </a:rPr>
                        <a:t>Grade 6 Science/Math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Earthquake and Volcano location Analysis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#9 Industry, Innovation and Infrastructure</a:t>
                      </a:r>
                    </a:p>
                    <a:p>
                      <a:pPr marL="0" marR="0">
                        <a:lnSpc>
                          <a:spcPct val="107000"/>
                        </a:lnSpc>
                        <a:spcBef>
                          <a:spcPts val="0"/>
                        </a:spcBef>
                        <a:spcAft>
                          <a:spcPts val="0"/>
                        </a:spcAft>
                      </a:pPr>
                      <a:r>
                        <a:rPr lang="en-US" sz="800">
                          <a:effectLst/>
                        </a:rPr>
                        <a:t>#11 Sustainable Cities and Communities</a:t>
                      </a:r>
                    </a:p>
                    <a:p>
                      <a:pPr marL="0" marR="0">
                        <a:spcBef>
                          <a:spcPts val="0"/>
                        </a:spcBef>
                        <a:spcAft>
                          <a:spcPts val="800"/>
                        </a:spcAft>
                      </a:pPr>
                      <a:r>
                        <a:rPr lang="en-US" sz="800" u="none" strike="noStrike">
                          <a:effectLst/>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458" marR="47458" marT="0" marB="0"/>
                </a:tc>
                <a:extLst>
                  <a:ext uri="{0D108BD9-81ED-4DB2-BD59-A6C34878D82A}">
                    <a16:rowId xmlns:a16="http://schemas.microsoft.com/office/drawing/2014/main" val="2284347310"/>
                  </a:ext>
                </a:extLst>
              </a:tr>
              <a:tr h="124108">
                <a:tc>
                  <a:txBody>
                    <a:bodyPr/>
                    <a:lstStyle/>
                    <a:p>
                      <a:pPr marL="0" marR="0">
                        <a:lnSpc>
                          <a:spcPct val="107000"/>
                        </a:lnSpc>
                        <a:spcBef>
                          <a:spcPts val="0"/>
                        </a:spcBef>
                        <a:spcAft>
                          <a:spcPts val="0"/>
                        </a:spcAft>
                      </a:pPr>
                      <a:r>
                        <a:rPr lang="en-US" sz="800">
                          <a:effectLst/>
                        </a:rPr>
                        <a:t>Grade 6 Science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Layers of the Earth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2517206327"/>
                  </a:ext>
                </a:extLst>
              </a:tr>
              <a:tr h="383698">
                <a:tc>
                  <a:txBody>
                    <a:bodyPr/>
                    <a:lstStyle/>
                    <a:p>
                      <a:pPr marL="0" marR="0">
                        <a:lnSpc>
                          <a:spcPct val="107000"/>
                        </a:lnSpc>
                        <a:spcBef>
                          <a:spcPts val="0"/>
                        </a:spcBef>
                        <a:spcAft>
                          <a:spcPts val="0"/>
                        </a:spcAft>
                      </a:pPr>
                      <a:r>
                        <a:rPr lang="en-US" sz="800">
                          <a:effectLst/>
                        </a:rPr>
                        <a:t>Grade 6 Science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Earthquake proof houses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#11 Sustainable Cities and Communities</a:t>
                      </a:r>
                    </a:p>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2130929962"/>
                  </a:ext>
                </a:extLst>
              </a:tr>
              <a:tr h="513493">
                <a:tc>
                  <a:txBody>
                    <a:bodyPr/>
                    <a:lstStyle/>
                    <a:p>
                      <a:pPr marL="0" marR="0">
                        <a:lnSpc>
                          <a:spcPct val="107000"/>
                        </a:lnSpc>
                        <a:spcBef>
                          <a:spcPts val="0"/>
                        </a:spcBef>
                        <a:spcAft>
                          <a:spcPts val="0"/>
                        </a:spcAft>
                      </a:pPr>
                      <a:r>
                        <a:rPr lang="en-US" sz="800">
                          <a:effectLst/>
                        </a:rPr>
                        <a:t>Science 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Great Pacific Garbage Patch: Help protect and clean our oceans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dirty="0">
                          <a:effectLst/>
                        </a:rPr>
                        <a:t>#6 Clean Water and Sanitation</a:t>
                      </a:r>
                    </a:p>
                    <a:p>
                      <a:pPr marL="0" marR="0">
                        <a:lnSpc>
                          <a:spcPct val="107000"/>
                        </a:lnSpc>
                        <a:spcBef>
                          <a:spcPts val="0"/>
                        </a:spcBef>
                        <a:spcAft>
                          <a:spcPts val="0"/>
                        </a:spcAft>
                      </a:pPr>
                      <a:r>
                        <a:rPr lang="en-US" sz="800" dirty="0">
                          <a:effectLst/>
                        </a:rPr>
                        <a:t>#14 Life Below Water</a:t>
                      </a:r>
                    </a:p>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3896099226"/>
                  </a:ext>
                </a:extLst>
              </a:tr>
              <a:tr h="124108">
                <a:tc>
                  <a:txBody>
                    <a:bodyPr/>
                    <a:lstStyle/>
                    <a:p>
                      <a:pPr marL="0" marR="0">
                        <a:lnSpc>
                          <a:spcPct val="107000"/>
                        </a:lnSpc>
                        <a:spcBef>
                          <a:spcPts val="0"/>
                        </a:spcBef>
                        <a:spcAft>
                          <a:spcPts val="0"/>
                        </a:spcAft>
                      </a:pPr>
                      <a:r>
                        <a:rPr lang="en-US" sz="800">
                          <a:effectLst/>
                        </a:rPr>
                        <a:t>Science 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Cell City: Identifying analogous structures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5747168"/>
                  </a:ext>
                </a:extLst>
              </a:tr>
              <a:tr h="253903">
                <a:tc>
                  <a:txBody>
                    <a:bodyPr/>
                    <a:lstStyle/>
                    <a:p>
                      <a:pPr marL="0" marR="0">
                        <a:lnSpc>
                          <a:spcPct val="107000"/>
                        </a:lnSpc>
                        <a:spcBef>
                          <a:spcPts val="0"/>
                        </a:spcBef>
                        <a:spcAft>
                          <a:spcPts val="0"/>
                        </a:spcAft>
                      </a:pPr>
                      <a:r>
                        <a:rPr lang="en-US" sz="800">
                          <a:effectLst/>
                        </a:rPr>
                        <a:t>Science 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Floating Gardens: How to grow crops in flood susceptible areas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#2 No Hunger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147976252"/>
                  </a:ext>
                </a:extLst>
              </a:tr>
              <a:tr h="253903">
                <a:tc>
                  <a:txBody>
                    <a:bodyPr/>
                    <a:lstStyle/>
                    <a:p>
                      <a:pPr marL="0" marR="0">
                        <a:lnSpc>
                          <a:spcPct val="107000"/>
                        </a:lnSpc>
                        <a:spcBef>
                          <a:spcPts val="0"/>
                        </a:spcBef>
                        <a:spcAft>
                          <a:spcPts val="0"/>
                        </a:spcAft>
                      </a:pPr>
                      <a:r>
                        <a:rPr lang="en-US" sz="800">
                          <a:effectLst/>
                        </a:rPr>
                        <a:t>Computer Science Grade 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Apps For Good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UN Goal of students’ choice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4052854657"/>
                  </a:ext>
                </a:extLst>
              </a:tr>
              <a:tr h="383698">
                <a:tc>
                  <a:txBody>
                    <a:bodyPr/>
                    <a:lstStyle/>
                    <a:p>
                      <a:pPr marL="0" marR="0">
                        <a:lnSpc>
                          <a:spcPct val="107000"/>
                        </a:lnSpc>
                        <a:spcBef>
                          <a:spcPts val="0"/>
                        </a:spcBef>
                        <a:spcAft>
                          <a:spcPts val="0"/>
                        </a:spcAft>
                      </a:pPr>
                      <a:r>
                        <a:rPr lang="en-US" sz="800">
                          <a:effectLst/>
                        </a:rPr>
                        <a:t>Computer Science Grade 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 What will you create?  Game Development Challenge for fellow students use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2775822481"/>
                  </a:ext>
                </a:extLst>
              </a:tr>
              <a:tr h="253903">
                <a:tc>
                  <a:txBody>
                    <a:bodyPr/>
                    <a:lstStyle/>
                    <a:p>
                      <a:pPr marL="0" marR="0">
                        <a:lnSpc>
                          <a:spcPct val="107000"/>
                        </a:lnSpc>
                        <a:spcBef>
                          <a:spcPts val="0"/>
                        </a:spcBef>
                        <a:spcAft>
                          <a:spcPts val="0"/>
                        </a:spcAft>
                      </a:pPr>
                      <a:r>
                        <a:rPr lang="en-US" sz="800" dirty="0">
                          <a:effectLst/>
                        </a:rPr>
                        <a:t>Computer Science Grade 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a:effectLst/>
                        </a:rPr>
                        <a:t>Arcade Game Challenge: design a new input device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tc>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58" marR="47458" marT="0" marB="0"/>
                </a:tc>
                <a:extLst>
                  <a:ext uri="{0D108BD9-81ED-4DB2-BD59-A6C34878D82A}">
                    <a16:rowId xmlns:a16="http://schemas.microsoft.com/office/drawing/2014/main" val="1561416759"/>
                  </a:ext>
                </a:extLst>
              </a:tr>
            </a:tbl>
          </a:graphicData>
        </a:graphic>
      </p:graphicFrame>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11670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6</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descr="Graphical user interface&#10;&#10;Description automatically generated with medium confidence">
            <a:extLst>
              <a:ext uri="{FF2B5EF4-FFF2-40B4-BE49-F238E27FC236}">
                <a16:creationId xmlns:a16="http://schemas.microsoft.com/office/drawing/2014/main" id="{B2CA758F-967D-2FEE-079F-D9C4B4323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76400"/>
            <a:ext cx="8667750" cy="4992527"/>
          </a:xfrm>
          <a:prstGeom prst="rect">
            <a:avLst/>
          </a:prstGeom>
        </p:spPr>
      </p:pic>
    </p:spTree>
    <p:extLst>
      <p:ext uri="{BB962C8B-B14F-4D97-AF65-F5344CB8AC3E}">
        <p14:creationId xmlns:p14="http://schemas.microsoft.com/office/powerpoint/2010/main" val="236859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6</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Text&#10;&#10;Description automatically generated">
            <a:extLst>
              <a:ext uri="{FF2B5EF4-FFF2-40B4-BE49-F238E27FC236}">
                <a16:creationId xmlns:a16="http://schemas.microsoft.com/office/drawing/2014/main" id="{825919A1-26A1-E267-AA52-2F093D9DA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44" y="1466662"/>
            <a:ext cx="4368239" cy="5374120"/>
          </a:xfrm>
          <a:prstGeom prst="rect">
            <a:avLst/>
          </a:prstGeom>
        </p:spPr>
      </p:pic>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920F414E-ED21-1225-DE98-18B6FACCD971}"/>
                  </a:ext>
                </a:extLst>
              </p14:cNvPr>
              <p14:cNvContentPartPr/>
              <p14:nvPr/>
            </p14:nvContentPartPr>
            <p14:xfrm>
              <a:off x="771907" y="2263309"/>
              <a:ext cx="1871280" cy="23040"/>
            </p14:xfrm>
          </p:contentPart>
        </mc:Choice>
        <mc:Fallback xmlns="">
          <p:pic>
            <p:nvPicPr>
              <p:cNvPr id="13" name="Ink 12">
                <a:extLst>
                  <a:ext uri="{FF2B5EF4-FFF2-40B4-BE49-F238E27FC236}">
                    <a16:creationId xmlns:a16="http://schemas.microsoft.com/office/drawing/2014/main" id="{920F414E-ED21-1225-DE98-18B6FACCD971}"/>
                  </a:ext>
                </a:extLst>
              </p:cNvPr>
              <p:cNvPicPr/>
              <p:nvPr/>
            </p:nvPicPr>
            <p:blipFill>
              <a:blip r:embed="rId7"/>
              <a:stretch>
                <a:fillRect/>
              </a:stretch>
            </p:blipFill>
            <p:spPr>
              <a:xfrm>
                <a:off x="718267" y="2155309"/>
                <a:ext cx="1978920" cy="238680"/>
              </a:xfrm>
              <a:prstGeom prst="rect">
                <a:avLst/>
              </a:prstGeom>
            </p:spPr>
          </p:pic>
        </mc:Fallback>
      </mc:AlternateContent>
      <p:sp>
        <p:nvSpPr>
          <p:cNvPr id="15" name="TextBox 14">
            <a:extLst>
              <a:ext uri="{FF2B5EF4-FFF2-40B4-BE49-F238E27FC236}">
                <a16:creationId xmlns:a16="http://schemas.microsoft.com/office/drawing/2014/main" id="{0F60B7DB-0917-4E66-3611-6CB62B1CFEEB}"/>
              </a:ext>
            </a:extLst>
          </p:cNvPr>
          <p:cNvSpPr txBox="1"/>
          <p:nvPr/>
        </p:nvSpPr>
        <p:spPr>
          <a:xfrm>
            <a:off x="5562600" y="2971800"/>
            <a:ext cx="3048000" cy="3416320"/>
          </a:xfrm>
          <a:prstGeom prst="rect">
            <a:avLst/>
          </a:prstGeom>
          <a:noFill/>
        </p:spPr>
        <p:txBody>
          <a:bodyPr wrap="square" rtlCol="0">
            <a:spAutoFit/>
          </a:bodyPr>
          <a:lstStyle/>
          <a:p>
            <a:r>
              <a:rPr lang="en-US" dirty="0"/>
              <a:t>6</a:t>
            </a:r>
            <a:r>
              <a:rPr lang="en-US" baseline="30000" dirty="0"/>
              <a:t>th</a:t>
            </a:r>
            <a:r>
              <a:rPr lang="en-US" dirty="0"/>
              <a:t> graders studied the relationship between volcanoes and earthquakes, plotting them on a map to discover the Ring of Fire.  As they worked they recorded their process, and then reflected on what they did.</a:t>
            </a:r>
          </a:p>
          <a:p>
            <a:endParaRPr lang="en-US" dirty="0"/>
          </a:p>
          <a:p>
            <a:r>
              <a:rPr lang="en-US" dirty="0"/>
              <a:t>Discovering patterns in real data is the work of real scientists.</a:t>
            </a:r>
          </a:p>
        </p:txBody>
      </p:sp>
    </p:spTree>
    <p:extLst>
      <p:ext uri="{BB962C8B-B14F-4D97-AF65-F5344CB8AC3E}">
        <p14:creationId xmlns:p14="http://schemas.microsoft.com/office/powerpoint/2010/main" val="350843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6</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Chart&#10;&#10;Description automatically generated">
            <a:extLst>
              <a:ext uri="{FF2B5EF4-FFF2-40B4-BE49-F238E27FC236}">
                <a16:creationId xmlns:a16="http://schemas.microsoft.com/office/drawing/2014/main" id="{9E60EADB-28BF-5A90-8968-E19BDFD61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66" y="1655213"/>
            <a:ext cx="8881768" cy="4618031"/>
          </a:xfrm>
          <a:prstGeom prst="rect">
            <a:avLst/>
          </a:prstGeom>
        </p:spPr>
      </p:pic>
    </p:spTree>
    <p:extLst>
      <p:ext uri="{BB962C8B-B14F-4D97-AF65-F5344CB8AC3E}">
        <p14:creationId xmlns:p14="http://schemas.microsoft.com/office/powerpoint/2010/main" val="918856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7</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7" descr="A picture containing text&#10;&#10;Description automatically generated">
            <a:extLst>
              <a:ext uri="{FF2B5EF4-FFF2-40B4-BE49-F238E27FC236}">
                <a16:creationId xmlns:a16="http://schemas.microsoft.com/office/drawing/2014/main" id="{AFE24300-B1AD-4F55-51BF-FA08C8135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05" y="1761792"/>
            <a:ext cx="8310563" cy="4404873"/>
          </a:xfrm>
          <a:prstGeom prst="rect">
            <a:avLst/>
          </a:prstGeom>
        </p:spPr>
      </p:pic>
    </p:spTree>
    <p:extLst>
      <p:ext uri="{BB962C8B-B14F-4D97-AF65-F5344CB8AC3E}">
        <p14:creationId xmlns:p14="http://schemas.microsoft.com/office/powerpoint/2010/main" val="3881249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7</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Graphical user interface, website&#10;&#10;Description automatically generated">
            <a:extLst>
              <a:ext uri="{FF2B5EF4-FFF2-40B4-BE49-F238E27FC236}">
                <a16:creationId xmlns:a16="http://schemas.microsoft.com/office/drawing/2014/main" id="{055BFF29-1A30-65A4-8819-FE96A4C39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32" y="1831985"/>
            <a:ext cx="8740235" cy="4633657"/>
          </a:xfrm>
          <a:prstGeom prst="rect">
            <a:avLst/>
          </a:prstGeom>
        </p:spPr>
      </p:pic>
    </p:spTree>
    <p:extLst>
      <p:ext uri="{BB962C8B-B14F-4D97-AF65-F5344CB8AC3E}">
        <p14:creationId xmlns:p14="http://schemas.microsoft.com/office/powerpoint/2010/main" val="352465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311700" y="1068322"/>
            <a:ext cx="8520600" cy="806700"/>
          </a:xfrm>
          <a:prstGeom prst="rect">
            <a:avLst/>
          </a:prstGeom>
          <a:noFill/>
          <a:ln>
            <a:noFill/>
          </a:ln>
        </p:spPr>
        <p:txBody>
          <a:bodyPr spcFirstLastPara="1" wrap="square" lIns="91425" tIns="91425" rIns="91425" bIns="91425" anchor="t" anchorCtr="0">
            <a:noAutofit/>
          </a:bodyPr>
          <a:lstStyle/>
          <a:p>
            <a:r>
              <a:rPr lang="en" b="1"/>
              <a:t>Metuchen’s Proposed 8 Year STEM Action Plan:</a:t>
            </a:r>
            <a:endParaRPr b="1"/>
          </a:p>
        </p:txBody>
      </p:sp>
      <p:sp>
        <p:nvSpPr>
          <p:cNvPr id="100" name="Google Shape;100;p25"/>
          <p:cNvSpPr txBox="1">
            <a:spLocks noGrp="1"/>
          </p:cNvSpPr>
          <p:nvPr>
            <p:ph type="body" idx="1"/>
          </p:nvPr>
        </p:nvSpPr>
        <p:spPr>
          <a:xfrm>
            <a:off x="311700" y="2009725"/>
            <a:ext cx="8580600" cy="3416400"/>
          </a:xfrm>
          <a:prstGeom prst="rect">
            <a:avLst/>
          </a:prstGeom>
          <a:noFill/>
          <a:ln>
            <a:noFill/>
          </a:ln>
        </p:spPr>
        <p:txBody>
          <a:bodyPr spcFirstLastPara="1" wrap="square" lIns="91425" tIns="91425" rIns="91425" bIns="91425" anchor="t" anchorCtr="0">
            <a:noAutofit/>
          </a:bodyPr>
          <a:lstStyle/>
          <a:p>
            <a:pPr marL="0" indent="0">
              <a:spcAft>
                <a:spcPts val="1600"/>
              </a:spcAft>
              <a:buNone/>
            </a:pPr>
            <a:endParaRPr/>
          </a:p>
        </p:txBody>
      </p:sp>
      <p:grpSp>
        <p:nvGrpSpPr>
          <p:cNvPr id="101" name="Google Shape;101;p25"/>
          <p:cNvGrpSpPr/>
          <p:nvPr/>
        </p:nvGrpSpPr>
        <p:grpSpPr>
          <a:xfrm>
            <a:off x="6616600" y="2288776"/>
            <a:ext cx="2043900" cy="2927725"/>
            <a:chOff x="6616600" y="1431525"/>
            <a:chExt cx="2043900" cy="2927725"/>
          </a:xfrm>
        </p:grpSpPr>
        <p:sp>
          <p:nvSpPr>
            <p:cNvPr id="102" name="Google Shape;102;p25"/>
            <p:cNvSpPr/>
            <p:nvPr/>
          </p:nvSpPr>
          <p:spPr>
            <a:xfrm>
              <a:off x="6616600" y="1431550"/>
              <a:ext cx="2043900" cy="2927700"/>
            </a:xfrm>
            <a:prstGeom prst="rect">
              <a:avLst/>
            </a:prstGeom>
            <a:noFill/>
            <a:ln w="9525" cap="flat" cmpd="sng">
              <a:solidFill>
                <a:srgbClr val="0E65F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03" name="Google Shape;103;p25"/>
            <p:cNvSpPr/>
            <p:nvPr/>
          </p:nvSpPr>
          <p:spPr>
            <a:xfrm rot="10800000" flipH="1">
              <a:off x="6616600" y="1431525"/>
              <a:ext cx="2043900" cy="1269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04" name="Google Shape;104;p25"/>
            <p:cNvSpPr txBox="1"/>
            <p:nvPr/>
          </p:nvSpPr>
          <p:spPr>
            <a:xfrm>
              <a:off x="66166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E65F0"/>
                  </a:solidFill>
                  <a:latin typeface="Roboto"/>
                  <a:ea typeface="Roboto"/>
                  <a:cs typeface="Roboto"/>
                  <a:sym typeface="Roboto"/>
                </a:rPr>
                <a:t>10</a:t>
              </a:r>
              <a:endParaRPr sz="4200" b="1" kern="0">
                <a:solidFill>
                  <a:srgbClr val="0E65F0"/>
                </a:solidFill>
                <a:latin typeface="Roboto"/>
                <a:ea typeface="Roboto"/>
                <a:cs typeface="Roboto"/>
                <a:sym typeface="Roboto"/>
              </a:endParaRPr>
            </a:p>
          </p:txBody>
        </p:sp>
        <p:sp>
          <p:nvSpPr>
            <p:cNvPr id="105" name="Google Shape;105;p25"/>
            <p:cNvSpPr txBox="1"/>
            <p:nvPr/>
          </p:nvSpPr>
          <p:spPr>
            <a:xfrm>
              <a:off x="66821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W1</a:t>
              </a:r>
              <a:endParaRPr sz="700" kern="0">
                <a:solidFill>
                  <a:srgbClr val="0E65F0"/>
                </a:solidFill>
                <a:latin typeface="Roboto"/>
                <a:ea typeface="Roboto"/>
                <a:cs typeface="Roboto"/>
                <a:sym typeface="Roboto"/>
              </a:endParaRPr>
            </a:p>
          </p:txBody>
        </p:sp>
        <p:sp>
          <p:nvSpPr>
            <p:cNvPr id="106" name="Google Shape;106;p25"/>
            <p:cNvSpPr txBox="1"/>
            <p:nvPr/>
          </p:nvSpPr>
          <p:spPr>
            <a:xfrm>
              <a:off x="72102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W2</a:t>
              </a:r>
              <a:endParaRPr sz="700" kern="0">
                <a:solidFill>
                  <a:srgbClr val="0E65F0"/>
                </a:solidFill>
                <a:latin typeface="Roboto"/>
                <a:ea typeface="Roboto"/>
                <a:cs typeface="Roboto"/>
                <a:sym typeface="Roboto"/>
              </a:endParaRPr>
            </a:p>
          </p:txBody>
        </p:sp>
        <p:sp>
          <p:nvSpPr>
            <p:cNvPr id="107" name="Google Shape;107;p25"/>
            <p:cNvSpPr txBox="1"/>
            <p:nvPr/>
          </p:nvSpPr>
          <p:spPr>
            <a:xfrm>
              <a:off x="77057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W3</a:t>
              </a:r>
              <a:endParaRPr sz="700" kern="0">
                <a:solidFill>
                  <a:srgbClr val="0E65F0"/>
                </a:solidFill>
                <a:latin typeface="Roboto"/>
                <a:ea typeface="Roboto"/>
                <a:cs typeface="Roboto"/>
                <a:sym typeface="Roboto"/>
              </a:endParaRPr>
            </a:p>
          </p:txBody>
        </p:sp>
        <p:sp>
          <p:nvSpPr>
            <p:cNvPr id="108" name="Google Shape;108;p25"/>
            <p:cNvSpPr txBox="1"/>
            <p:nvPr/>
          </p:nvSpPr>
          <p:spPr>
            <a:xfrm>
              <a:off x="82427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W4</a:t>
              </a:r>
              <a:endParaRPr sz="700" kern="0">
                <a:solidFill>
                  <a:srgbClr val="0E65F0"/>
                </a:solidFill>
                <a:latin typeface="Roboto"/>
                <a:ea typeface="Roboto"/>
                <a:cs typeface="Roboto"/>
                <a:sym typeface="Roboto"/>
              </a:endParaRPr>
            </a:p>
          </p:txBody>
        </p:sp>
        <p:cxnSp>
          <p:nvCxnSpPr>
            <p:cNvPr id="109" name="Google Shape;109;p25"/>
            <p:cNvCxnSpPr/>
            <p:nvPr/>
          </p:nvCxnSpPr>
          <p:spPr>
            <a:xfrm rot="10800000">
              <a:off x="7130075"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110" name="Google Shape;110;p25"/>
            <p:cNvCxnSpPr/>
            <p:nvPr/>
          </p:nvCxnSpPr>
          <p:spPr>
            <a:xfrm rot="10800000">
              <a:off x="7640787"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111" name="Google Shape;111;p25"/>
            <p:cNvCxnSpPr/>
            <p:nvPr/>
          </p:nvCxnSpPr>
          <p:spPr>
            <a:xfrm rot="10800000">
              <a:off x="8151500" y="2506700"/>
              <a:ext cx="0" cy="1848600"/>
            </a:xfrm>
            <a:prstGeom prst="straightConnector1">
              <a:avLst/>
            </a:prstGeom>
            <a:noFill/>
            <a:ln w="9525" cap="flat" cmpd="sng">
              <a:solidFill>
                <a:srgbClr val="0E65F0"/>
              </a:solidFill>
              <a:prstDash val="dot"/>
              <a:round/>
              <a:headEnd type="none" w="sm" len="sm"/>
              <a:tailEnd type="none" w="sm" len="sm"/>
            </a:ln>
          </p:spPr>
        </p:cxnSp>
      </p:grpSp>
      <p:grpSp>
        <p:nvGrpSpPr>
          <p:cNvPr id="112" name="Google Shape;112;p25"/>
          <p:cNvGrpSpPr/>
          <p:nvPr/>
        </p:nvGrpSpPr>
        <p:grpSpPr>
          <a:xfrm>
            <a:off x="4572350" y="2288776"/>
            <a:ext cx="2043900" cy="2927725"/>
            <a:chOff x="4572350" y="1431525"/>
            <a:chExt cx="2043900" cy="2927725"/>
          </a:xfrm>
        </p:grpSpPr>
        <p:sp>
          <p:nvSpPr>
            <p:cNvPr id="113" name="Google Shape;113;p25"/>
            <p:cNvSpPr/>
            <p:nvPr/>
          </p:nvSpPr>
          <p:spPr>
            <a:xfrm>
              <a:off x="4572350" y="1431550"/>
              <a:ext cx="2043900" cy="2927700"/>
            </a:xfrm>
            <a:prstGeom prst="rect">
              <a:avLst/>
            </a:prstGeom>
            <a:no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14" name="Google Shape;114;p25"/>
            <p:cNvSpPr/>
            <p:nvPr/>
          </p:nvSpPr>
          <p:spPr>
            <a:xfrm rot="10800000" flipH="1">
              <a:off x="4572350" y="1431525"/>
              <a:ext cx="2043900" cy="1269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15" name="Google Shape;115;p25"/>
            <p:cNvSpPr txBox="1"/>
            <p:nvPr/>
          </p:nvSpPr>
          <p:spPr>
            <a:xfrm>
              <a:off x="457235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D5DDF"/>
                  </a:solidFill>
                  <a:latin typeface="Roboto"/>
                  <a:ea typeface="Roboto"/>
                  <a:cs typeface="Roboto"/>
                  <a:sym typeface="Roboto"/>
                </a:rPr>
                <a:t>09</a:t>
              </a:r>
              <a:endParaRPr sz="4200" b="1" kern="0">
                <a:solidFill>
                  <a:srgbClr val="0D5DDF"/>
                </a:solidFill>
                <a:latin typeface="Roboto"/>
                <a:ea typeface="Roboto"/>
                <a:cs typeface="Roboto"/>
                <a:sym typeface="Roboto"/>
              </a:endParaRPr>
            </a:p>
          </p:txBody>
        </p:sp>
        <p:sp>
          <p:nvSpPr>
            <p:cNvPr id="116" name="Google Shape;116;p25"/>
            <p:cNvSpPr txBox="1"/>
            <p:nvPr/>
          </p:nvSpPr>
          <p:spPr>
            <a:xfrm>
              <a:off x="463789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W1</a:t>
              </a:r>
              <a:endParaRPr sz="700" kern="0">
                <a:solidFill>
                  <a:srgbClr val="0D5DDF"/>
                </a:solidFill>
                <a:latin typeface="Roboto"/>
                <a:ea typeface="Roboto"/>
                <a:cs typeface="Roboto"/>
                <a:sym typeface="Roboto"/>
              </a:endParaRPr>
            </a:p>
          </p:txBody>
        </p:sp>
        <p:sp>
          <p:nvSpPr>
            <p:cNvPr id="117" name="Google Shape;117;p25"/>
            <p:cNvSpPr txBox="1"/>
            <p:nvPr/>
          </p:nvSpPr>
          <p:spPr>
            <a:xfrm>
              <a:off x="516600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W2</a:t>
              </a:r>
              <a:endParaRPr sz="700" kern="0">
                <a:solidFill>
                  <a:srgbClr val="0D5DDF"/>
                </a:solidFill>
                <a:latin typeface="Roboto"/>
                <a:ea typeface="Roboto"/>
                <a:cs typeface="Roboto"/>
                <a:sym typeface="Roboto"/>
              </a:endParaRPr>
            </a:p>
          </p:txBody>
        </p:sp>
        <p:sp>
          <p:nvSpPr>
            <p:cNvPr id="118" name="Google Shape;118;p25"/>
            <p:cNvSpPr txBox="1"/>
            <p:nvPr/>
          </p:nvSpPr>
          <p:spPr>
            <a:xfrm>
              <a:off x="566150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W3</a:t>
              </a:r>
              <a:endParaRPr sz="700" kern="0">
                <a:solidFill>
                  <a:srgbClr val="0D5DDF"/>
                </a:solidFill>
                <a:latin typeface="Roboto"/>
                <a:ea typeface="Roboto"/>
                <a:cs typeface="Roboto"/>
                <a:sym typeface="Roboto"/>
              </a:endParaRPr>
            </a:p>
          </p:txBody>
        </p:sp>
        <p:sp>
          <p:nvSpPr>
            <p:cNvPr id="119" name="Google Shape;119;p25"/>
            <p:cNvSpPr txBox="1"/>
            <p:nvPr/>
          </p:nvSpPr>
          <p:spPr>
            <a:xfrm>
              <a:off x="619850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W4</a:t>
              </a:r>
              <a:endParaRPr sz="700" kern="0">
                <a:solidFill>
                  <a:srgbClr val="0D5DDF"/>
                </a:solidFill>
                <a:latin typeface="Roboto"/>
                <a:ea typeface="Roboto"/>
                <a:cs typeface="Roboto"/>
                <a:sym typeface="Roboto"/>
              </a:endParaRPr>
            </a:p>
          </p:txBody>
        </p:sp>
        <p:cxnSp>
          <p:nvCxnSpPr>
            <p:cNvPr id="120" name="Google Shape;120;p25"/>
            <p:cNvCxnSpPr/>
            <p:nvPr/>
          </p:nvCxnSpPr>
          <p:spPr>
            <a:xfrm rot="10800000">
              <a:off x="5085825"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121" name="Google Shape;121;p25"/>
            <p:cNvCxnSpPr/>
            <p:nvPr/>
          </p:nvCxnSpPr>
          <p:spPr>
            <a:xfrm rot="10800000">
              <a:off x="5596537"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122" name="Google Shape;122;p25"/>
            <p:cNvCxnSpPr/>
            <p:nvPr/>
          </p:nvCxnSpPr>
          <p:spPr>
            <a:xfrm rot="10800000">
              <a:off x="6107250" y="2506700"/>
              <a:ext cx="0" cy="1848600"/>
            </a:xfrm>
            <a:prstGeom prst="straightConnector1">
              <a:avLst/>
            </a:prstGeom>
            <a:noFill/>
            <a:ln w="9525" cap="flat" cmpd="sng">
              <a:solidFill>
                <a:srgbClr val="0D5DDF"/>
              </a:solidFill>
              <a:prstDash val="dot"/>
              <a:round/>
              <a:headEnd type="none" w="sm" len="sm"/>
              <a:tailEnd type="none" w="sm" len="sm"/>
            </a:ln>
          </p:spPr>
        </p:cxnSp>
      </p:grpSp>
      <p:grpSp>
        <p:nvGrpSpPr>
          <p:cNvPr id="123" name="Google Shape;123;p25"/>
          <p:cNvGrpSpPr/>
          <p:nvPr/>
        </p:nvGrpSpPr>
        <p:grpSpPr>
          <a:xfrm>
            <a:off x="2528100" y="2288776"/>
            <a:ext cx="2043900" cy="2927725"/>
            <a:chOff x="2528100" y="1431525"/>
            <a:chExt cx="2043900" cy="2927725"/>
          </a:xfrm>
        </p:grpSpPr>
        <p:sp>
          <p:nvSpPr>
            <p:cNvPr id="124" name="Google Shape;124;p25"/>
            <p:cNvSpPr/>
            <p:nvPr/>
          </p:nvSpPr>
          <p:spPr>
            <a:xfrm>
              <a:off x="2528100" y="1431550"/>
              <a:ext cx="2043900" cy="2927700"/>
            </a:xfrm>
            <a:prstGeom prst="rect">
              <a:avLst/>
            </a:prstGeom>
            <a:noFill/>
            <a:ln w="9525"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25" name="Google Shape;125;p25"/>
            <p:cNvSpPr/>
            <p:nvPr/>
          </p:nvSpPr>
          <p:spPr>
            <a:xfrm rot="10800000" flipH="1">
              <a:off x="2528100" y="1431525"/>
              <a:ext cx="2043900" cy="1269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26" name="Google Shape;126;p25"/>
            <p:cNvSpPr txBox="1"/>
            <p:nvPr/>
          </p:nvSpPr>
          <p:spPr>
            <a:xfrm>
              <a:off x="25281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C58D3"/>
                  </a:solidFill>
                  <a:latin typeface="Roboto"/>
                  <a:ea typeface="Roboto"/>
                  <a:cs typeface="Roboto"/>
                  <a:sym typeface="Roboto"/>
                </a:rPr>
                <a:t>08</a:t>
              </a:r>
              <a:endParaRPr sz="4200" b="1" kern="0">
                <a:solidFill>
                  <a:srgbClr val="0C58D3"/>
                </a:solidFill>
                <a:latin typeface="Roboto"/>
                <a:ea typeface="Roboto"/>
                <a:cs typeface="Roboto"/>
                <a:sym typeface="Roboto"/>
              </a:endParaRPr>
            </a:p>
          </p:txBody>
        </p:sp>
        <p:sp>
          <p:nvSpPr>
            <p:cNvPr id="127" name="Google Shape;127;p25"/>
            <p:cNvSpPr txBox="1"/>
            <p:nvPr/>
          </p:nvSpPr>
          <p:spPr>
            <a:xfrm>
              <a:off x="25936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W1</a:t>
              </a:r>
              <a:endParaRPr sz="700" kern="0">
                <a:solidFill>
                  <a:srgbClr val="0C58D3"/>
                </a:solidFill>
                <a:latin typeface="Roboto"/>
                <a:ea typeface="Roboto"/>
                <a:cs typeface="Roboto"/>
                <a:sym typeface="Roboto"/>
              </a:endParaRPr>
            </a:p>
          </p:txBody>
        </p:sp>
        <p:sp>
          <p:nvSpPr>
            <p:cNvPr id="128" name="Google Shape;128;p25"/>
            <p:cNvSpPr txBox="1"/>
            <p:nvPr/>
          </p:nvSpPr>
          <p:spPr>
            <a:xfrm>
              <a:off x="31217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W2</a:t>
              </a:r>
              <a:endParaRPr sz="700" kern="0">
                <a:solidFill>
                  <a:srgbClr val="0C58D3"/>
                </a:solidFill>
                <a:latin typeface="Roboto"/>
                <a:ea typeface="Roboto"/>
                <a:cs typeface="Roboto"/>
                <a:sym typeface="Roboto"/>
              </a:endParaRPr>
            </a:p>
          </p:txBody>
        </p:sp>
        <p:sp>
          <p:nvSpPr>
            <p:cNvPr id="129" name="Google Shape;129;p25"/>
            <p:cNvSpPr txBox="1"/>
            <p:nvPr/>
          </p:nvSpPr>
          <p:spPr>
            <a:xfrm>
              <a:off x="36172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W3</a:t>
              </a:r>
              <a:endParaRPr sz="700" kern="0">
                <a:solidFill>
                  <a:srgbClr val="0C58D3"/>
                </a:solidFill>
                <a:latin typeface="Roboto"/>
                <a:ea typeface="Roboto"/>
                <a:cs typeface="Roboto"/>
                <a:sym typeface="Roboto"/>
              </a:endParaRPr>
            </a:p>
          </p:txBody>
        </p:sp>
        <p:sp>
          <p:nvSpPr>
            <p:cNvPr id="130" name="Google Shape;130;p25"/>
            <p:cNvSpPr txBox="1"/>
            <p:nvPr/>
          </p:nvSpPr>
          <p:spPr>
            <a:xfrm>
              <a:off x="41542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W4</a:t>
              </a:r>
              <a:endParaRPr sz="700" kern="0">
                <a:solidFill>
                  <a:srgbClr val="0C58D3"/>
                </a:solidFill>
                <a:latin typeface="Roboto"/>
                <a:ea typeface="Roboto"/>
                <a:cs typeface="Roboto"/>
                <a:sym typeface="Roboto"/>
              </a:endParaRPr>
            </a:p>
          </p:txBody>
        </p:sp>
        <p:cxnSp>
          <p:nvCxnSpPr>
            <p:cNvPr id="131" name="Google Shape;131;p25"/>
            <p:cNvCxnSpPr/>
            <p:nvPr/>
          </p:nvCxnSpPr>
          <p:spPr>
            <a:xfrm rot="10800000">
              <a:off x="3041575"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132" name="Google Shape;132;p25"/>
            <p:cNvCxnSpPr/>
            <p:nvPr/>
          </p:nvCxnSpPr>
          <p:spPr>
            <a:xfrm rot="10800000">
              <a:off x="3552287"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133" name="Google Shape;133;p25"/>
            <p:cNvCxnSpPr/>
            <p:nvPr/>
          </p:nvCxnSpPr>
          <p:spPr>
            <a:xfrm rot="10800000">
              <a:off x="4063000" y="2507000"/>
              <a:ext cx="0" cy="1848300"/>
            </a:xfrm>
            <a:prstGeom prst="straightConnector1">
              <a:avLst/>
            </a:prstGeom>
            <a:noFill/>
            <a:ln w="9525" cap="flat" cmpd="sng">
              <a:solidFill>
                <a:srgbClr val="0C58D3"/>
              </a:solidFill>
              <a:prstDash val="dot"/>
              <a:round/>
              <a:headEnd type="none" w="sm" len="sm"/>
              <a:tailEnd type="none" w="sm" len="sm"/>
            </a:ln>
          </p:spPr>
        </p:cxnSp>
      </p:grpSp>
      <p:grpSp>
        <p:nvGrpSpPr>
          <p:cNvPr id="134" name="Google Shape;134;p25"/>
          <p:cNvGrpSpPr/>
          <p:nvPr/>
        </p:nvGrpSpPr>
        <p:grpSpPr>
          <a:xfrm>
            <a:off x="484200" y="2288776"/>
            <a:ext cx="2043900" cy="2927725"/>
            <a:chOff x="3975900" y="1431525"/>
            <a:chExt cx="2043900" cy="2927725"/>
          </a:xfrm>
        </p:grpSpPr>
        <p:sp>
          <p:nvSpPr>
            <p:cNvPr id="135" name="Google Shape;135;p25"/>
            <p:cNvSpPr/>
            <p:nvPr/>
          </p:nvSpPr>
          <p:spPr>
            <a:xfrm>
              <a:off x="3975900" y="1431550"/>
              <a:ext cx="2043900" cy="2927700"/>
            </a:xfrm>
            <a:prstGeom prst="rect">
              <a:avLst/>
            </a:prstGeom>
            <a:no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36" name="Google Shape;136;p25"/>
            <p:cNvSpPr/>
            <p:nvPr/>
          </p:nvSpPr>
          <p:spPr>
            <a:xfrm rot="10800000" flipH="1">
              <a:off x="3975900" y="1431525"/>
              <a:ext cx="2043900" cy="1269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37" name="Google Shape;137;p25"/>
            <p:cNvSpPr txBox="1"/>
            <p:nvPr/>
          </p:nvSpPr>
          <p:spPr>
            <a:xfrm>
              <a:off x="39759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944A1"/>
                  </a:solidFill>
                  <a:latin typeface="Roboto"/>
                  <a:ea typeface="Roboto"/>
                  <a:cs typeface="Roboto"/>
                  <a:sym typeface="Roboto"/>
                </a:rPr>
                <a:t>07</a:t>
              </a:r>
              <a:endParaRPr sz="4200" b="1" kern="0">
                <a:solidFill>
                  <a:srgbClr val="0944A1"/>
                </a:solidFill>
                <a:latin typeface="Roboto"/>
                <a:ea typeface="Roboto"/>
                <a:cs typeface="Roboto"/>
                <a:sym typeface="Roboto"/>
              </a:endParaRPr>
            </a:p>
          </p:txBody>
        </p:sp>
        <p:sp>
          <p:nvSpPr>
            <p:cNvPr id="138" name="Google Shape;138;p25"/>
            <p:cNvSpPr txBox="1"/>
            <p:nvPr/>
          </p:nvSpPr>
          <p:spPr>
            <a:xfrm>
              <a:off x="409877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W1</a:t>
              </a:r>
              <a:endParaRPr sz="700" kern="0">
                <a:solidFill>
                  <a:srgbClr val="0944A1"/>
                </a:solidFill>
                <a:latin typeface="Roboto"/>
                <a:ea typeface="Roboto"/>
                <a:cs typeface="Roboto"/>
                <a:sym typeface="Roboto"/>
              </a:endParaRPr>
            </a:p>
          </p:txBody>
        </p:sp>
        <p:sp>
          <p:nvSpPr>
            <p:cNvPr id="139" name="Google Shape;139;p25"/>
            <p:cNvSpPr txBox="1"/>
            <p:nvPr/>
          </p:nvSpPr>
          <p:spPr>
            <a:xfrm>
              <a:off x="459522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W2</a:t>
              </a:r>
              <a:endParaRPr sz="700" kern="0">
                <a:solidFill>
                  <a:srgbClr val="0944A1"/>
                </a:solidFill>
                <a:latin typeface="Roboto"/>
                <a:ea typeface="Roboto"/>
                <a:cs typeface="Roboto"/>
                <a:sym typeface="Roboto"/>
              </a:endParaRPr>
            </a:p>
          </p:txBody>
        </p:sp>
        <p:sp>
          <p:nvSpPr>
            <p:cNvPr id="140" name="Google Shape;140;p25"/>
            <p:cNvSpPr txBox="1"/>
            <p:nvPr/>
          </p:nvSpPr>
          <p:spPr>
            <a:xfrm>
              <a:off x="5061028"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W3</a:t>
              </a:r>
              <a:endParaRPr sz="700" kern="0">
                <a:solidFill>
                  <a:srgbClr val="0944A1"/>
                </a:solidFill>
                <a:latin typeface="Roboto"/>
                <a:ea typeface="Roboto"/>
                <a:cs typeface="Roboto"/>
                <a:sym typeface="Roboto"/>
              </a:endParaRPr>
            </a:p>
          </p:txBody>
        </p:sp>
        <p:sp>
          <p:nvSpPr>
            <p:cNvPr id="141" name="Google Shape;141;p25"/>
            <p:cNvSpPr txBox="1"/>
            <p:nvPr/>
          </p:nvSpPr>
          <p:spPr>
            <a:xfrm>
              <a:off x="5565837"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W4</a:t>
              </a:r>
              <a:endParaRPr sz="700" kern="0">
                <a:solidFill>
                  <a:srgbClr val="0944A1"/>
                </a:solidFill>
                <a:latin typeface="Roboto"/>
                <a:ea typeface="Roboto"/>
                <a:cs typeface="Roboto"/>
                <a:sym typeface="Roboto"/>
              </a:endParaRPr>
            </a:p>
          </p:txBody>
        </p:sp>
        <p:cxnSp>
          <p:nvCxnSpPr>
            <p:cNvPr id="142" name="Google Shape;142;p25"/>
            <p:cNvCxnSpPr/>
            <p:nvPr/>
          </p:nvCxnSpPr>
          <p:spPr>
            <a:xfrm rot="10800000">
              <a:off x="4489375"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143" name="Google Shape;143;p25"/>
            <p:cNvCxnSpPr/>
            <p:nvPr/>
          </p:nvCxnSpPr>
          <p:spPr>
            <a:xfrm rot="10800000">
              <a:off x="5000087"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144" name="Google Shape;144;p25"/>
            <p:cNvCxnSpPr/>
            <p:nvPr/>
          </p:nvCxnSpPr>
          <p:spPr>
            <a:xfrm rot="10800000">
              <a:off x="5510800" y="2507000"/>
              <a:ext cx="0" cy="1848300"/>
            </a:xfrm>
            <a:prstGeom prst="straightConnector1">
              <a:avLst/>
            </a:prstGeom>
            <a:noFill/>
            <a:ln w="9525" cap="flat" cmpd="sng">
              <a:solidFill>
                <a:srgbClr val="0944A1"/>
              </a:solidFill>
              <a:prstDash val="dot"/>
              <a:round/>
              <a:headEnd type="none" w="sm" len="sm"/>
              <a:tailEnd type="none" w="sm" len="sm"/>
            </a:ln>
          </p:spPr>
        </p:cxnSp>
      </p:grpSp>
      <p:sp>
        <p:nvSpPr>
          <p:cNvPr id="145" name="Google Shape;145;p25"/>
          <p:cNvSpPr/>
          <p:nvPr/>
        </p:nvSpPr>
        <p:spPr>
          <a:xfrm>
            <a:off x="479725" y="3600343"/>
            <a:ext cx="30654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146" name="Google Shape;146;p25"/>
          <p:cNvSpPr/>
          <p:nvPr/>
        </p:nvSpPr>
        <p:spPr>
          <a:xfrm>
            <a:off x="2008316" y="3923572"/>
            <a:ext cx="25578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147" name="Google Shape;147;p25"/>
          <p:cNvSpPr/>
          <p:nvPr/>
        </p:nvSpPr>
        <p:spPr>
          <a:xfrm>
            <a:off x="4573824" y="4570031"/>
            <a:ext cx="4092900" cy="2073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148" name="Google Shape;148;p25"/>
          <p:cNvSpPr/>
          <p:nvPr/>
        </p:nvSpPr>
        <p:spPr>
          <a:xfrm>
            <a:off x="6622500" y="4893260"/>
            <a:ext cx="2043900" cy="2073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149" name="Google Shape;149;p25"/>
          <p:cNvSpPr/>
          <p:nvPr/>
        </p:nvSpPr>
        <p:spPr>
          <a:xfrm>
            <a:off x="3552917" y="4246802"/>
            <a:ext cx="3065400" cy="2073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150" name="Google Shape;150;p25"/>
          <p:cNvSpPr txBox="1"/>
          <p:nvPr/>
        </p:nvSpPr>
        <p:spPr>
          <a:xfrm>
            <a:off x="8132763" y="5244471"/>
            <a:ext cx="526800" cy="96900"/>
          </a:xfrm>
          <a:prstGeom prst="rect">
            <a:avLst/>
          </a:prstGeom>
          <a:noFill/>
          <a:ln>
            <a:noFill/>
          </a:ln>
        </p:spPr>
        <p:txBody>
          <a:bodyPr spcFirstLastPara="1" wrap="square" lIns="91425" tIns="91425" rIns="91425" bIns="91425" anchor="ctr" anchorCtr="0">
            <a:noAutofit/>
          </a:bodyPr>
          <a:lstStyle/>
          <a:p>
            <a:pPr>
              <a:buClr>
                <a:srgbClr val="000000"/>
              </a:buClr>
              <a:buSzPts val="600"/>
            </a:pPr>
            <a:r>
              <a:rPr lang="en" sz="600" kern="0">
                <a:solidFill>
                  <a:srgbClr val="307BF3"/>
                </a:solidFill>
                <a:latin typeface="Roboto"/>
                <a:ea typeface="Roboto"/>
                <a:cs typeface="Roboto"/>
                <a:sym typeface="Roboto"/>
              </a:rPr>
              <a:t>LOREM</a:t>
            </a:r>
            <a:endParaRPr sz="1400" kern="0">
              <a:solidFill>
                <a:srgbClr val="307BF3"/>
              </a:solidFill>
              <a:latin typeface="Arial"/>
              <a:ea typeface="Arial"/>
              <a:cs typeface="Arial"/>
              <a:sym typeface="Arial"/>
            </a:endParaRPr>
          </a:p>
        </p:txBody>
      </p:sp>
      <p:sp>
        <p:nvSpPr>
          <p:cNvPr id="151" name="Google Shape;151;p25"/>
          <p:cNvSpPr/>
          <p:nvPr/>
        </p:nvSpPr>
        <p:spPr>
          <a:xfrm>
            <a:off x="8130229" y="5260574"/>
            <a:ext cx="66300" cy="57600"/>
          </a:xfrm>
          <a:prstGeom prst="triangle">
            <a:avLst>
              <a:gd name="adj" fmla="val 50000"/>
            </a:avLst>
          </a:prstGeom>
          <a:solidFill>
            <a:srgbClr val="307BF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52" name="Google Shape;152;p25"/>
          <p:cNvSpPr/>
          <p:nvPr/>
        </p:nvSpPr>
        <p:spPr>
          <a:xfrm>
            <a:off x="1707179"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53" name="Google Shape;153;p25"/>
          <p:cNvSpPr/>
          <p:nvPr/>
        </p:nvSpPr>
        <p:spPr>
          <a:xfrm>
            <a:off x="2746004"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grpSp>
        <p:nvGrpSpPr>
          <p:cNvPr id="154" name="Google Shape;154;p25"/>
          <p:cNvGrpSpPr/>
          <p:nvPr/>
        </p:nvGrpSpPr>
        <p:grpSpPr>
          <a:xfrm>
            <a:off x="6616600" y="2288776"/>
            <a:ext cx="2043900" cy="2927725"/>
            <a:chOff x="6616600" y="1431525"/>
            <a:chExt cx="2043900" cy="2927725"/>
          </a:xfrm>
        </p:grpSpPr>
        <p:sp>
          <p:nvSpPr>
            <p:cNvPr id="155" name="Google Shape;155;p25"/>
            <p:cNvSpPr/>
            <p:nvPr/>
          </p:nvSpPr>
          <p:spPr>
            <a:xfrm>
              <a:off x="6616600" y="1431550"/>
              <a:ext cx="2043900" cy="2927700"/>
            </a:xfrm>
            <a:prstGeom prst="rect">
              <a:avLst/>
            </a:prstGeom>
            <a:noFill/>
            <a:ln w="9525" cap="flat" cmpd="sng">
              <a:solidFill>
                <a:srgbClr val="0E65F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56" name="Google Shape;156;p25"/>
            <p:cNvSpPr/>
            <p:nvPr/>
          </p:nvSpPr>
          <p:spPr>
            <a:xfrm rot="10800000" flipH="1">
              <a:off x="6616600" y="1431525"/>
              <a:ext cx="2043900" cy="1269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57" name="Google Shape;157;p25"/>
            <p:cNvSpPr txBox="1"/>
            <p:nvPr/>
          </p:nvSpPr>
          <p:spPr>
            <a:xfrm>
              <a:off x="66166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E65F0"/>
                  </a:solidFill>
                  <a:latin typeface="Roboto"/>
                  <a:ea typeface="Roboto"/>
                  <a:cs typeface="Roboto"/>
                  <a:sym typeface="Roboto"/>
                </a:rPr>
                <a:t>10</a:t>
              </a:r>
              <a:endParaRPr sz="4200" b="1" kern="0">
                <a:solidFill>
                  <a:srgbClr val="0E65F0"/>
                </a:solidFill>
                <a:latin typeface="Roboto"/>
                <a:ea typeface="Roboto"/>
                <a:cs typeface="Roboto"/>
                <a:sym typeface="Roboto"/>
              </a:endParaRPr>
            </a:p>
          </p:txBody>
        </p:sp>
        <p:sp>
          <p:nvSpPr>
            <p:cNvPr id="158" name="Google Shape;158;p25"/>
            <p:cNvSpPr txBox="1"/>
            <p:nvPr/>
          </p:nvSpPr>
          <p:spPr>
            <a:xfrm>
              <a:off x="66821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W1</a:t>
              </a:r>
              <a:endParaRPr sz="700" kern="0">
                <a:solidFill>
                  <a:srgbClr val="0E65F0"/>
                </a:solidFill>
                <a:latin typeface="Roboto"/>
                <a:ea typeface="Roboto"/>
                <a:cs typeface="Roboto"/>
                <a:sym typeface="Roboto"/>
              </a:endParaRPr>
            </a:p>
          </p:txBody>
        </p:sp>
        <p:sp>
          <p:nvSpPr>
            <p:cNvPr id="159" name="Google Shape;159;p25"/>
            <p:cNvSpPr txBox="1"/>
            <p:nvPr/>
          </p:nvSpPr>
          <p:spPr>
            <a:xfrm>
              <a:off x="72102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W2</a:t>
              </a:r>
              <a:endParaRPr sz="700" kern="0">
                <a:solidFill>
                  <a:srgbClr val="0E65F0"/>
                </a:solidFill>
                <a:latin typeface="Roboto"/>
                <a:ea typeface="Roboto"/>
                <a:cs typeface="Roboto"/>
                <a:sym typeface="Roboto"/>
              </a:endParaRPr>
            </a:p>
          </p:txBody>
        </p:sp>
        <p:sp>
          <p:nvSpPr>
            <p:cNvPr id="160" name="Google Shape;160;p25"/>
            <p:cNvSpPr txBox="1"/>
            <p:nvPr/>
          </p:nvSpPr>
          <p:spPr>
            <a:xfrm>
              <a:off x="77057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W3</a:t>
              </a:r>
              <a:endParaRPr sz="700" kern="0">
                <a:solidFill>
                  <a:srgbClr val="0E65F0"/>
                </a:solidFill>
                <a:latin typeface="Roboto"/>
                <a:ea typeface="Roboto"/>
                <a:cs typeface="Roboto"/>
                <a:sym typeface="Roboto"/>
              </a:endParaRPr>
            </a:p>
          </p:txBody>
        </p:sp>
        <p:sp>
          <p:nvSpPr>
            <p:cNvPr id="161" name="Google Shape;161;p25"/>
            <p:cNvSpPr txBox="1"/>
            <p:nvPr/>
          </p:nvSpPr>
          <p:spPr>
            <a:xfrm>
              <a:off x="82427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W4</a:t>
              </a:r>
              <a:endParaRPr sz="700" kern="0">
                <a:solidFill>
                  <a:srgbClr val="0E65F0"/>
                </a:solidFill>
                <a:latin typeface="Roboto"/>
                <a:ea typeface="Roboto"/>
                <a:cs typeface="Roboto"/>
                <a:sym typeface="Roboto"/>
              </a:endParaRPr>
            </a:p>
          </p:txBody>
        </p:sp>
        <p:cxnSp>
          <p:nvCxnSpPr>
            <p:cNvPr id="162" name="Google Shape;162;p25"/>
            <p:cNvCxnSpPr/>
            <p:nvPr/>
          </p:nvCxnSpPr>
          <p:spPr>
            <a:xfrm rot="10800000">
              <a:off x="7130075"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163" name="Google Shape;163;p25"/>
            <p:cNvCxnSpPr/>
            <p:nvPr/>
          </p:nvCxnSpPr>
          <p:spPr>
            <a:xfrm rot="10800000">
              <a:off x="7640787"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164" name="Google Shape;164;p25"/>
            <p:cNvCxnSpPr/>
            <p:nvPr/>
          </p:nvCxnSpPr>
          <p:spPr>
            <a:xfrm rot="10800000">
              <a:off x="8151500" y="2506700"/>
              <a:ext cx="0" cy="1848600"/>
            </a:xfrm>
            <a:prstGeom prst="straightConnector1">
              <a:avLst/>
            </a:prstGeom>
            <a:noFill/>
            <a:ln w="9525" cap="flat" cmpd="sng">
              <a:solidFill>
                <a:srgbClr val="0E65F0"/>
              </a:solidFill>
              <a:prstDash val="dot"/>
              <a:round/>
              <a:headEnd type="none" w="sm" len="sm"/>
              <a:tailEnd type="none" w="sm" len="sm"/>
            </a:ln>
          </p:spPr>
        </p:cxnSp>
      </p:grpSp>
      <p:grpSp>
        <p:nvGrpSpPr>
          <p:cNvPr id="165" name="Google Shape;165;p25"/>
          <p:cNvGrpSpPr/>
          <p:nvPr/>
        </p:nvGrpSpPr>
        <p:grpSpPr>
          <a:xfrm>
            <a:off x="4572350" y="2288776"/>
            <a:ext cx="2043900" cy="2927725"/>
            <a:chOff x="4572350" y="1431525"/>
            <a:chExt cx="2043900" cy="2927725"/>
          </a:xfrm>
        </p:grpSpPr>
        <p:sp>
          <p:nvSpPr>
            <p:cNvPr id="166" name="Google Shape;166;p25"/>
            <p:cNvSpPr/>
            <p:nvPr/>
          </p:nvSpPr>
          <p:spPr>
            <a:xfrm>
              <a:off x="4572350" y="1431550"/>
              <a:ext cx="2043900" cy="2927700"/>
            </a:xfrm>
            <a:prstGeom prst="rect">
              <a:avLst/>
            </a:prstGeom>
            <a:no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67" name="Google Shape;167;p25"/>
            <p:cNvSpPr/>
            <p:nvPr/>
          </p:nvSpPr>
          <p:spPr>
            <a:xfrm rot="10800000" flipH="1">
              <a:off x="4572350" y="1431525"/>
              <a:ext cx="2043900" cy="1269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68" name="Google Shape;168;p25"/>
            <p:cNvSpPr txBox="1"/>
            <p:nvPr/>
          </p:nvSpPr>
          <p:spPr>
            <a:xfrm>
              <a:off x="457235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D5DDF"/>
                  </a:solidFill>
                  <a:latin typeface="Roboto"/>
                  <a:ea typeface="Roboto"/>
                  <a:cs typeface="Roboto"/>
                  <a:sym typeface="Roboto"/>
                </a:rPr>
                <a:t>09</a:t>
              </a:r>
              <a:endParaRPr sz="4200" b="1" kern="0">
                <a:solidFill>
                  <a:srgbClr val="0D5DDF"/>
                </a:solidFill>
                <a:latin typeface="Roboto"/>
                <a:ea typeface="Roboto"/>
                <a:cs typeface="Roboto"/>
                <a:sym typeface="Roboto"/>
              </a:endParaRPr>
            </a:p>
          </p:txBody>
        </p:sp>
        <p:sp>
          <p:nvSpPr>
            <p:cNvPr id="169" name="Google Shape;169;p25"/>
            <p:cNvSpPr txBox="1"/>
            <p:nvPr/>
          </p:nvSpPr>
          <p:spPr>
            <a:xfrm>
              <a:off x="463789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W1</a:t>
              </a:r>
              <a:endParaRPr sz="700" kern="0">
                <a:solidFill>
                  <a:srgbClr val="0D5DDF"/>
                </a:solidFill>
                <a:latin typeface="Roboto"/>
                <a:ea typeface="Roboto"/>
                <a:cs typeface="Roboto"/>
                <a:sym typeface="Roboto"/>
              </a:endParaRPr>
            </a:p>
          </p:txBody>
        </p:sp>
        <p:sp>
          <p:nvSpPr>
            <p:cNvPr id="170" name="Google Shape;170;p25"/>
            <p:cNvSpPr txBox="1"/>
            <p:nvPr/>
          </p:nvSpPr>
          <p:spPr>
            <a:xfrm>
              <a:off x="516600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W2</a:t>
              </a:r>
              <a:endParaRPr sz="700" kern="0">
                <a:solidFill>
                  <a:srgbClr val="0D5DDF"/>
                </a:solidFill>
                <a:latin typeface="Roboto"/>
                <a:ea typeface="Roboto"/>
                <a:cs typeface="Roboto"/>
                <a:sym typeface="Roboto"/>
              </a:endParaRPr>
            </a:p>
          </p:txBody>
        </p:sp>
        <p:sp>
          <p:nvSpPr>
            <p:cNvPr id="171" name="Google Shape;171;p25"/>
            <p:cNvSpPr txBox="1"/>
            <p:nvPr/>
          </p:nvSpPr>
          <p:spPr>
            <a:xfrm>
              <a:off x="566150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W3</a:t>
              </a:r>
              <a:endParaRPr sz="700" kern="0">
                <a:solidFill>
                  <a:srgbClr val="0D5DDF"/>
                </a:solidFill>
                <a:latin typeface="Roboto"/>
                <a:ea typeface="Roboto"/>
                <a:cs typeface="Roboto"/>
                <a:sym typeface="Roboto"/>
              </a:endParaRPr>
            </a:p>
          </p:txBody>
        </p:sp>
        <p:sp>
          <p:nvSpPr>
            <p:cNvPr id="172" name="Google Shape;172;p25"/>
            <p:cNvSpPr txBox="1"/>
            <p:nvPr/>
          </p:nvSpPr>
          <p:spPr>
            <a:xfrm>
              <a:off x="619850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W4</a:t>
              </a:r>
              <a:endParaRPr sz="700" kern="0">
                <a:solidFill>
                  <a:srgbClr val="0D5DDF"/>
                </a:solidFill>
                <a:latin typeface="Roboto"/>
                <a:ea typeface="Roboto"/>
                <a:cs typeface="Roboto"/>
                <a:sym typeface="Roboto"/>
              </a:endParaRPr>
            </a:p>
          </p:txBody>
        </p:sp>
        <p:cxnSp>
          <p:nvCxnSpPr>
            <p:cNvPr id="173" name="Google Shape;173;p25"/>
            <p:cNvCxnSpPr/>
            <p:nvPr/>
          </p:nvCxnSpPr>
          <p:spPr>
            <a:xfrm rot="10800000">
              <a:off x="5085825"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174" name="Google Shape;174;p25"/>
            <p:cNvCxnSpPr/>
            <p:nvPr/>
          </p:nvCxnSpPr>
          <p:spPr>
            <a:xfrm rot="10800000">
              <a:off x="5596537"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175" name="Google Shape;175;p25"/>
            <p:cNvCxnSpPr/>
            <p:nvPr/>
          </p:nvCxnSpPr>
          <p:spPr>
            <a:xfrm rot="10800000">
              <a:off x="6107250" y="2506700"/>
              <a:ext cx="0" cy="1848600"/>
            </a:xfrm>
            <a:prstGeom prst="straightConnector1">
              <a:avLst/>
            </a:prstGeom>
            <a:noFill/>
            <a:ln w="9525" cap="flat" cmpd="sng">
              <a:solidFill>
                <a:srgbClr val="0D5DDF"/>
              </a:solidFill>
              <a:prstDash val="dot"/>
              <a:round/>
              <a:headEnd type="none" w="sm" len="sm"/>
              <a:tailEnd type="none" w="sm" len="sm"/>
            </a:ln>
          </p:spPr>
        </p:cxnSp>
      </p:grpSp>
      <p:grpSp>
        <p:nvGrpSpPr>
          <p:cNvPr id="176" name="Google Shape;176;p25"/>
          <p:cNvGrpSpPr/>
          <p:nvPr/>
        </p:nvGrpSpPr>
        <p:grpSpPr>
          <a:xfrm>
            <a:off x="2528100" y="2288776"/>
            <a:ext cx="2043900" cy="2927725"/>
            <a:chOff x="2528100" y="1431525"/>
            <a:chExt cx="2043900" cy="2927725"/>
          </a:xfrm>
        </p:grpSpPr>
        <p:sp>
          <p:nvSpPr>
            <p:cNvPr id="177" name="Google Shape;177;p25"/>
            <p:cNvSpPr/>
            <p:nvPr/>
          </p:nvSpPr>
          <p:spPr>
            <a:xfrm>
              <a:off x="2528100" y="1431550"/>
              <a:ext cx="2043900" cy="2927700"/>
            </a:xfrm>
            <a:prstGeom prst="rect">
              <a:avLst/>
            </a:prstGeom>
            <a:noFill/>
            <a:ln w="9525"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78" name="Google Shape;178;p25"/>
            <p:cNvSpPr/>
            <p:nvPr/>
          </p:nvSpPr>
          <p:spPr>
            <a:xfrm rot="10800000" flipH="1">
              <a:off x="2528100" y="1431525"/>
              <a:ext cx="2043900" cy="1269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79" name="Google Shape;179;p25"/>
            <p:cNvSpPr txBox="1"/>
            <p:nvPr/>
          </p:nvSpPr>
          <p:spPr>
            <a:xfrm>
              <a:off x="25281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C58D3"/>
                  </a:solidFill>
                  <a:latin typeface="Roboto"/>
                  <a:ea typeface="Roboto"/>
                  <a:cs typeface="Roboto"/>
                  <a:sym typeface="Roboto"/>
                </a:rPr>
                <a:t>08</a:t>
              </a:r>
              <a:endParaRPr sz="4200" b="1" kern="0">
                <a:solidFill>
                  <a:srgbClr val="0C58D3"/>
                </a:solidFill>
                <a:latin typeface="Roboto"/>
                <a:ea typeface="Roboto"/>
                <a:cs typeface="Roboto"/>
                <a:sym typeface="Roboto"/>
              </a:endParaRPr>
            </a:p>
          </p:txBody>
        </p:sp>
        <p:sp>
          <p:nvSpPr>
            <p:cNvPr id="180" name="Google Shape;180;p25"/>
            <p:cNvSpPr txBox="1"/>
            <p:nvPr/>
          </p:nvSpPr>
          <p:spPr>
            <a:xfrm>
              <a:off x="25936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W1</a:t>
              </a:r>
              <a:endParaRPr sz="700" kern="0">
                <a:solidFill>
                  <a:srgbClr val="0C58D3"/>
                </a:solidFill>
                <a:latin typeface="Roboto"/>
                <a:ea typeface="Roboto"/>
                <a:cs typeface="Roboto"/>
                <a:sym typeface="Roboto"/>
              </a:endParaRPr>
            </a:p>
          </p:txBody>
        </p:sp>
        <p:sp>
          <p:nvSpPr>
            <p:cNvPr id="181" name="Google Shape;181;p25"/>
            <p:cNvSpPr txBox="1"/>
            <p:nvPr/>
          </p:nvSpPr>
          <p:spPr>
            <a:xfrm>
              <a:off x="31217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W2</a:t>
              </a:r>
              <a:endParaRPr sz="700" kern="0">
                <a:solidFill>
                  <a:srgbClr val="0C58D3"/>
                </a:solidFill>
                <a:latin typeface="Roboto"/>
                <a:ea typeface="Roboto"/>
                <a:cs typeface="Roboto"/>
                <a:sym typeface="Roboto"/>
              </a:endParaRPr>
            </a:p>
          </p:txBody>
        </p:sp>
        <p:sp>
          <p:nvSpPr>
            <p:cNvPr id="182" name="Google Shape;182;p25"/>
            <p:cNvSpPr txBox="1"/>
            <p:nvPr/>
          </p:nvSpPr>
          <p:spPr>
            <a:xfrm>
              <a:off x="36172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W3</a:t>
              </a:r>
              <a:endParaRPr sz="700" kern="0">
                <a:solidFill>
                  <a:srgbClr val="0C58D3"/>
                </a:solidFill>
                <a:latin typeface="Roboto"/>
                <a:ea typeface="Roboto"/>
                <a:cs typeface="Roboto"/>
                <a:sym typeface="Roboto"/>
              </a:endParaRPr>
            </a:p>
          </p:txBody>
        </p:sp>
        <p:sp>
          <p:nvSpPr>
            <p:cNvPr id="183" name="Google Shape;183;p25"/>
            <p:cNvSpPr txBox="1"/>
            <p:nvPr/>
          </p:nvSpPr>
          <p:spPr>
            <a:xfrm>
              <a:off x="41542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W4</a:t>
              </a:r>
              <a:endParaRPr sz="700" kern="0">
                <a:solidFill>
                  <a:srgbClr val="0C58D3"/>
                </a:solidFill>
                <a:latin typeface="Roboto"/>
                <a:ea typeface="Roboto"/>
                <a:cs typeface="Roboto"/>
                <a:sym typeface="Roboto"/>
              </a:endParaRPr>
            </a:p>
          </p:txBody>
        </p:sp>
        <p:cxnSp>
          <p:nvCxnSpPr>
            <p:cNvPr id="184" name="Google Shape;184;p25"/>
            <p:cNvCxnSpPr/>
            <p:nvPr/>
          </p:nvCxnSpPr>
          <p:spPr>
            <a:xfrm rot="10800000">
              <a:off x="3041575"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185" name="Google Shape;185;p25"/>
            <p:cNvCxnSpPr/>
            <p:nvPr/>
          </p:nvCxnSpPr>
          <p:spPr>
            <a:xfrm rot="10800000">
              <a:off x="3552287"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186" name="Google Shape;186;p25"/>
            <p:cNvCxnSpPr/>
            <p:nvPr/>
          </p:nvCxnSpPr>
          <p:spPr>
            <a:xfrm rot="10800000">
              <a:off x="4063000" y="2507000"/>
              <a:ext cx="0" cy="1848300"/>
            </a:xfrm>
            <a:prstGeom prst="straightConnector1">
              <a:avLst/>
            </a:prstGeom>
            <a:noFill/>
            <a:ln w="9525" cap="flat" cmpd="sng">
              <a:solidFill>
                <a:srgbClr val="0C58D3"/>
              </a:solidFill>
              <a:prstDash val="dot"/>
              <a:round/>
              <a:headEnd type="none" w="sm" len="sm"/>
              <a:tailEnd type="none" w="sm" len="sm"/>
            </a:ln>
          </p:spPr>
        </p:cxnSp>
      </p:grpSp>
      <p:grpSp>
        <p:nvGrpSpPr>
          <p:cNvPr id="187" name="Google Shape;187;p25"/>
          <p:cNvGrpSpPr/>
          <p:nvPr/>
        </p:nvGrpSpPr>
        <p:grpSpPr>
          <a:xfrm>
            <a:off x="484200" y="2288776"/>
            <a:ext cx="2043900" cy="2927725"/>
            <a:chOff x="3975900" y="1431525"/>
            <a:chExt cx="2043900" cy="2927725"/>
          </a:xfrm>
        </p:grpSpPr>
        <p:sp>
          <p:nvSpPr>
            <p:cNvPr id="188" name="Google Shape;188;p25"/>
            <p:cNvSpPr/>
            <p:nvPr/>
          </p:nvSpPr>
          <p:spPr>
            <a:xfrm>
              <a:off x="3975900" y="1431550"/>
              <a:ext cx="2043900" cy="2927700"/>
            </a:xfrm>
            <a:prstGeom prst="rect">
              <a:avLst/>
            </a:prstGeom>
            <a:no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89" name="Google Shape;189;p25"/>
            <p:cNvSpPr/>
            <p:nvPr/>
          </p:nvSpPr>
          <p:spPr>
            <a:xfrm rot="10800000" flipH="1">
              <a:off x="3975900" y="1431525"/>
              <a:ext cx="2043900" cy="1269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90" name="Google Shape;190;p25"/>
            <p:cNvSpPr txBox="1"/>
            <p:nvPr/>
          </p:nvSpPr>
          <p:spPr>
            <a:xfrm>
              <a:off x="39759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944A1"/>
                  </a:solidFill>
                  <a:latin typeface="Roboto"/>
                  <a:ea typeface="Roboto"/>
                  <a:cs typeface="Roboto"/>
                  <a:sym typeface="Roboto"/>
                </a:rPr>
                <a:t>07</a:t>
              </a:r>
              <a:endParaRPr sz="4200" b="1" kern="0">
                <a:solidFill>
                  <a:srgbClr val="0944A1"/>
                </a:solidFill>
                <a:latin typeface="Roboto"/>
                <a:ea typeface="Roboto"/>
                <a:cs typeface="Roboto"/>
                <a:sym typeface="Roboto"/>
              </a:endParaRPr>
            </a:p>
          </p:txBody>
        </p:sp>
        <p:sp>
          <p:nvSpPr>
            <p:cNvPr id="191" name="Google Shape;191;p25"/>
            <p:cNvSpPr txBox="1"/>
            <p:nvPr/>
          </p:nvSpPr>
          <p:spPr>
            <a:xfrm>
              <a:off x="409877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W1</a:t>
              </a:r>
              <a:endParaRPr sz="700" kern="0">
                <a:solidFill>
                  <a:srgbClr val="0944A1"/>
                </a:solidFill>
                <a:latin typeface="Roboto"/>
                <a:ea typeface="Roboto"/>
                <a:cs typeface="Roboto"/>
                <a:sym typeface="Roboto"/>
              </a:endParaRPr>
            </a:p>
          </p:txBody>
        </p:sp>
        <p:sp>
          <p:nvSpPr>
            <p:cNvPr id="192" name="Google Shape;192;p25"/>
            <p:cNvSpPr txBox="1"/>
            <p:nvPr/>
          </p:nvSpPr>
          <p:spPr>
            <a:xfrm>
              <a:off x="459522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W2</a:t>
              </a:r>
              <a:endParaRPr sz="700" kern="0">
                <a:solidFill>
                  <a:srgbClr val="0944A1"/>
                </a:solidFill>
                <a:latin typeface="Roboto"/>
                <a:ea typeface="Roboto"/>
                <a:cs typeface="Roboto"/>
                <a:sym typeface="Roboto"/>
              </a:endParaRPr>
            </a:p>
          </p:txBody>
        </p:sp>
        <p:sp>
          <p:nvSpPr>
            <p:cNvPr id="193" name="Google Shape;193;p25"/>
            <p:cNvSpPr txBox="1"/>
            <p:nvPr/>
          </p:nvSpPr>
          <p:spPr>
            <a:xfrm>
              <a:off x="5061028"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W3</a:t>
              </a:r>
              <a:endParaRPr sz="700" kern="0">
                <a:solidFill>
                  <a:srgbClr val="0944A1"/>
                </a:solidFill>
                <a:latin typeface="Roboto"/>
                <a:ea typeface="Roboto"/>
                <a:cs typeface="Roboto"/>
                <a:sym typeface="Roboto"/>
              </a:endParaRPr>
            </a:p>
          </p:txBody>
        </p:sp>
        <p:sp>
          <p:nvSpPr>
            <p:cNvPr id="194" name="Google Shape;194;p25"/>
            <p:cNvSpPr txBox="1"/>
            <p:nvPr/>
          </p:nvSpPr>
          <p:spPr>
            <a:xfrm>
              <a:off x="5565837"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W4</a:t>
              </a:r>
              <a:endParaRPr sz="700" kern="0">
                <a:solidFill>
                  <a:srgbClr val="0944A1"/>
                </a:solidFill>
                <a:latin typeface="Roboto"/>
                <a:ea typeface="Roboto"/>
                <a:cs typeface="Roboto"/>
                <a:sym typeface="Roboto"/>
              </a:endParaRPr>
            </a:p>
          </p:txBody>
        </p:sp>
        <p:cxnSp>
          <p:nvCxnSpPr>
            <p:cNvPr id="195" name="Google Shape;195;p25"/>
            <p:cNvCxnSpPr/>
            <p:nvPr/>
          </p:nvCxnSpPr>
          <p:spPr>
            <a:xfrm rot="10800000">
              <a:off x="4489375"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196" name="Google Shape;196;p25"/>
            <p:cNvCxnSpPr/>
            <p:nvPr/>
          </p:nvCxnSpPr>
          <p:spPr>
            <a:xfrm rot="10800000">
              <a:off x="5000087"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197" name="Google Shape;197;p25"/>
            <p:cNvCxnSpPr/>
            <p:nvPr/>
          </p:nvCxnSpPr>
          <p:spPr>
            <a:xfrm rot="10800000">
              <a:off x="5510800" y="2507000"/>
              <a:ext cx="0" cy="1848300"/>
            </a:xfrm>
            <a:prstGeom prst="straightConnector1">
              <a:avLst/>
            </a:prstGeom>
            <a:noFill/>
            <a:ln w="9525" cap="flat" cmpd="sng">
              <a:solidFill>
                <a:srgbClr val="0944A1"/>
              </a:solidFill>
              <a:prstDash val="dot"/>
              <a:round/>
              <a:headEnd type="none" w="sm" len="sm"/>
              <a:tailEnd type="none" w="sm" len="sm"/>
            </a:ln>
          </p:spPr>
        </p:cxnSp>
      </p:grpSp>
      <p:sp>
        <p:nvSpPr>
          <p:cNvPr id="198" name="Google Shape;198;p25"/>
          <p:cNvSpPr/>
          <p:nvPr/>
        </p:nvSpPr>
        <p:spPr>
          <a:xfrm>
            <a:off x="479725" y="3600343"/>
            <a:ext cx="30654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199" name="Google Shape;199;p25"/>
          <p:cNvSpPr/>
          <p:nvPr/>
        </p:nvSpPr>
        <p:spPr>
          <a:xfrm>
            <a:off x="2026746" y="3923572"/>
            <a:ext cx="25395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endParaRPr sz="700" kern="0">
              <a:solidFill>
                <a:srgbClr val="FFFFFF"/>
              </a:solidFill>
              <a:latin typeface="Roboto"/>
              <a:ea typeface="Roboto"/>
              <a:cs typeface="Roboto"/>
              <a:sym typeface="Roboto"/>
            </a:endParaRPr>
          </a:p>
        </p:txBody>
      </p:sp>
      <p:sp>
        <p:nvSpPr>
          <p:cNvPr id="200" name="Google Shape;200;p25"/>
          <p:cNvSpPr/>
          <p:nvPr/>
        </p:nvSpPr>
        <p:spPr>
          <a:xfrm>
            <a:off x="4573824" y="4570031"/>
            <a:ext cx="4092900" cy="2073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201" name="Google Shape;201;p25"/>
          <p:cNvSpPr/>
          <p:nvPr/>
        </p:nvSpPr>
        <p:spPr>
          <a:xfrm>
            <a:off x="6622500" y="4893260"/>
            <a:ext cx="2043900" cy="2073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202" name="Google Shape;202;p25"/>
          <p:cNvSpPr/>
          <p:nvPr/>
        </p:nvSpPr>
        <p:spPr>
          <a:xfrm>
            <a:off x="3552917" y="4246802"/>
            <a:ext cx="3065400" cy="2073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203" name="Google Shape;203;p25"/>
          <p:cNvSpPr txBox="1"/>
          <p:nvPr/>
        </p:nvSpPr>
        <p:spPr>
          <a:xfrm>
            <a:off x="8132763" y="5244471"/>
            <a:ext cx="526800" cy="96900"/>
          </a:xfrm>
          <a:prstGeom prst="rect">
            <a:avLst/>
          </a:prstGeom>
          <a:noFill/>
          <a:ln>
            <a:noFill/>
          </a:ln>
        </p:spPr>
        <p:txBody>
          <a:bodyPr spcFirstLastPara="1" wrap="square" lIns="91425" tIns="91425" rIns="91425" bIns="91425" anchor="ctr" anchorCtr="0">
            <a:noAutofit/>
          </a:bodyPr>
          <a:lstStyle/>
          <a:p>
            <a:pPr>
              <a:buClr>
                <a:srgbClr val="000000"/>
              </a:buClr>
              <a:buSzPts val="600"/>
            </a:pPr>
            <a:r>
              <a:rPr lang="en" sz="600" kern="0">
                <a:solidFill>
                  <a:srgbClr val="307BF3"/>
                </a:solidFill>
                <a:latin typeface="Roboto"/>
                <a:ea typeface="Roboto"/>
                <a:cs typeface="Roboto"/>
                <a:sym typeface="Roboto"/>
              </a:rPr>
              <a:t>LOREM</a:t>
            </a:r>
            <a:endParaRPr sz="1400" kern="0">
              <a:solidFill>
                <a:srgbClr val="307BF3"/>
              </a:solidFill>
              <a:latin typeface="Arial"/>
              <a:ea typeface="Arial"/>
              <a:cs typeface="Arial"/>
              <a:sym typeface="Arial"/>
            </a:endParaRPr>
          </a:p>
        </p:txBody>
      </p:sp>
      <p:sp>
        <p:nvSpPr>
          <p:cNvPr id="204" name="Google Shape;204;p25"/>
          <p:cNvSpPr/>
          <p:nvPr/>
        </p:nvSpPr>
        <p:spPr>
          <a:xfrm>
            <a:off x="8130229" y="5260574"/>
            <a:ext cx="66300" cy="57600"/>
          </a:xfrm>
          <a:prstGeom prst="triangle">
            <a:avLst>
              <a:gd name="adj" fmla="val 50000"/>
            </a:avLst>
          </a:prstGeom>
          <a:solidFill>
            <a:srgbClr val="307BF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05" name="Google Shape;205;p25"/>
          <p:cNvSpPr/>
          <p:nvPr/>
        </p:nvSpPr>
        <p:spPr>
          <a:xfrm>
            <a:off x="1707179"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06" name="Google Shape;206;p25"/>
          <p:cNvSpPr/>
          <p:nvPr/>
        </p:nvSpPr>
        <p:spPr>
          <a:xfrm>
            <a:off x="2746004"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grpSp>
        <p:nvGrpSpPr>
          <p:cNvPr id="207" name="Google Shape;207;p25"/>
          <p:cNvGrpSpPr/>
          <p:nvPr/>
        </p:nvGrpSpPr>
        <p:grpSpPr>
          <a:xfrm>
            <a:off x="6616600" y="2288776"/>
            <a:ext cx="2043900" cy="2927725"/>
            <a:chOff x="6616600" y="1431525"/>
            <a:chExt cx="2043900" cy="2927725"/>
          </a:xfrm>
        </p:grpSpPr>
        <p:sp>
          <p:nvSpPr>
            <p:cNvPr id="208" name="Google Shape;208;p25"/>
            <p:cNvSpPr/>
            <p:nvPr/>
          </p:nvSpPr>
          <p:spPr>
            <a:xfrm>
              <a:off x="6616600" y="1431550"/>
              <a:ext cx="2043900" cy="2927700"/>
            </a:xfrm>
            <a:prstGeom prst="rect">
              <a:avLst/>
            </a:prstGeom>
            <a:noFill/>
            <a:ln w="9525" cap="flat" cmpd="sng">
              <a:solidFill>
                <a:srgbClr val="0E65F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09" name="Google Shape;209;p25"/>
            <p:cNvSpPr/>
            <p:nvPr/>
          </p:nvSpPr>
          <p:spPr>
            <a:xfrm rot="10800000" flipH="1">
              <a:off x="6616600" y="1431525"/>
              <a:ext cx="2043900" cy="1269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10" name="Google Shape;210;p25"/>
            <p:cNvSpPr txBox="1"/>
            <p:nvPr/>
          </p:nvSpPr>
          <p:spPr>
            <a:xfrm>
              <a:off x="6616600" y="1558425"/>
              <a:ext cx="804600" cy="792900"/>
            </a:xfrm>
            <a:prstGeom prst="rect">
              <a:avLst/>
            </a:prstGeom>
            <a:noFill/>
            <a:ln>
              <a:noFill/>
            </a:ln>
          </p:spPr>
          <p:txBody>
            <a:bodyPr spcFirstLastPara="1" wrap="square" lIns="91425" tIns="91425" rIns="91425" bIns="91425" anchor="ctr" anchorCtr="0">
              <a:noAutofit/>
            </a:bodyPr>
            <a:lstStyle/>
            <a:p>
              <a:pPr>
                <a:buClr>
                  <a:srgbClr val="000000"/>
                </a:buClr>
                <a:buSzPts val="4200"/>
              </a:pPr>
              <a:endParaRPr sz="4200" b="1" kern="0">
                <a:solidFill>
                  <a:srgbClr val="0E65F0"/>
                </a:solidFill>
                <a:latin typeface="Roboto"/>
                <a:ea typeface="Roboto"/>
                <a:cs typeface="Roboto"/>
                <a:sym typeface="Roboto"/>
              </a:endParaRPr>
            </a:p>
          </p:txBody>
        </p:sp>
        <p:sp>
          <p:nvSpPr>
            <p:cNvPr id="211" name="Google Shape;211;p25"/>
            <p:cNvSpPr txBox="1"/>
            <p:nvPr/>
          </p:nvSpPr>
          <p:spPr>
            <a:xfrm>
              <a:off x="66821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W1</a:t>
              </a:r>
              <a:endParaRPr sz="700" kern="0">
                <a:solidFill>
                  <a:srgbClr val="0E65F0"/>
                </a:solidFill>
                <a:latin typeface="Roboto"/>
                <a:ea typeface="Roboto"/>
                <a:cs typeface="Roboto"/>
                <a:sym typeface="Roboto"/>
              </a:endParaRPr>
            </a:p>
          </p:txBody>
        </p:sp>
        <p:sp>
          <p:nvSpPr>
            <p:cNvPr id="212" name="Google Shape;212;p25"/>
            <p:cNvSpPr txBox="1"/>
            <p:nvPr/>
          </p:nvSpPr>
          <p:spPr>
            <a:xfrm>
              <a:off x="72102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W2</a:t>
              </a:r>
              <a:endParaRPr sz="700" kern="0">
                <a:solidFill>
                  <a:srgbClr val="0E65F0"/>
                </a:solidFill>
                <a:latin typeface="Roboto"/>
                <a:ea typeface="Roboto"/>
                <a:cs typeface="Roboto"/>
                <a:sym typeface="Roboto"/>
              </a:endParaRPr>
            </a:p>
          </p:txBody>
        </p:sp>
        <p:sp>
          <p:nvSpPr>
            <p:cNvPr id="213" name="Google Shape;213;p25"/>
            <p:cNvSpPr txBox="1"/>
            <p:nvPr/>
          </p:nvSpPr>
          <p:spPr>
            <a:xfrm>
              <a:off x="77057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W3</a:t>
              </a:r>
              <a:endParaRPr sz="700" kern="0">
                <a:solidFill>
                  <a:srgbClr val="0E65F0"/>
                </a:solidFill>
                <a:latin typeface="Roboto"/>
                <a:ea typeface="Roboto"/>
                <a:cs typeface="Roboto"/>
                <a:sym typeface="Roboto"/>
              </a:endParaRPr>
            </a:p>
          </p:txBody>
        </p:sp>
        <p:sp>
          <p:nvSpPr>
            <p:cNvPr id="214" name="Google Shape;214;p25"/>
            <p:cNvSpPr txBox="1"/>
            <p:nvPr/>
          </p:nvSpPr>
          <p:spPr>
            <a:xfrm>
              <a:off x="82427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W4</a:t>
              </a:r>
              <a:endParaRPr sz="700" kern="0">
                <a:solidFill>
                  <a:srgbClr val="0E65F0"/>
                </a:solidFill>
                <a:latin typeface="Roboto"/>
                <a:ea typeface="Roboto"/>
                <a:cs typeface="Roboto"/>
                <a:sym typeface="Roboto"/>
              </a:endParaRPr>
            </a:p>
          </p:txBody>
        </p:sp>
        <p:cxnSp>
          <p:nvCxnSpPr>
            <p:cNvPr id="215" name="Google Shape;215;p25"/>
            <p:cNvCxnSpPr/>
            <p:nvPr/>
          </p:nvCxnSpPr>
          <p:spPr>
            <a:xfrm rot="10800000">
              <a:off x="7130075"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216" name="Google Shape;216;p25"/>
            <p:cNvCxnSpPr/>
            <p:nvPr/>
          </p:nvCxnSpPr>
          <p:spPr>
            <a:xfrm rot="10800000">
              <a:off x="7640787"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217" name="Google Shape;217;p25"/>
            <p:cNvCxnSpPr/>
            <p:nvPr/>
          </p:nvCxnSpPr>
          <p:spPr>
            <a:xfrm rot="10800000">
              <a:off x="8151500" y="2506700"/>
              <a:ext cx="0" cy="1848600"/>
            </a:xfrm>
            <a:prstGeom prst="straightConnector1">
              <a:avLst/>
            </a:prstGeom>
            <a:noFill/>
            <a:ln w="9525" cap="flat" cmpd="sng">
              <a:solidFill>
                <a:srgbClr val="0E65F0"/>
              </a:solidFill>
              <a:prstDash val="dot"/>
              <a:round/>
              <a:headEnd type="none" w="sm" len="sm"/>
              <a:tailEnd type="none" w="sm" len="sm"/>
            </a:ln>
          </p:spPr>
        </p:cxnSp>
      </p:grpSp>
      <p:grpSp>
        <p:nvGrpSpPr>
          <p:cNvPr id="218" name="Google Shape;218;p25"/>
          <p:cNvGrpSpPr/>
          <p:nvPr/>
        </p:nvGrpSpPr>
        <p:grpSpPr>
          <a:xfrm>
            <a:off x="4572350" y="2288776"/>
            <a:ext cx="2043900" cy="2927725"/>
            <a:chOff x="4572350" y="1431525"/>
            <a:chExt cx="2043900" cy="2927725"/>
          </a:xfrm>
        </p:grpSpPr>
        <p:sp>
          <p:nvSpPr>
            <p:cNvPr id="219" name="Google Shape;219;p25"/>
            <p:cNvSpPr/>
            <p:nvPr/>
          </p:nvSpPr>
          <p:spPr>
            <a:xfrm>
              <a:off x="4572350" y="1431550"/>
              <a:ext cx="2043900" cy="2927700"/>
            </a:xfrm>
            <a:prstGeom prst="rect">
              <a:avLst/>
            </a:prstGeom>
            <a:no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20" name="Google Shape;220;p25"/>
            <p:cNvSpPr/>
            <p:nvPr/>
          </p:nvSpPr>
          <p:spPr>
            <a:xfrm rot="10800000" flipH="1">
              <a:off x="4572350" y="1431525"/>
              <a:ext cx="2043900" cy="1269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21" name="Google Shape;221;p25"/>
            <p:cNvSpPr txBox="1"/>
            <p:nvPr/>
          </p:nvSpPr>
          <p:spPr>
            <a:xfrm>
              <a:off x="457235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endParaRPr sz="4200" b="1" kern="0">
                <a:solidFill>
                  <a:srgbClr val="0D5DDF"/>
                </a:solidFill>
                <a:latin typeface="Roboto"/>
                <a:ea typeface="Roboto"/>
                <a:cs typeface="Roboto"/>
                <a:sym typeface="Roboto"/>
              </a:endParaRPr>
            </a:p>
          </p:txBody>
        </p:sp>
        <p:sp>
          <p:nvSpPr>
            <p:cNvPr id="222" name="Google Shape;222;p25"/>
            <p:cNvSpPr txBox="1"/>
            <p:nvPr/>
          </p:nvSpPr>
          <p:spPr>
            <a:xfrm>
              <a:off x="463789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W1</a:t>
              </a:r>
              <a:endParaRPr sz="700" kern="0">
                <a:solidFill>
                  <a:srgbClr val="0D5DDF"/>
                </a:solidFill>
                <a:latin typeface="Roboto"/>
                <a:ea typeface="Roboto"/>
                <a:cs typeface="Roboto"/>
                <a:sym typeface="Roboto"/>
              </a:endParaRPr>
            </a:p>
          </p:txBody>
        </p:sp>
        <p:sp>
          <p:nvSpPr>
            <p:cNvPr id="223" name="Google Shape;223;p25"/>
            <p:cNvSpPr txBox="1"/>
            <p:nvPr/>
          </p:nvSpPr>
          <p:spPr>
            <a:xfrm>
              <a:off x="516600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W2</a:t>
              </a:r>
              <a:endParaRPr sz="700" kern="0">
                <a:solidFill>
                  <a:srgbClr val="0D5DDF"/>
                </a:solidFill>
                <a:latin typeface="Roboto"/>
                <a:ea typeface="Roboto"/>
                <a:cs typeface="Roboto"/>
                <a:sym typeface="Roboto"/>
              </a:endParaRPr>
            </a:p>
          </p:txBody>
        </p:sp>
        <p:sp>
          <p:nvSpPr>
            <p:cNvPr id="224" name="Google Shape;224;p25"/>
            <p:cNvSpPr txBox="1"/>
            <p:nvPr/>
          </p:nvSpPr>
          <p:spPr>
            <a:xfrm>
              <a:off x="566150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W3</a:t>
              </a:r>
              <a:endParaRPr sz="700" kern="0">
                <a:solidFill>
                  <a:srgbClr val="0D5DDF"/>
                </a:solidFill>
                <a:latin typeface="Roboto"/>
                <a:ea typeface="Roboto"/>
                <a:cs typeface="Roboto"/>
                <a:sym typeface="Roboto"/>
              </a:endParaRPr>
            </a:p>
          </p:txBody>
        </p:sp>
        <p:sp>
          <p:nvSpPr>
            <p:cNvPr id="225" name="Google Shape;225;p25"/>
            <p:cNvSpPr txBox="1"/>
            <p:nvPr/>
          </p:nvSpPr>
          <p:spPr>
            <a:xfrm>
              <a:off x="619850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W4</a:t>
              </a:r>
              <a:endParaRPr sz="700" kern="0">
                <a:solidFill>
                  <a:srgbClr val="0D5DDF"/>
                </a:solidFill>
                <a:latin typeface="Roboto"/>
                <a:ea typeface="Roboto"/>
                <a:cs typeface="Roboto"/>
                <a:sym typeface="Roboto"/>
              </a:endParaRPr>
            </a:p>
          </p:txBody>
        </p:sp>
        <p:cxnSp>
          <p:nvCxnSpPr>
            <p:cNvPr id="226" name="Google Shape;226;p25"/>
            <p:cNvCxnSpPr/>
            <p:nvPr/>
          </p:nvCxnSpPr>
          <p:spPr>
            <a:xfrm rot="10800000">
              <a:off x="5085825"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227" name="Google Shape;227;p25"/>
            <p:cNvCxnSpPr/>
            <p:nvPr/>
          </p:nvCxnSpPr>
          <p:spPr>
            <a:xfrm rot="10800000">
              <a:off x="5596537"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228" name="Google Shape;228;p25"/>
            <p:cNvCxnSpPr/>
            <p:nvPr/>
          </p:nvCxnSpPr>
          <p:spPr>
            <a:xfrm rot="10800000">
              <a:off x="6107250" y="2506700"/>
              <a:ext cx="0" cy="1848600"/>
            </a:xfrm>
            <a:prstGeom prst="straightConnector1">
              <a:avLst/>
            </a:prstGeom>
            <a:noFill/>
            <a:ln w="9525" cap="flat" cmpd="sng">
              <a:solidFill>
                <a:srgbClr val="0D5DDF"/>
              </a:solidFill>
              <a:prstDash val="dot"/>
              <a:round/>
              <a:headEnd type="none" w="sm" len="sm"/>
              <a:tailEnd type="none" w="sm" len="sm"/>
            </a:ln>
          </p:spPr>
        </p:cxnSp>
      </p:grpSp>
      <p:grpSp>
        <p:nvGrpSpPr>
          <p:cNvPr id="229" name="Google Shape;229;p25"/>
          <p:cNvGrpSpPr/>
          <p:nvPr/>
        </p:nvGrpSpPr>
        <p:grpSpPr>
          <a:xfrm>
            <a:off x="2528100" y="2288776"/>
            <a:ext cx="2043900" cy="2927725"/>
            <a:chOff x="2528100" y="1431525"/>
            <a:chExt cx="2043900" cy="2927725"/>
          </a:xfrm>
        </p:grpSpPr>
        <p:sp>
          <p:nvSpPr>
            <p:cNvPr id="230" name="Google Shape;230;p25"/>
            <p:cNvSpPr/>
            <p:nvPr/>
          </p:nvSpPr>
          <p:spPr>
            <a:xfrm>
              <a:off x="2528100" y="1431550"/>
              <a:ext cx="2043900" cy="2927700"/>
            </a:xfrm>
            <a:prstGeom prst="rect">
              <a:avLst/>
            </a:prstGeom>
            <a:noFill/>
            <a:ln w="9525"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31" name="Google Shape;231;p25"/>
            <p:cNvSpPr/>
            <p:nvPr/>
          </p:nvSpPr>
          <p:spPr>
            <a:xfrm rot="10800000" flipH="1">
              <a:off x="2528100" y="1431525"/>
              <a:ext cx="2043900" cy="1269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32" name="Google Shape;232;p25"/>
            <p:cNvSpPr txBox="1"/>
            <p:nvPr/>
          </p:nvSpPr>
          <p:spPr>
            <a:xfrm>
              <a:off x="2528100" y="1558425"/>
              <a:ext cx="804600" cy="7929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33" name="Google Shape;233;p25"/>
            <p:cNvSpPr txBox="1"/>
            <p:nvPr/>
          </p:nvSpPr>
          <p:spPr>
            <a:xfrm>
              <a:off x="25936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W1</a:t>
              </a:r>
              <a:endParaRPr sz="700" kern="0">
                <a:solidFill>
                  <a:srgbClr val="0C58D3"/>
                </a:solidFill>
                <a:latin typeface="Roboto"/>
                <a:ea typeface="Roboto"/>
                <a:cs typeface="Roboto"/>
                <a:sym typeface="Roboto"/>
              </a:endParaRPr>
            </a:p>
          </p:txBody>
        </p:sp>
        <p:sp>
          <p:nvSpPr>
            <p:cNvPr id="234" name="Google Shape;234;p25"/>
            <p:cNvSpPr txBox="1"/>
            <p:nvPr/>
          </p:nvSpPr>
          <p:spPr>
            <a:xfrm>
              <a:off x="31217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W2</a:t>
              </a:r>
              <a:endParaRPr sz="700" kern="0">
                <a:solidFill>
                  <a:srgbClr val="0C58D3"/>
                </a:solidFill>
                <a:latin typeface="Roboto"/>
                <a:ea typeface="Roboto"/>
                <a:cs typeface="Roboto"/>
                <a:sym typeface="Roboto"/>
              </a:endParaRPr>
            </a:p>
          </p:txBody>
        </p:sp>
        <p:sp>
          <p:nvSpPr>
            <p:cNvPr id="235" name="Google Shape;235;p25"/>
            <p:cNvSpPr txBox="1"/>
            <p:nvPr/>
          </p:nvSpPr>
          <p:spPr>
            <a:xfrm>
              <a:off x="36172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W3</a:t>
              </a:r>
              <a:endParaRPr sz="700" kern="0">
                <a:solidFill>
                  <a:srgbClr val="0C58D3"/>
                </a:solidFill>
                <a:latin typeface="Roboto"/>
                <a:ea typeface="Roboto"/>
                <a:cs typeface="Roboto"/>
                <a:sym typeface="Roboto"/>
              </a:endParaRPr>
            </a:p>
          </p:txBody>
        </p:sp>
        <p:sp>
          <p:nvSpPr>
            <p:cNvPr id="236" name="Google Shape;236;p25"/>
            <p:cNvSpPr txBox="1"/>
            <p:nvPr/>
          </p:nvSpPr>
          <p:spPr>
            <a:xfrm>
              <a:off x="41542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W4</a:t>
              </a:r>
              <a:endParaRPr sz="700" kern="0">
                <a:solidFill>
                  <a:srgbClr val="0C58D3"/>
                </a:solidFill>
                <a:latin typeface="Roboto"/>
                <a:ea typeface="Roboto"/>
                <a:cs typeface="Roboto"/>
                <a:sym typeface="Roboto"/>
              </a:endParaRPr>
            </a:p>
          </p:txBody>
        </p:sp>
        <p:cxnSp>
          <p:nvCxnSpPr>
            <p:cNvPr id="237" name="Google Shape;237;p25"/>
            <p:cNvCxnSpPr/>
            <p:nvPr/>
          </p:nvCxnSpPr>
          <p:spPr>
            <a:xfrm rot="10800000">
              <a:off x="3041575"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238" name="Google Shape;238;p25"/>
            <p:cNvCxnSpPr/>
            <p:nvPr/>
          </p:nvCxnSpPr>
          <p:spPr>
            <a:xfrm rot="10800000">
              <a:off x="3552287"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239" name="Google Shape;239;p25"/>
            <p:cNvCxnSpPr/>
            <p:nvPr/>
          </p:nvCxnSpPr>
          <p:spPr>
            <a:xfrm rot="10800000">
              <a:off x="4063000" y="2507000"/>
              <a:ext cx="0" cy="1848300"/>
            </a:xfrm>
            <a:prstGeom prst="straightConnector1">
              <a:avLst/>
            </a:prstGeom>
            <a:noFill/>
            <a:ln w="9525" cap="flat" cmpd="sng">
              <a:solidFill>
                <a:srgbClr val="0C58D3"/>
              </a:solidFill>
              <a:prstDash val="dot"/>
              <a:round/>
              <a:headEnd type="none" w="sm" len="sm"/>
              <a:tailEnd type="none" w="sm" len="sm"/>
            </a:ln>
          </p:spPr>
        </p:cxnSp>
      </p:grpSp>
      <p:grpSp>
        <p:nvGrpSpPr>
          <p:cNvPr id="240" name="Google Shape;240;p25"/>
          <p:cNvGrpSpPr/>
          <p:nvPr/>
        </p:nvGrpSpPr>
        <p:grpSpPr>
          <a:xfrm>
            <a:off x="484200" y="2288776"/>
            <a:ext cx="2043900" cy="2927725"/>
            <a:chOff x="3975900" y="1431525"/>
            <a:chExt cx="2043900" cy="2927725"/>
          </a:xfrm>
        </p:grpSpPr>
        <p:sp>
          <p:nvSpPr>
            <p:cNvPr id="241" name="Google Shape;241;p25"/>
            <p:cNvSpPr/>
            <p:nvPr/>
          </p:nvSpPr>
          <p:spPr>
            <a:xfrm>
              <a:off x="3975900" y="1431550"/>
              <a:ext cx="2043900" cy="2927700"/>
            </a:xfrm>
            <a:prstGeom prst="rect">
              <a:avLst/>
            </a:prstGeom>
            <a:no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42" name="Google Shape;242;p25"/>
            <p:cNvSpPr/>
            <p:nvPr/>
          </p:nvSpPr>
          <p:spPr>
            <a:xfrm rot="10800000" flipH="1">
              <a:off x="3975900" y="1431525"/>
              <a:ext cx="2043900" cy="1269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43" name="Google Shape;243;p25"/>
            <p:cNvSpPr txBox="1"/>
            <p:nvPr/>
          </p:nvSpPr>
          <p:spPr>
            <a:xfrm>
              <a:off x="4098775" y="2506850"/>
              <a:ext cx="331200" cy="178500"/>
            </a:xfrm>
            <a:prstGeom prst="rect">
              <a:avLst/>
            </a:prstGeom>
            <a:noFill/>
            <a:ln>
              <a:noFill/>
            </a:ln>
          </p:spPr>
          <p:txBody>
            <a:bodyPr spcFirstLastPara="1" wrap="square" lIns="91425" tIns="91425" rIns="91425" bIns="91425" anchor="ctr" anchorCtr="0">
              <a:noAutofit/>
            </a:bodyPr>
            <a:lstStyle/>
            <a:p>
              <a:pPr>
                <a:buClr>
                  <a:srgbClr val="000000"/>
                </a:buClr>
                <a:buSzPts val="700"/>
              </a:pPr>
              <a:endParaRPr sz="700" kern="0">
                <a:solidFill>
                  <a:srgbClr val="0944A1"/>
                </a:solidFill>
                <a:latin typeface="Roboto"/>
                <a:ea typeface="Roboto"/>
                <a:cs typeface="Roboto"/>
                <a:sym typeface="Roboto"/>
              </a:endParaRPr>
            </a:p>
          </p:txBody>
        </p:sp>
        <p:sp>
          <p:nvSpPr>
            <p:cNvPr id="244" name="Google Shape;244;p25"/>
            <p:cNvSpPr txBox="1"/>
            <p:nvPr/>
          </p:nvSpPr>
          <p:spPr>
            <a:xfrm>
              <a:off x="459522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W2</a:t>
              </a:r>
              <a:endParaRPr sz="700" kern="0">
                <a:solidFill>
                  <a:srgbClr val="0944A1"/>
                </a:solidFill>
                <a:latin typeface="Roboto"/>
                <a:ea typeface="Roboto"/>
                <a:cs typeface="Roboto"/>
                <a:sym typeface="Roboto"/>
              </a:endParaRPr>
            </a:p>
          </p:txBody>
        </p:sp>
        <p:sp>
          <p:nvSpPr>
            <p:cNvPr id="245" name="Google Shape;245;p25"/>
            <p:cNvSpPr txBox="1"/>
            <p:nvPr/>
          </p:nvSpPr>
          <p:spPr>
            <a:xfrm>
              <a:off x="5061028"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W3</a:t>
              </a:r>
              <a:endParaRPr sz="700" kern="0">
                <a:solidFill>
                  <a:srgbClr val="0944A1"/>
                </a:solidFill>
                <a:latin typeface="Roboto"/>
                <a:ea typeface="Roboto"/>
                <a:cs typeface="Roboto"/>
                <a:sym typeface="Roboto"/>
              </a:endParaRPr>
            </a:p>
          </p:txBody>
        </p:sp>
        <p:sp>
          <p:nvSpPr>
            <p:cNvPr id="246" name="Google Shape;246;p25"/>
            <p:cNvSpPr txBox="1"/>
            <p:nvPr/>
          </p:nvSpPr>
          <p:spPr>
            <a:xfrm>
              <a:off x="5565837"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W4</a:t>
              </a:r>
              <a:endParaRPr sz="700" kern="0">
                <a:solidFill>
                  <a:srgbClr val="0944A1"/>
                </a:solidFill>
                <a:latin typeface="Roboto"/>
                <a:ea typeface="Roboto"/>
                <a:cs typeface="Roboto"/>
                <a:sym typeface="Roboto"/>
              </a:endParaRPr>
            </a:p>
          </p:txBody>
        </p:sp>
        <p:cxnSp>
          <p:nvCxnSpPr>
            <p:cNvPr id="247" name="Google Shape;247;p25"/>
            <p:cNvCxnSpPr/>
            <p:nvPr/>
          </p:nvCxnSpPr>
          <p:spPr>
            <a:xfrm rot="10800000">
              <a:off x="4489375"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248" name="Google Shape;248;p25"/>
            <p:cNvCxnSpPr/>
            <p:nvPr/>
          </p:nvCxnSpPr>
          <p:spPr>
            <a:xfrm rot="10800000">
              <a:off x="5000087"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249" name="Google Shape;249;p25"/>
            <p:cNvCxnSpPr/>
            <p:nvPr/>
          </p:nvCxnSpPr>
          <p:spPr>
            <a:xfrm rot="10800000">
              <a:off x="5510800" y="2507000"/>
              <a:ext cx="0" cy="1848300"/>
            </a:xfrm>
            <a:prstGeom prst="straightConnector1">
              <a:avLst/>
            </a:prstGeom>
            <a:noFill/>
            <a:ln w="9525" cap="flat" cmpd="sng">
              <a:solidFill>
                <a:srgbClr val="0944A1"/>
              </a:solidFill>
              <a:prstDash val="dot"/>
              <a:round/>
              <a:headEnd type="none" w="sm" len="sm"/>
              <a:tailEnd type="none" w="sm" len="sm"/>
            </a:ln>
          </p:spPr>
        </p:cxnSp>
      </p:grpSp>
      <p:sp>
        <p:nvSpPr>
          <p:cNvPr id="250" name="Google Shape;250;p25"/>
          <p:cNvSpPr/>
          <p:nvPr/>
        </p:nvSpPr>
        <p:spPr>
          <a:xfrm>
            <a:off x="479725" y="3509747"/>
            <a:ext cx="3072000" cy="4098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STEM 1.0 Curriculum Development within 1 Discipline: </a:t>
            </a:r>
            <a:endParaRPr sz="1400" kern="0">
              <a:solidFill>
                <a:srgbClr val="000000"/>
              </a:solidFill>
              <a:latin typeface="Arial"/>
              <a:ea typeface="Arial"/>
              <a:cs typeface="Arial"/>
              <a:sym typeface="Arial"/>
            </a:endParaRPr>
          </a:p>
          <a:p>
            <a:pPr>
              <a:buClr>
                <a:srgbClr val="000000"/>
              </a:buClr>
              <a:buSzPts val="700"/>
            </a:pPr>
            <a:r>
              <a:rPr lang="en" sz="700" kern="0">
                <a:solidFill>
                  <a:srgbClr val="FFFFFF"/>
                </a:solidFill>
                <a:latin typeface="Roboto"/>
                <a:ea typeface="Roboto"/>
                <a:cs typeface="Roboto"/>
                <a:sym typeface="Roboto"/>
              </a:rPr>
              <a:t>Real World Problems</a:t>
            </a:r>
            <a:endParaRPr sz="1400" kern="0">
              <a:solidFill>
                <a:srgbClr val="000000"/>
              </a:solidFill>
              <a:latin typeface="Arial"/>
              <a:ea typeface="Arial"/>
              <a:cs typeface="Arial"/>
              <a:sym typeface="Arial"/>
            </a:endParaRPr>
          </a:p>
          <a:p>
            <a:pPr>
              <a:buClr>
                <a:srgbClr val="000000"/>
              </a:buClr>
              <a:buSzPts val="700"/>
            </a:pPr>
            <a:r>
              <a:rPr lang="en" sz="700" kern="0">
                <a:solidFill>
                  <a:srgbClr val="FFFFFF"/>
                </a:solidFill>
                <a:latin typeface="Roboto"/>
                <a:ea typeface="Roboto"/>
                <a:cs typeface="Roboto"/>
                <a:sym typeface="Roboto"/>
              </a:rPr>
              <a:t>Science, Computer Science, Engineering, Math</a:t>
            </a:r>
            <a:endParaRPr sz="700" kern="0">
              <a:solidFill>
                <a:srgbClr val="FFFFFF"/>
              </a:solidFill>
              <a:latin typeface="Roboto"/>
              <a:ea typeface="Roboto"/>
              <a:cs typeface="Roboto"/>
              <a:sym typeface="Roboto"/>
            </a:endParaRPr>
          </a:p>
        </p:txBody>
      </p:sp>
      <p:sp>
        <p:nvSpPr>
          <p:cNvPr id="251" name="Google Shape;251;p25"/>
          <p:cNvSpPr/>
          <p:nvPr/>
        </p:nvSpPr>
        <p:spPr>
          <a:xfrm>
            <a:off x="1500425" y="3872275"/>
            <a:ext cx="4092900" cy="4428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STEM 2.0 Metuchen Inquiry-Based Research Process and Real World Problem Solving Curriculum Development and Implementation within 2 Disciplines:</a:t>
            </a:r>
            <a:endParaRPr sz="1400" kern="0">
              <a:solidFill>
                <a:srgbClr val="000000"/>
              </a:solidFill>
              <a:latin typeface="Arial"/>
              <a:ea typeface="Arial"/>
              <a:cs typeface="Arial"/>
              <a:sym typeface="Arial"/>
            </a:endParaRPr>
          </a:p>
          <a:p>
            <a:pPr>
              <a:buClr>
                <a:srgbClr val="000000"/>
              </a:buClr>
              <a:buSzPts val="700"/>
            </a:pPr>
            <a:r>
              <a:rPr lang="en" sz="700" kern="0">
                <a:solidFill>
                  <a:srgbClr val="FFFFFF"/>
                </a:solidFill>
                <a:latin typeface="Roboto"/>
                <a:ea typeface="Roboto"/>
                <a:cs typeface="Roboto"/>
                <a:sym typeface="Roboto"/>
              </a:rPr>
              <a:t>Science and Math, Computer Science and Engineering</a:t>
            </a:r>
            <a:endParaRPr sz="700" kern="0">
              <a:solidFill>
                <a:srgbClr val="FFFFFF"/>
              </a:solidFill>
              <a:latin typeface="Roboto"/>
              <a:ea typeface="Roboto"/>
              <a:cs typeface="Roboto"/>
              <a:sym typeface="Roboto"/>
            </a:endParaRPr>
          </a:p>
        </p:txBody>
      </p:sp>
      <p:sp>
        <p:nvSpPr>
          <p:cNvPr id="252" name="Google Shape;252;p25"/>
          <p:cNvSpPr/>
          <p:nvPr/>
        </p:nvSpPr>
        <p:spPr>
          <a:xfrm>
            <a:off x="4572000" y="4773700"/>
            <a:ext cx="4054800" cy="4428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STEM 4.0 Metuchen Inquiry-Based Research Process and Real World Problem Solving Curriculum Development and implementation within 4 Disciplines - </a:t>
            </a:r>
            <a:endParaRPr sz="700" kern="0">
              <a:solidFill>
                <a:srgbClr val="FFFFFF"/>
              </a:solidFill>
              <a:latin typeface="Roboto"/>
              <a:ea typeface="Roboto"/>
              <a:cs typeface="Roboto"/>
              <a:sym typeface="Roboto"/>
            </a:endParaRPr>
          </a:p>
          <a:p>
            <a:pPr>
              <a:buClr>
                <a:srgbClr val="000000"/>
              </a:buClr>
              <a:buSzPts val="700"/>
            </a:pPr>
            <a:r>
              <a:rPr lang="en" sz="700" kern="0">
                <a:solidFill>
                  <a:srgbClr val="FFFFFF"/>
                </a:solidFill>
                <a:latin typeface="Roboto"/>
                <a:ea typeface="Roboto"/>
                <a:cs typeface="Roboto"/>
                <a:sym typeface="Roboto"/>
              </a:rPr>
              <a:t>Science, Computer Science, Engineering and Math</a:t>
            </a:r>
            <a:endParaRPr sz="1400" kern="0">
              <a:solidFill>
                <a:srgbClr val="000000"/>
              </a:solidFill>
              <a:latin typeface="Arial"/>
              <a:ea typeface="Arial"/>
              <a:cs typeface="Arial"/>
              <a:sym typeface="Arial"/>
            </a:endParaRPr>
          </a:p>
          <a:p>
            <a:pPr>
              <a:buClr>
                <a:srgbClr val="000000"/>
              </a:buClr>
              <a:buSzPts val="700"/>
            </a:pPr>
            <a:r>
              <a:rPr lang="en" sz="700" kern="0">
                <a:solidFill>
                  <a:srgbClr val="FFFFFF"/>
                </a:solidFill>
                <a:latin typeface="Roboto"/>
                <a:ea typeface="Roboto"/>
                <a:cs typeface="Roboto"/>
                <a:sym typeface="Roboto"/>
              </a:rPr>
              <a:t>STEM 4.0 Projects implemented K-12 every year </a:t>
            </a:r>
            <a:endParaRPr sz="700" kern="0">
              <a:solidFill>
                <a:srgbClr val="FFFFFF"/>
              </a:solidFill>
              <a:latin typeface="Roboto"/>
              <a:ea typeface="Roboto"/>
              <a:cs typeface="Roboto"/>
              <a:sym typeface="Roboto"/>
            </a:endParaRPr>
          </a:p>
        </p:txBody>
      </p:sp>
      <p:sp>
        <p:nvSpPr>
          <p:cNvPr id="253" name="Google Shape;253;p25"/>
          <p:cNvSpPr/>
          <p:nvPr/>
        </p:nvSpPr>
        <p:spPr>
          <a:xfrm>
            <a:off x="3552925" y="4274726"/>
            <a:ext cx="4078500" cy="4710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STEM 3.0 Metuchen Inquiry-Based Research Process and Real World Problem Solving Curriculum Development and implementation within 3 Disciplines: Science, Computer Science and Math</a:t>
            </a:r>
            <a:endParaRPr sz="1400" kern="0">
              <a:solidFill>
                <a:srgbClr val="000000"/>
              </a:solidFill>
              <a:latin typeface="Arial"/>
              <a:ea typeface="Arial"/>
              <a:cs typeface="Arial"/>
              <a:sym typeface="Arial"/>
            </a:endParaRPr>
          </a:p>
          <a:p>
            <a:pPr>
              <a:buClr>
                <a:srgbClr val="000000"/>
              </a:buClr>
              <a:buSzPts val="700"/>
            </a:pPr>
            <a:r>
              <a:rPr lang="en" sz="700" kern="0">
                <a:solidFill>
                  <a:srgbClr val="FFFFFF"/>
                </a:solidFill>
                <a:latin typeface="Roboto"/>
                <a:ea typeface="Roboto"/>
                <a:cs typeface="Roboto"/>
                <a:sym typeface="Roboto"/>
              </a:rPr>
              <a:t>And Engineering, Computer Science and Math</a:t>
            </a:r>
            <a:endParaRPr sz="700" kern="0">
              <a:solidFill>
                <a:srgbClr val="FFFFFF"/>
              </a:solidFill>
              <a:latin typeface="Roboto"/>
              <a:ea typeface="Roboto"/>
              <a:cs typeface="Roboto"/>
              <a:sym typeface="Roboto"/>
            </a:endParaRPr>
          </a:p>
        </p:txBody>
      </p:sp>
      <p:sp>
        <p:nvSpPr>
          <p:cNvPr id="254" name="Google Shape;254;p25"/>
          <p:cNvSpPr txBox="1"/>
          <p:nvPr/>
        </p:nvSpPr>
        <p:spPr>
          <a:xfrm>
            <a:off x="8132763" y="5244471"/>
            <a:ext cx="526800" cy="96900"/>
          </a:xfrm>
          <a:prstGeom prst="rect">
            <a:avLst/>
          </a:prstGeom>
          <a:noFill/>
          <a:ln>
            <a:noFill/>
          </a:ln>
        </p:spPr>
        <p:txBody>
          <a:bodyPr spcFirstLastPara="1" wrap="square" lIns="91425" tIns="91425" rIns="91425" bIns="91425" anchor="ctr" anchorCtr="0">
            <a:noAutofit/>
          </a:bodyPr>
          <a:lstStyle/>
          <a:p>
            <a:pPr>
              <a:buClr>
                <a:srgbClr val="000000"/>
              </a:buClr>
              <a:buSzPts val="600"/>
            </a:pPr>
            <a:r>
              <a:rPr lang="en" sz="600" kern="0">
                <a:solidFill>
                  <a:srgbClr val="307BF3"/>
                </a:solidFill>
                <a:latin typeface="Roboto"/>
                <a:ea typeface="Roboto"/>
                <a:cs typeface="Roboto"/>
                <a:sym typeface="Roboto"/>
              </a:rPr>
              <a:t>LOREM</a:t>
            </a:r>
            <a:endParaRPr sz="1400" kern="0">
              <a:solidFill>
                <a:srgbClr val="307BF3"/>
              </a:solidFill>
              <a:latin typeface="Arial"/>
              <a:ea typeface="Arial"/>
              <a:cs typeface="Arial"/>
              <a:sym typeface="Arial"/>
            </a:endParaRPr>
          </a:p>
        </p:txBody>
      </p:sp>
      <p:sp>
        <p:nvSpPr>
          <p:cNvPr id="255" name="Google Shape;255;p25"/>
          <p:cNvSpPr/>
          <p:nvPr/>
        </p:nvSpPr>
        <p:spPr>
          <a:xfrm>
            <a:off x="8130229" y="5260574"/>
            <a:ext cx="66300" cy="57600"/>
          </a:xfrm>
          <a:prstGeom prst="triangle">
            <a:avLst>
              <a:gd name="adj" fmla="val 50000"/>
            </a:avLst>
          </a:prstGeom>
          <a:solidFill>
            <a:srgbClr val="307BF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56" name="Google Shape;256;p25"/>
          <p:cNvSpPr/>
          <p:nvPr/>
        </p:nvSpPr>
        <p:spPr>
          <a:xfrm>
            <a:off x="1707179"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57" name="Google Shape;257;p25"/>
          <p:cNvSpPr/>
          <p:nvPr/>
        </p:nvSpPr>
        <p:spPr>
          <a:xfrm>
            <a:off x="2746004"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58" name="Google Shape;258;p25"/>
          <p:cNvSpPr/>
          <p:nvPr/>
        </p:nvSpPr>
        <p:spPr>
          <a:xfrm>
            <a:off x="563300" y="2574825"/>
            <a:ext cx="752400" cy="47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r>
              <a:rPr lang="en" sz="1400" kern="0">
                <a:solidFill>
                  <a:srgbClr val="000000"/>
                </a:solidFill>
                <a:latin typeface="Arial"/>
                <a:ea typeface="Arial"/>
                <a:cs typeface="Arial"/>
                <a:sym typeface="Arial"/>
              </a:rPr>
              <a:t>Year 1</a:t>
            </a:r>
            <a:endParaRPr sz="1400" kern="0">
              <a:solidFill>
                <a:srgbClr val="000000"/>
              </a:solidFill>
              <a:latin typeface="Arial"/>
              <a:ea typeface="Arial"/>
              <a:cs typeface="Arial"/>
              <a:sym typeface="Arial"/>
            </a:endParaRPr>
          </a:p>
        </p:txBody>
      </p:sp>
      <p:sp>
        <p:nvSpPr>
          <p:cNvPr id="259" name="Google Shape;259;p25"/>
          <p:cNvSpPr txBox="1"/>
          <p:nvPr/>
        </p:nvSpPr>
        <p:spPr>
          <a:xfrm>
            <a:off x="479725" y="1747102"/>
            <a:ext cx="8186700" cy="1756200"/>
          </a:xfrm>
          <a:prstGeom prst="rect">
            <a:avLst/>
          </a:prstGeom>
          <a:solidFill>
            <a:srgbClr val="7F7F7F"/>
          </a:solidFill>
          <a:ln>
            <a:noFill/>
          </a:ln>
        </p:spPr>
        <p:txBody>
          <a:bodyPr spcFirstLastPara="1" wrap="square" lIns="91425" tIns="91425" rIns="91425" bIns="91425" anchor="t"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60" name="Google Shape;260;p25"/>
          <p:cNvSpPr txBox="1"/>
          <p:nvPr/>
        </p:nvSpPr>
        <p:spPr>
          <a:xfrm>
            <a:off x="628738" y="2717629"/>
            <a:ext cx="17547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1</a:t>
            </a:r>
            <a:endParaRPr sz="4000" u="sng" kern="0">
              <a:solidFill>
                <a:srgbClr val="000000"/>
              </a:solidFill>
              <a:latin typeface="Arial"/>
              <a:ea typeface="Arial"/>
              <a:cs typeface="Arial"/>
              <a:sym typeface="Arial"/>
            </a:endParaRPr>
          </a:p>
        </p:txBody>
      </p:sp>
      <p:sp>
        <p:nvSpPr>
          <p:cNvPr id="261" name="Google Shape;261;p25"/>
          <p:cNvSpPr txBox="1"/>
          <p:nvPr/>
        </p:nvSpPr>
        <p:spPr>
          <a:xfrm>
            <a:off x="2673705" y="2710683"/>
            <a:ext cx="18870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2</a:t>
            </a:r>
            <a:endParaRPr sz="4000" u="sng" kern="0">
              <a:solidFill>
                <a:srgbClr val="000000"/>
              </a:solidFill>
              <a:latin typeface="Arial"/>
              <a:ea typeface="Arial"/>
              <a:cs typeface="Arial"/>
              <a:sym typeface="Arial"/>
            </a:endParaRPr>
          </a:p>
        </p:txBody>
      </p:sp>
      <p:sp>
        <p:nvSpPr>
          <p:cNvPr id="262" name="Google Shape;262;p25"/>
          <p:cNvSpPr txBox="1"/>
          <p:nvPr/>
        </p:nvSpPr>
        <p:spPr>
          <a:xfrm>
            <a:off x="4656351" y="2721114"/>
            <a:ext cx="18192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3</a:t>
            </a:r>
            <a:endParaRPr sz="4000" u="sng" kern="0">
              <a:solidFill>
                <a:srgbClr val="000000"/>
              </a:solidFill>
              <a:latin typeface="Arial"/>
              <a:ea typeface="Arial"/>
              <a:cs typeface="Arial"/>
              <a:sym typeface="Arial"/>
            </a:endParaRPr>
          </a:p>
        </p:txBody>
      </p:sp>
      <p:sp>
        <p:nvSpPr>
          <p:cNvPr id="263" name="Google Shape;263;p25"/>
          <p:cNvSpPr txBox="1"/>
          <p:nvPr/>
        </p:nvSpPr>
        <p:spPr>
          <a:xfrm>
            <a:off x="6669833" y="2706104"/>
            <a:ext cx="17490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4</a:t>
            </a:r>
            <a:endParaRPr sz="4000" u="sng" kern="0">
              <a:solidFill>
                <a:srgbClr val="000000"/>
              </a:solidFill>
              <a:latin typeface="Arial"/>
              <a:ea typeface="Arial"/>
              <a:cs typeface="Arial"/>
              <a:sym typeface="Arial"/>
            </a:endParaRPr>
          </a:p>
        </p:txBody>
      </p:sp>
      <p:sp>
        <p:nvSpPr>
          <p:cNvPr id="264" name="Google Shape;264;p25"/>
          <p:cNvSpPr txBox="1"/>
          <p:nvPr/>
        </p:nvSpPr>
        <p:spPr>
          <a:xfrm>
            <a:off x="681197" y="1932712"/>
            <a:ext cx="7830600" cy="584700"/>
          </a:xfrm>
          <a:prstGeom prst="rect">
            <a:avLst/>
          </a:prstGeom>
          <a:noFill/>
          <a:ln>
            <a:noFill/>
          </a:ln>
        </p:spPr>
        <p:txBody>
          <a:bodyPr spcFirstLastPara="1" wrap="square" lIns="91425" tIns="45700" rIns="91425" bIns="45700" anchor="t" anchorCtr="0">
            <a:noAutofit/>
          </a:bodyPr>
          <a:lstStyle/>
          <a:p>
            <a:pPr algn="ctr">
              <a:buClr>
                <a:srgbClr val="000000"/>
              </a:buClr>
              <a:buSzPts val="3200"/>
            </a:pPr>
            <a:r>
              <a:rPr lang="en" sz="3200" b="1" i="1" kern="0">
                <a:solidFill>
                  <a:srgbClr val="000000"/>
                </a:solidFill>
                <a:latin typeface="Arial"/>
                <a:ea typeface="Arial"/>
                <a:cs typeface="Arial"/>
                <a:sym typeface="Arial"/>
              </a:rPr>
              <a:t>Timeline of Activities for Years 1-4</a:t>
            </a:r>
            <a:endParaRPr sz="3200" b="1" i="1" kern="0">
              <a:solidFill>
                <a:srgbClr val="000000"/>
              </a:solidFill>
              <a:latin typeface="Arial"/>
              <a:ea typeface="Arial"/>
              <a:cs typeface="Arial"/>
              <a:sym typeface="Arial"/>
            </a:endParaRPr>
          </a:p>
          <a:p>
            <a:pPr algn="ctr">
              <a:buClr>
                <a:srgbClr val="000000"/>
              </a:buClr>
              <a:buSzPts val="1800"/>
            </a:pPr>
            <a:r>
              <a:rPr lang="en" b="1" i="1" kern="0">
                <a:solidFill>
                  <a:srgbClr val="000000"/>
                </a:solidFill>
                <a:latin typeface="Arial"/>
                <a:ea typeface="Arial"/>
                <a:cs typeface="Arial"/>
                <a:sym typeface="Arial"/>
              </a:rPr>
              <a:t>Including all planning for years 5-8 (next slide)</a:t>
            </a:r>
            <a:endParaRPr b="1" i="1"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429676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7</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white board with a drawing on it&#10;&#10;Description automatically generated with low confidence">
            <a:extLst>
              <a:ext uri="{FF2B5EF4-FFF2-40B4-BE49-F238E27FC236}">
                <a16:creationId xmlns:a16="http://schemas.microsoft.com/office/drawing/2014/main" id="{594AF7BC-5105-2A6A-E482-F75F6AB93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56" y="1676400"/>
            <a:ext cx="2602263" cy="2803756"/>
          </a:xfrm>
          <a:prstGeom prst="rect">
            <a:avLst/>
          </a:prstGeom>
        </p:spPr>
      </p:pic>
      <p:pic>
        <p:nvPicPr>
          <p:cNvPr id="15" name="Picture 14" descr="A picture containing person, posing&#10;&#10;Description automatically generated">
            <a:extLst>
              <a:ext uri="{FF2B5EF4-FFF2-40B4-BE49-F238E27FC236}">
                <a16:creationId xmlns:a16="http://schemas.microsoft.com/office/drawing/2014/main" id="{8656A2B6-92E0-626E-5410-6A164B492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2528" y="3346564"/>
            <a:ext cx="2948956" cy="2734317"/>
          </a:xfrm>
          <a:prstGeom prst="rect">
            <a:avLst/>
          </a:prstGeom>
        </p:spPr>
      </p:pic>
      <p:pic>
        <p:nvPicPr>
          <p:cNvPr id="18" name="Picture 17" descr="A picture containing table, cup, indoor&#10;&#10;Description automatically generated">
            <a:extLst>
              <a:ext uri="{FF2B5EF4-FFF2-40B4-BE49-F238E27FC236}">
                <a16:creationId xmlns:a16="http://schemas.microsoft.com/office/drawing/2014/main" id="{C3798824-80C7-048E-03AE-03B06F099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152" y="1711699"/>
            <a:ext cx="2993924" cy="2803756"/>
          </a:xfrm>
          <a:prstGeom prst="rect">
            <a:avLst/>
          </a:prstGeom>
        </p:spPr>
      </p:pic>
      <p:sp>
        <p:nvSpPr>
          <p:cNvPr id="19" name="TextBox 18">
            <a:extLst>
              <a:ext uri="{FF2B5EF4-FFF2-40B4-BE49-F238E27FC236}">
                <a16:creationId xmlns:a16="http://schemas.microsoft.com/office/drawing/2014/main" id="{6ED3667E-F0F8-5D7A-A333-6BE84F548A10}"/>
              </a:ext>
            </a:extLst>
          </p:cNvPr>
          <p:cNvSpPr txBox="1"/>
          <p:nvPr/>
        </p:nvSpPr>
        <p:spPr>
          <a:xfrm>
            <a:off x="5943600" y="4684738"/>
            <a:ext cx="2747612" cy="1200329"/>
          </a:xfrm>
          <a:prstGeom prst="rect">
            <a:avLst/>
          </a:prstGeom>
          <a:noFill/>
        </p:spPr>
        <p:txBody>
          <a:bodyPr wrap="none" rtlCol="0">
            <a:spAutoFit/>
          </a:bodyPr>
          <a:lstStyle/>
          <a:p>
            <a:r>
              <a:rPr lang="en-US" dirty="0"/>
              <a:t>7</a:t>
            </a:r>
            <a:r>
              <a:rPr lang="en-US" baseline="30000" dirty="0"/>
              <a:t>th</a:t>
            </a:r>
            <a:r>
              <a:rPr lang="en-US" dirty="0"/>
              <a:t> grade math students </a:t>
            </a:r>
          </a:p>
          <a:p>
            <a:r>
              <a:rPr lang="en-US" dirty="0"/>
              <a:t>volume and surface areas </a:t>
            </a:r>
          </a:p>
          <a:p>
            <a:r>
              <a:rPr lang="en-US" dirty="0"/>
              <a:t>to optimize package </a:t>
            </a:r>
          </a:p>
          <a:p>
            <a:r>
              <a:rPr lang="en-US" dirty="0"/>
              <a:t>designs</a:t>
            </a:r>
          </a:p>
        </p:txBody>
      </p:sp>
    </p:spTree>
    <p:extLst>
      <p:ext uri="{BB962C8B-B14F-4D97-AF65-F5344CB8AC3E}">
        <p14:creationId xmlns:p14="http://schemas.microsoft.com/office/powerpoint/2010/main" val="3795413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7</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3504272" y="2536826"/>
            <a:ext cx="16001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200" dirty="0"/>
              <a:t>Feedback was provided on student documentation logs using the department’s teacher developed rubric.</a:t>
            </a:r>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5" name="Picture 24" descr="Diagram&#10;&#10;Description automatically generated">
            <a:extLst>
              <a:ext uri="{FF2B5EF4-FFF2-40B4-BE49-F238E27FC236}">
                <a16:creationId xmlns:a16="http://schemas.microsoft.com/office/drawing/2014/main" id="{B4EB9AEA-5CBE-2D89-CFE1-421C8FC10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4" y="1623681"/>
            <a:ext cx="3521255" cy="4500886"/>
          </a:xfrm>
          <a:prstGeom prst="rect">
            <a:avLst/>
          </a:prstGeom>
        </p:spPr>
      </p:pic>
      <p:pic>
        <p:nvPicPr>
          <p:cNvPr id="27" name="Picture 26" descr="Text&#10;&#10;Description automatically generated with medium confidence">
            <a:extLst>
              <a:ext uri="{FF2B5EF4-FFF2-40B4-BE49-F238E27FC236}">
                <a16:creationId xmlns:a16="http://schemas.microsoft.com/office/drawing/2014/main" id="{5B033596-E9BB-0CE2-95BC-F627247A4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302" y="1573840"/>
            <a:ext cx="3770280" cy="4700919"/>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C4B786A-CFF9-89A4-5E4E-875DE17E0614}"/>
                  </a:ext>
                </a:extLst>
              </p14:cNvPr>
              <p14:cNvContentPartPr/>
              <p14:nvPr/>
            </p14:nvContentPartPr>
            <p14:xfrm>
              <a:off x="607387" y="2006989"/>
              <a:ext cx="450000" cy="11880"/>
            </p14:xfrm>
          </p:contentPart>
        </mc:Choice>
        <mc:Fallback xmlns="">
          <p:pic>
            <p:nvPicPr>
              <p:cNvPr id="28" name="Ink 27">
                <a:extLst>
                  <a:ext uri="{FF2B5EF4-FFF2-40B4-BE49-F238E27FC236}">
                    <a16:creationId xmlns:a16="http://schemas.microsoft.com/office/drawing/2014/main" id="{BC4B786A-CFF9-89A4-5E4E-875DE17E0614}"/>
                  </a:ext>
                </a:extLst>
              </p:cNvPr>
              <p:cNvPicPr/>
              <p:nvPr/>
            </p:nvPicPr>
            <p:blipFill>
              <a:blip r:embed="rId8"/>
              <a:stretch>
                <a:fillRect/>
              </a:stretch>
            </p:blipFill>
            <p:spPr>
              <a:xfrm>
                <a:off x="553747" y="1899349"/>
                <a:ext cx="5576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a16="http://schemas.microsoft.com/office/drawing/2014/main" id="{333D7908-33DA-C79D-61EA-758A597418FE}"/>
                  </a:ext>
                </a:extLst>
              </p14:cNvPr>
              <p14:cNvContentPartPr/>
              <p14:nvPr/>
            </p14:nvContentPartPr>
            <p14:xfrm>
              <a:off x="5779507" y="2435749"/>
              <a:ext cx="821520" cy="360"/>
            </p14:xfrm>
          </p:contentPart>
        </mc:Choice>
        <mc:Fallback xmlns="">
          <p:pic>
            <p:nvPicPr>
              <p:cNvPr id="29" name="Ink 28">
                <a:extLst>
                  <a:ext uri="{FF2B5EF4-FFF2-40B4-BE49-F238E27FC236}">
                    <a16:creationId xmlns:a16="http://schemas.microsoft.com/office/drawing/2014/main" id="{333D7908-33DA-C79D-61EA-758A597418FE}"/>
                  </a:ext>
                </a:extLst>
              </p:cNvPr>
              <p:cNvPicPr/>
              <p:nvPr/>
            </p:nvPicPr>
            <p:blipFill>
              <a:blip r:embed="rId10"/>
              <a:stretch>
                <a:fillRect/>
              </a:stretch>
            </p:blipFill>
            <p:spPr>
              <a:xfrm>
                <a:off x="5725507" y="2327749"/>
                <a:ext cx="929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k 29">
                <a:extLst>
                  <a:ext uri="{FF2B5EF4-FFF2-40B4-BE49-F238E27FC236}">
                    <a16:creationId xmlns:a16="http://schemas.microsoft.com/office/drawing/2014/main" id="{38DD2146-CEF9-5516-6D3E-F4DA5659EE81}"/>
                  </a:ext>
                </a:extLst>
              </p14:cNvPr>
              <p14:cNvContentPartPr/>
              <p14:nvPr/>
            </p14:nvContentPartPr>
            <p14:xfrm>
              <a:off x="5879587" y="2271589"/>
              <a:ext cx="721440" cy="7560"/>
            </p14:xfrm>
          </p:contentPart>
        </mc:Choice>
        <mc:Fallback xmlns="">
          <p:pic>
            <p:nvPicPr>
              <p:cNvPr id="30" name="Ink 29">
                <a:extLst>
                  <a:ext uri="{FF2B5EF4-FFF2-40B4-BE49-F238E27FC236}">
                    <a16:creationId xmlns:a16="http://schemas.microsoft.com/office/drawing/2014/main" id="{38DD2146-CEF9-5516-6D3E-F4DA5659EE81}"/>
                  </a:ext>
                </a:extLst>
              </p:cNvPr>
              <p:cNvPicPr/>
              <p:nvPr/>
            </p:nvPicPr>
            <p:blipFill>
              <a:blip r:embed="rId12"/>
              <a:stretch>
                <a:fillRect/>
              </a:stretch>
            </p:blipFill>
            <p:spPr>
              <a:xfrm>
                <a:off x="5825587" y="2163589"/>
                <a:ext cx="829080" cy="223200"/>
              </a:xfrm>
              <a:prstGeom prst="rect">
                <a:avLst/>
              </a:prstGeom>
            </p:spPr>
          </p:pic>
        </mc:Fallback>
      </mc:AlternateContent>
    </p:spTree>
    <p:extLst>
      <p:ext uri="{BB962C8B-B14F-4D97-AF65-F5344CB8AC3E}">
        <p14:creationId xmlns:p14="http://schemas.microsoft.com/office/powerpoint/2010/main" val="4173309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51640" y="486811"/>
            <a:ext cx="8229600" cy="452199"/>
          </a:xfrm>
        </p:spPr>
        <p:txBody>
          <a:bodyPr>
            <a:normAutofit fontScale="90000"/>
          </a:bodyPr>
          <a:lstStyle/>
          <a:p>
            <a:br>
              <a:rPr lang="en-US" dirty="0"/>
            </a:br>
            <a:r>
              <a:rPr lang="en-US" dirty="0"/>
              <a:t>Grade 7</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picture containing text, person&#10;&#10;Description automatically generated">
            <a:extLst>
              <a:ext uri="{FF2B5EF4-FFF2-40B4-BE49-F238E27FC236}">
                <a16:creationId xmlns:a16="http://schemas.microsoft.com/office/drawing/2014/main" id="{2EF9DBF2-73A4-BD58-C922-DDD326CDD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42" y="1065541"/>
            <a:ext cx="3657600" cy="2048719"/>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57172749-0111-26E7-E6FA-301DF0169F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3734" y="902776"/>
            <a:ext cx="3433903" cy="1934838"/>
          </a:xfrm>
          <a:prstGeom prst="rect">
            <a:avLst/>
          </a:prstGeom>
        </p:spPr>
      </p:pic>
      <p:pic>
        <p:nvPicPr>
          <p:cNvPr id="15" name="Picture 14" descr="Text, letter&#10;&#10;Description automatically generated">
            <a:extLst>
              <a:ext uri="{FF2B5EF4-FFF2-40B4-BE49-F238E27FC236}">
                <a16:creationId xmlns:a16="http://schemas.microsoft.com/office/drawing/2014/main" id="{DBA74803-DE81-B15C-FE55-72D97C9AEC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3086" y="2167557"/>
            <a:ext cx="3328302" cy="1835291"/>
          </a:xfrm>
          <a:prstGeom prst="rect">
            <a:avLst/>
          </a:prstGeom>
        </p:spPr>
      </p:pic>
      <p:pic>
        <p:nvPicPr>
          <p:cNvPr id="18" name="Picture 17" descr="A picture containing meal&#10;&#10;Description automatically generated">
            <a:extLst>
              <a:ext uri="{FF2B5EF4-FFF2-40B4-BE49-F238E27FC236}">
                <a16:creationId xmlns:a16="http://schemas.microsoft.com/office/drawing/2014/main" id="{1C6467DC-79F7-C5BB-5301-99F4303B45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46" y="3844550"/>
            <a:ext cx="3657600" cy="2340334"/>
          </a:xfrm>
          <a:prstGeom prst="rect">
            <a:avLst/>
          </a:prstGeom>
        </p:spPr>
      </p:pic>
      <p:pic>
        <p:nvPicPr>
          <p:cNvPr id="24" name="Picture 23" descr="Diagram&#10;&#10;Description automatically generated with medium confidence">
            <a:extLst>
              <a:ext uri="{FF2B5EF4-FFF2-40B4-BE49-F238E27FC236}">
                <a16:creationId xmlns:a16="http://schemas.microsoft.com/office/drawing/2014/main" id="{D0896C00-3E0A-40C6-E840-4E1CD5B49B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9026" y="3460453"/>
            <a:ext cx="3254953" cy="1694887"/>
          </a:xfrm>
          <a:prstGeom prst="rect">
            <a:avLst/>
          </a:prstGeom>
        </p:spPr>
      </p:pic>
      <p:pic>
        <p:nvPicPr>
          <p:cNvPr id="26" name="Picture 25" descr="Text, letter&#10;&#10;Description automatically generated">
            <a:extLst>
              <a:ext uri="{FF2B5EF4-FFF2-40B4-BE49-F238E27FC236}">
                <a16:creationId xmlns:a16="http://schemas.microsoft.com/office/drawing/2014/main" id="{F89BB8BD-117D-09E6-3CB8-009836E70E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3445" y="5201456"/>
            <a:ext cx="3131521" cy="1656544"/>
          </a:xfrm>
          <a:prstGeom prst="rect">
            <a:avLst/>
          </a:prstGeom>
        </p:spPr>
      </p:pic>
      <p:sp>
        <p:nvSpPr>
          <p:cNvPr id="27" name="TextBox 26">
            <a:extLst>
              <a:ext uri="{FF2B5EF4-FFF2-40B4-BE49-F238E27FC236}">
                <a16:creationId xmlns:a16="http://schemas.microsoft.com/office/drawing/2014/main" id="{F0F16D3B-28D9-6ED5-3646-12314BBD279A}"/>
              </a:ext>
            </a:extLst>
          </p:cNvPr>
          <p:cNvSpPr txBox="1"/>
          <p:nvPr/>
        </p:nvSpPr>
        <p:spPr>
          <a:xfrm>
            <a:off x="3845749" y="764973"/>
            <a:ext cx="1820691" cy="646331"/>
          </a:xfrm>
          <a:prstGeom prst="rect">
            <a:avLst/>
          </a:prstGeom>
          <a:noFill/>
        </p:spPr>
        <p:txBody>
          <a:bodyPr wrap="none" rtlCol="0">
            <a:spAutoFit/>
          </a:bodyPr>
          <a:lstStyle/>
          <a:p>
            <a:r>
              <a:rPr lang="en-US" sz="1200" dirty="0"/>
              <a:t>Planning to grow food in</a:t>
            </a:r>
          </a:p>
          <a:p>
            <a:r>
              <a:rPr lang="en-US" sz="1200" dirty="0"/>
              <a:t>flood prone areas of the </a:t>
            </a:r>
          </a:p>
          <a:p>
            <a:r>
              <a:rPr lang="en-US" sz="1200" dirty="0"/>
              <a:t>world.</a:t>
            </a:r>
          </a:p>
        </p:txBody>
      </p:sp>
    </p:spTree>
    <p:extLst>
      <p:ext uri="{BB962C8B-B14F-4D97-AF65-F5344CB8AC3E}">
        <p14:creationId xmlns:p14="http://schemas.microsoft.com/office/powerpoint/2010/main" val="3233091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Grade 8</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a:extLst>
              <a:ext uri="{FF2B5EF4-FFF2-40B4-BE49-F238E27FC236}">
                <a16:creationId xmlns:a16="http://schemas.microsoft.com/office/drawing/2014/main" id="{4E3BBBB0-9C86-CD92-B95C-C1660CC6E5EC}"/>
              </a:ext>
            </a:extLst>
          </p:cNvPr>
          <p:cNvGraphicFramePr>
            <a:graphicFrameLocks noGrp="1"/>
          </p:cNvGraphicFramePr>
          <p:nvPr>
            <p:extLst>
              <p:ext uri="{D42A27DB-BD31-4B8C-83A1-F6EECF244321}">
                <p14:modId xmlns:p14="http://schemas.microsoft.com/office/powerpoint/2010/main" val="2752007529"/>
              </p:ext>
            </p:extLst>
          </p:nvPr>
        </p:nvGraphicFramePr>
        <p:xfrm>
          <a:off x="400050" y="2014376"/>
          <a:ext cx="3836988" cy="5286420"/>
        </p:xfrm>
        <a:graphic>
          <a:graphicData uri="http://schemas.openxmlformats.org/drawingml/2006/table">
            <a:tbl>
              <a:tblPr/>
              <a:tblGrid>
                <a:gridCol w="836676">
                  <a:extLst>
                    <a:ext uri="{9D8B030D-6E8A-4147-A177-3AD203B41FA5}">
                      <a16:colId xmlns:a16="http://schemas.microsoft.com/office/drawing/2014/main" val="4290198228"/>
                    </a:ext>
                  </a:extLst>
                </a:gridCol>
                <a:gridCol w="373041">
                  <a:extLst>
                    <a:ext uri="{9D8B030D-6E8A-4147-A177-3AD203B41FA5}">
                      <a16:colId xmlns:a16="http://schemas.microsoft.com/office/drawing/2014/main" val="201618049"/>
                    </a:ext>
                  </a:extLst>
                </a:gridCol>
                <a:gridCol w="2627271">
                  <a:extLst>
                    <a:ext uri="{9D8B030D-6E8A-4147-A177-3AD203B41FA5}">
                      <a16:colId xmlns:a16="http://schemas.microsoft.com/office/drawing/2014/main" val="1585741365"/>
                    </a:ext>
                  </a:extLst>
                </a:gridCol>
              </a:tblGrid>
              <a:tr h="381356">
                <a:tc>
                  <a:txBody>
                    <a:bodyPr/>
                    <a:lstStyle/>
                    <a:p>
                      <a:pPr algn="ctr" rtl="0" fontAlgn="ctr">
                        <a:spcBef>
                          <a:spcPts val="0"/>
                        </a:spcBef>
                        <a:spcAft>
                          <a:spcPts val="0"/>
                        </a:spcAft>
                      </a:pPr>
                      <a:r>
                        <a:rPr lang="en-US" sz="700" b="1" i="0" u="none" strike="noStrike">
                          <a:solidFill>
                            <a:srgbClr val="000000"/>
                          </a:solidFill>
                          <a:effectLst/>
                          <a:latin typeface="Comfortaa"/>
                        </a:rPr>
                        <a:t>Steps</a:t>
                      </a:r>
                      <a:endParaRPr lang="en-US" sz="1100">
                        <a:effectLst/>
                      </a:endParaRPr>
                    </a:p>
                  </a:txBody>
                  <a:tcPr marL="37945" marR="37945" marT="37945" marB="3794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700" b="0" i="0" u="none" strike="noStrike">
                          <a:solidFill>
                            <a:srgbClr val="000000"/>
                          </a:solidFill>
                          <a:effectLst/>
                          <a:latin typeface="Comfortaa"/>
                        </a:rPr>
                        <a:t>Date</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1100">
                          <a:effectLst/>
                        </a:rPr>
                      </a:b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164935"/>
                  </a:ext>
                </a:extLst>
              </a:tr>
              <a:tr h="814829">
                <a:tc>
                  <a:txBody>
                    <a:bodyPr/>
                    <a:lstStyle/>
                    <a:p>
                      <a:pPr algn="ctr" rtl="0" fontAlgn="ctr">
                        <a:spcBef>
                          <a:spcPts val="0"/>
                        </a:spcBef>
                        <a:spcAft>
                          <a:spcPts val="0"/>
                        </a:spcAft>
                      </a:pPr>
                      <a:r>
                        <a:rPr lang="en-US" sz="700" b="1" i="0" u="none" strike="noStrike">
                          <a:solidFill>
                            <a:srgbClr val="000000"/>
                          </a:solidFill>
                          <a:effectLst/>
                          <a:latin typeface="Comfortaa"/>
                        </a:rPr>
                        <a:t>1. Select a Focus:</a:t>
                      </a:r>
                      <a:endParaRPr lang="en-US" sz="1100">
                        <a:effectLst/>
                      </a:endParaRPr>
                    </a:p>
                    <a:p>
                      <a:pPr algn="ctr" rtl="0" fontAlgn="ctr">
                        <a:spcBef>
                          <a:spcPts val="0"/>
                        </a:spcBef>
                        <a:spcAft>
                          <a:spcPts val="0"/>
                        </a:spcAft>
                      </a:pPr>
                      <a:r>
                        <a:rPr lang="en-US" sz="700" b="1" i="1" u="none" strike="noStrike">
                          <a:solidFill>
                            <a:srgbClr val="000000"/>
                          </a:solidFill>
                          <a:effectLst/>
                          <a:latin typeface="Comfortaa"/>
                        </a:rPr>
                        <a:t>What am I trying to find out?</a:t>
                      </a:r>
                      <a:endParaRPr lang="en-US" sz="1100">
                        <a:effectLst/>
                      </a:endParaRPr>
                    </a:p>
                    <a:p>
                      <a:pPr algn="ctr" rtl="0" fontAlgn="ctr">
                        <a:spcBef>
                          <a:spcPts val="0"/>
                        </a:spcBef>
                        <a:spcAft>
                          <a:spcPts val="0"/>
                        </a:spcAft>
                      </a:pPr>
                      <a:r>
                        <a:rPr lang="en-US" sz="500" b="0" i="0" u="none" strike="noStrike">
                          <a:solidFill>
                            <a:srgbClr val="000000"/>
                          </a:solidFill>
                          <a:effectLst/>
                          <a:latin typeface="Comfortaa"/>
                        </a:rPr>
                        <a:t>Make sure you understand the situation and clarify the specific problem.  </a:t>
                      </a:r>
                      <a:endParaRPr lang="en-US" sz="1100">
                        <a:effectLst/>
                      </a:endParaRPr>
                    </a:p>
                  </a:txBody>
                  <a:tcPr marL="37945" marR="37945" marT="37945" marB="3794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700" b="0" i="0" u="none" strike="noStrike">
                          <a:solidFill>
                            <a:srgbClr val="000000"/>
                          </a:solidFill>
                          <a:effectLst/>
                          <a:latin typeface="Comfortaa"/>
                        </a:rPr>
                        <a:t>3/22</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700" b="0" i="1" u="none" strike="noStrike">
                          <a:solidFill>
                            <a:srgbClr val="000000"/>
                          </a:solidFill>
                          <a:effectLst/>
                          <a:latin typeface="Comfortaa"/>
                        </a:rPr>
                        <a:t>State the problem you are trying to solve</a:t>
                      </a:r>
                      <a:r>
                        <a:rPr lang="en-US" sz="700" b="0" i="0" u="none" strike="noStrike">
                          <a:solidFill>
                            <a:srgbClr val="000000"/>
                          </a:solidFill>
                          <a:effectLst/>
                          <a:latin typeface="Comfortaa"/>
                        </a:rPr>
                        <a:t>:</a:t>
                      </a:r>
                      <a:endParaRPr lang="en-US" sz="1100">
                        <a:effectLst/>
                      </a:endParaRPr>
                    </a:p>
                    <a:p>
                      <a:pPr rtl="0" fontAlgn="t">
                        <a:spcBef>
                          <a:spcPts val="0"/>
                        </a:spcBef>
                        <a:spcAft>
                          <a:spcPts val="1000"/>
                        </a:spcAft>
                      </a:pPr>
                      <a:r>
                        <a:rPr lang="en-US" sz="700" b="0" i="0" u="none" strike="noStrike">
                          <a:solidFill>
                            <a:srgbClr val="000000"/>
                          </a:solidFill>
                          <a:effectLst/>
                          <a:latin typeface="Comfortaa"/>
                        </a:rPr>
                        <a:t>How can we use circuits to communicate?</a:t>
                      </a:r>
                      <a:endParaRPr lang="en-US" sz="1100">
                        <a:effectLst/>
                      </a:endParaRPr>
                    </a:p>
                    <a:p>
                      <a:pPr fontAlgn="t"/>
                      <a:br>
                        <a:rPr lang="en-US" sz="1100">
                          <a:effectLst/>
                        </a:rPr>
                      </a:b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3128237"/>
                  </a:ext>
                </a:extLst>
              </a:tr>
              <a:tr h="1389650">
                <a:tc>
                  <a:txBody>
                    <a:bodyPr/>
                    <a:lstStyle/>
                    <a:p>
                      <a:pPr algn="ctr" rtl="0" fontAlgn="ctr">
                        <a:spcBef>
                          <a:spcPts val="0"/>
                        </a:spcBef>
                        <a:spcAft>
                          <a:spcPts val="0"/>
                        </a:spcAft>
                      </a:pPr>
                      <a:r>
                        <a:rPr lang="en-US" sz="700" b="1" i="0" u="none" strike="noStrike">
                          <a:solidFill>
                            <a:srgbClr val="000000"/>
                          </a:solidFill>
                          <a:effectLst/>
                          <a:latin typeface="Comfortaa"/>
                        </a:rPr>
                        <a:t>2. Gather Information and generate ideas:</a:t>
                      </a:r>
                      <a:endParaRPr lang="en-US" sz="1100">
                        <a:effectLst/>
                      </a:endParaRPr>
                    </a:p>
                    <a:p>
                      <a:pPr algn="ctr" rtl="0" fontAlgn="ctr">
                        <a:spcBef>
                          <a:spcPts val="0"/>
                        </a:spcBef>
                        <a:spcAft>
                          <a:spcPts val="0"/>
                        </a:spcAft>
                      </a:pPr>
                      <a:r>
                        <a:rPr lang="en-US" sz="700" b="1" i="1" u="none" strike="noStrike">
                          <a:solidFill>
                            <a:srgbClr val="000000"/>
                          </a:solidFill>
                          <a:effectLst/>
                          <a:latin typeface="Comfortaa"/>
                        </a:rPr>
                        <a:t>What information is important?</a:t>
                      </a:r>
                      <a:endParaRPr lang="en-US" sz="1100">
                        <a:effectLst/>
                      </a:endParaRPr>
                    </a:p>
                    <a:p>
                      <a:pPr algn="ctr" rtl="0" fontAlgn="ctr">
                        <a:spcBef>
                          <a:spcPts val="0"/>
                        </a:spcBef>
                        <a:spcAft>
                          <a:spcPts val="0"/>
                        </a:spcAft>
                      </a:pPr>
                      <a:r>
                        <a:rPr lang="en-US" sz="500" b="0" i="0" u="none" strike="noStrike">
                          <a:solidFill>
                            <a:srgbClr val="000000"/>
                          </a:solidFill>
                          <a:effectLst/>
                          <a:latin typeface="Comfortaa"/>
                        </a:rPr>
                        <a:t>Gather information and generate several ideas for solving the issue.  Think about all the pros and cons.  Not all of them will work, but you are not trying to pick out what will work or not work in this step.  </a:t>
                      </a:r>
                      <a:endParaRPr lang="en-US" sz="1100">
                        <a:effectLst/>
                      </a:endParaRPr>
                    </a:p>
                  </a:txBody>
                  <a:tcPr marL="37945" marR="37945" marT="37945" marB="3794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700" b="0" i="0" u="none" strike="noStrike">
                          <a:solidFill>
                            <a:srgbClr val="000000"/>
                          </a:solidFill>
                          <a:effectLst/>
                          <a:latin typeface="Comfortaa"/>
                        </a:rPr>
                        <a:t>3/25</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700" b="0" i="1" u="none" strike="noStrike">
                          <a:solidFill>
                            <a:srgbClr val="000000"/>
                          </a:solidFill>
                          <a:effectLst/>
                          <a:latin typeface="Comfortaa"/>
                        </a:rPr>
                        <a:t>Summarize information you gathered.  Include references.  Use the information to generate ideas.  List pros and cons</a:t>
                      </a:r>
                      <a:r>
                        <a:rPr lang="en-US" sz="700" b="0" i="0" u="none" strike="noStrike">
                          <a:solidFill>
                            <a:srgbClr val="000000"/>
                          </a:solidFill>
                          <a:effectLst/>
                          <a:latin typeface="Comfortaa"/>
                        </a:rPr>
                        <a:t>.  </a:t>
                      </a:r>
                      <a:endParaRPr lang="en-US" sz="1100">
                        <a:effectLst/>
                      </a:endParaRPr>
                    </a:p>
                    <a:p>
                      <a:pPr rtl="0" fontAlgn="base">
                        <a:spcBef>
                          <a:spcPts val="0"/>
                        </a:spcBef>
                        <a:spcAft>
                          <a:spcPts val="0"/>
                        </a:spcAft>
                        <a:buFont typeface="Arial" panose="020B0604020202020204" pitchFamily="34" charset="0"/>
                        <a:buChar char="•"/>
                      </a:pPr>
                      <a:br>
                        <a:rPr lang="en-US" sz="1100">
                          <a:effectLst/>
                        </a:rPr>
                      </a:br>
                      <a:r>
                        <a:rPr lang="en-US" sz="700" b="0" i="0" u="none" strike="noStrike">
                          <a:solidFill>
                            <a:srgbClr val="000000"/>
                          </a:solidFill>
                          <a:effectLst/>
                          <a:latin typeface="Comfortaa"/>
                        </a:rPr>
                        <a:t>18% population is somewhat hard of hearing</a:t>
                      </a:r>
                    </a:p>
                    <a:p>
                      <a:pPr rtl="0" fontAlgn="base">
                        <a:spcBef>
                          <a:spcPts val="0"/>
                        </a:spcBef>
                        <a:spcAft>
                          <a:spcPts val="0"/>
                        </a:spcAft>
                        <a:buFont typeface="Arial" panose="020B0604020202020204" pitchFamily="34" charset="0"/>
                        <a:buChar char="•"/>
                      </a:pPr>
                      <a:r>
                        <a:rPr lang="en-US" sz="700" b="0" i="0" u="none" strike="noStrike">
                          <a:solidFill>
                            <a:srgbClr val="000000"/>
                          </a:solidFill>
                          <a:effectLst/>
                          <a:latin typeface="Comfortaa"/>
                        </a:rPr>
                        <a:t>Toast doesn’t stay warm for too long</a:t>
                      </a:r>
                    </a:p>
                    <a:p>
                      <a:pPr rtl="0" fontAlgn="base">
                        <a:spcBef>
                          <a:spcPts val="0"/>
                        </a:spcBef>
                        <a:spcAft>
                          <a:spcPts val="0"/>
                        </a:spcAft>
                        <a:buFont typeface="Arial" panose="020B0604020202020204" pitchFamily="34" charset="0"/>
                        <a:buChar char="•"/>
                      </a:pPr>
                      <a:r>
                        <a:rPr lang="en-US" sz="700" b="0" i="0" u="none" strike="noStrike">
                          <a:solidFill>
                            <a:srgbClr val="000000"/>
                          </a:solidFill>
                          <a:effectLst/>
                          <a:latin typeface="Comfortaa"/>
                        </a:rPr>
                        <a:t>Toasters don’t have many signallers, and even hearing people can miss it’s signals</a:t>
                      </a:r>
                    </a:p>
                    <a:p>
                      <a:pPr rtl="0" fontAlgn="t">
                        <a:spcBef>
                          <a:spcPts val="0"/>
                        </a:spcBef>
                        <a:spcAft>
                          <a:spcPts val="0"/>
                        </a:spcAft>
                      </a:pPr>
                      <a:br>
                        <a:rPr lang="en-US" sz="1100">
                          <a:effectLst/>
                        </a:rPr>
                      </a:br>
                      <a:r>
                        <a:rPr lang="en-US" sz="700" b="0" i="0" u="none" strike="noStrike">
                          <a:solidFill>
                            <a:srgbClr val="000000"/>
                          </a:solidFill>
                          <a:effectLst/>
                          <a:latin typeface="Comfortaa"/>
                        </a:rPr>
                        <a:t>We could create a light system to show a visual cue to when the toast is ready. Or we could make a system for the person to carry and feel a signal or see it.</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14068"/>
                  </a:ext>
                </a:extLst>
              </a:tr>
              <a:tr h="678191">
                <a:tc>
                  <a:txBody>
                    <a:bodyPr/>
                    <a:lstStyle/>
                    <a:p>
                      <a:pPr algn="ctr" rtl="0" fontAlgn="ctr">
                        <a:spcBef>
                          <a:spcPts val="0"/>
                        </a:spcBef>
                        <a:spcAft>
                          <a:spcPts val="0"/>
                        </a:spcAft>
                      </a:pPr>
                      <a:r>
                        <a:rPr lang="en-US" sz="700" b="1" i="0" u="none" strike="noStrike">
                          <a:solidFill>
                            <a:srgbClr val="000000"/>
                          </a:solidFill>
                          <a:effectLst/>
                          <a:latin typeface="Comfortaa"/>
                        </a:rPr>
                        <a:t>3. Brainstorm and Plan:</a:t>
                      </a:r>
                      <a:endParaRPr lang="en-US" sz="1100">
                        <a:effectLst/>
                      </a:endParaRPr>
                    </a:p>
                    <a:p>
                      <a:pPr algn="ctr" rtl="0" fontAlgn="ctr">
                        <a:spcBef>
                          <a:spcPts val="0"/>
                        </a:spcBef>
                        <a:spcAft>
                          <a:spcPts val="0"/>
                        </a:spcAft>
                      </a:pPr>
                      <a:r>
                        <a:rPr lang="en-US" sz="700" b="1" i="1" u="none" strike="noStrike">
                          <a:solidFill>
                            <a:srgbClr val="000000"/>
                          </a:solidFill>
                          <a:effectLst/>
                          <a:latin typeface="Comfortaa"/>
                        </a:rPr>
                        <a:t>How can I solve the problem?</a:t>
                      </a:r>
                      <a:endParaRPr lang="en-US" sz="1100">
                        <a:effectLst/>
                      </a:endParaRPr>
                    </a:p>
                    <a:p>
                      <a:pPr algn="ctr" rtl="0" fontAlgn="ctr">
                        <a:spcBef>
                          <a:spcPts val="0"/>
                        </a:spcBef>
                        <a:spcAft>
                          <a:spcPts val="0"/>
                        </a:spcAft>
                      </a:pPr>
                      <a:r>
                        <a:rPr lang="en-US" sz="500" b="0" i="0" u="none" strike="noStrike">
                          <a:solidFill>
                            <a:srgbClr val="000000"/>
                          </a:solidFill>
                          <a:effectLst/>
                          <a:latin typeface="Comfortaa"/>
                        </a:rPr>
                        <a:t>Go through and figure out which ideas are ones to try and which ones to leave behind.  </a:t>
                      </a:r>
                      <a:endParaRPr lang="en-US" sz="1100">
                        <a:effectLst/>
                      </a:endParaRPr>
                    </a:p>
                  </a:txBody>
                  <a:tcPr marL="37945" marR="37945" marT="37945" marB="3794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700" b="0" i="0" u="none" strike="noStrike">
                          <a:solidFill>
                            <a:srgbClr val="000000"/>
                          </a:solidFill>
                          <a:effectLst/>
                          <a:latin typeface="Comfortaa"/>
                        </a:rPr>
                        <a:t>3/25</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700" b="0" i="1" u="none" strike="noStrike">
                          <a:solidFill>
                            <a:srgbClr val="000000"/>
                          </a:solidFill>
                          <a:effectLst/>
                          <a:latin typeface="Comfortaa"/>
                        </a:rPr>
                        <a:t>Pick out your best ideas and justify.</a:t>
                      </a:r>
                      <a:endParaRPr lang="en-US" sz="1100">
                        <a:effectLst/>
                      </a:endParaRPr>
                    </a:p>
                    <a:p>
                      <a:pPr rtl="0" fontAlgn="t">
                        <a:spcBef>
                          <a:spcPts val="0"/>
                        </a:spcBef>
                        <a:spcAft>
                          <a:spcPts val="0"/>
                        </a:spcAft>
                      </a:pPr>
                      <a:r>
                        <a:rPr lang="en-US" sz="700" b="0" i="0" u="none" strike="noStrike">
                          <a:solidFill>
                            <a:srgbClr val="000000"/>
                          </a:solidFill>
                          <a:effectLst/>
                          <a:latin typeface="Comfortaa"/>
                        </a:rPr>
                        <a:t>I think the light system will be easiest to model, and easiest to make.</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8970194"/>
                  </a:ext>
                </a:extLst>
              </a:tr>
              <a:tr h="485013">
                <a:tc>
                  <a:txBody>
                    <a:bodyPr/>
                    <a:lstStyle/>
                    <a:p>
                      <a:pPr algn="ctr" rtl="0" fontAlgn="ctr">
                        <a:spcBef>
                          <a:spcPts val="0"/>
                        </a:spcBef>
                        <a:spcAft>
                          <a:spcPts val="0"/>
                        </a:spcAft>
                      </a:pPr>
                      <a:r>
                        <a:rPr lang="en-US" sz="700" b="1" i="0" u="none" strike="noStrike">
                          <a:solidFill>
                            <a:srgbClr val="000000"/>
                          </a:solidFill>
                          <a:effectLst/>
                          <a:latin typeface="Comfortaa"/>
                        </a:rPr>
                        <a:t>4. Act and Observe:</a:t>
                      </a:r>
                      <a:endParaRPr lang="en-US" sz="1100">
                        <a:effectLst/>
                      </a:endParaRPr>
                    </a:p>
                    <a:p>
                      <a:pPr algn="ctr" rtl="0" fontAlgn="ctr">
                        <a:spcBef>
                          <a:spcPts val="0"/>
                        </a:spcBef>
                        <a:spcAft>
                          <a:spcPts val="0"/>
                        </a:spcAft>
                      </a:pPr>
                      <a:r>
                        <a:rPr lang="en-US" sz="700" b="1" i="1" u="none" strike="noStrike">
                          <a:solidFill>
                            <a:srgbClr val="000000"/>
                          </a:solidFill>
                          <a:effectLst/>
                          <a:latin typeface="Comfortaa"/>
                        </a:rPr>
                        <a:t>Does it work?</a:t>
                      </a:r>
                      <a:endParaRPr lang="en-US" sz="1100">
                        <a:effectLst/>
                      </a:endParaRPr>
                    </a:p>
                    <a:p>
                      <a:pPr algn="ctr" rtl="0" fontAlgn="ctr">
                        <a:spcBef>
                          <a:spcPts val="0"/>
                        </a:spcBef>
                        <a:spcAft>
                          <a:spcPts val="0"/>
                        </a:spcAft>
                      </a:pPr>
                      <a:r>
                        <a:rPr lang="en-US" sz="500" b="0" i="0" u="none" strike="noStrike">
                          <a:solidFill>
                            <a:srgbClr val="000000"/>
                          </a:solidFill>
                          <a:effectLst/>
                          <a:latin typeface="Comfortaa"/>
                        </a:rPr>
                        <a:t>Pick an idea for solving a problem and give it a try. </a:t>
                      </a:r>
                      <a:r>
                        <a:rPr lang="en-US" sz="700" b="0" i="0" u="none" strike="noStrike">
                          <a:solidFill>
                            <a:srgbClr val="000000"/>
                          </a:solidFill>
                          <a:effectLst/>
                          <a:latin typeface="Comfortaa"/>
                        </a:rPr>
                        <a:t> </a:t>
                      </a:r>
                      <a:endParaRPr lang="en-US" sz="1100">
                        <a:effectLst/>
                      </a:endParaRPr>
                    </a:p>
                  </a:txBody>
                  <a:tcPr marL="37945" marR="37945" marT="37945" marB="3794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700" b="0" i="0" u="none" strike="noStrike">
                          <a:solidFill>
                            <a:srgbClr val="000000"/>
                          </a:solidFill>
                          <a:effectLst/>
                          <a:latin typeface="Comfortaa"/>
                        </a:rPr>
                        <a:t>3/25</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700" b="0" i="1" u="none" strike="noStrike">
                          <a:solidFill>
                            <a:srgbClr val="000000"/>
                          </a:solidFill>
                          <a:effectLst/>
                          <a:latin typeface="Comfortaa"/>
                        </a:rPr>
                        <a:t>What did you do?  What did you find out?</a:t>
                      </a:r>
                      <a:r>
                        <a:rPr lang="en-US" sz="700" b="0" i="0" u="none" strike="noStrike">
                          <a:solidFill>
                            <a:srgbClr val="000000"/>
                          </a:solidFill>
                          <a:effectLst/>
                          <a:latin typeface="Comfortaa"/>
                        </a:rPr>
                        <a:t>  </a:t>
                      </a:r>
                      <a:endParaRPr lang="en-US" sz="1100">
                        <a:effectLst/>
                      </a:endParaRPr>
                    </a:p>
                    <a:p>
                      <a:pPr rtl="0" fontAlgn="t">
                        <a:spcBef>
                          <a:spcPts val="0"/>
                        </a:spcBef>
                        <a:spcAft>
                          <a:spcPts val="0"/>
                        </a:spcAft>
                      </a:pPr>
                      <a:r>
                        <a:rPr lang="en-US" sz="700" b="0" i="0" u="none" strike="noStrike">
                          <a:solidFill>
                            <a:srgbClr val="000000"/>
                          </a:solidFill>
                          <a:effectLst/>
                          <a:latin typeface="Comfortaa"/>
                        </a:rPr>
                        <a:t>We used a switch and string so that while the bread cooked, the light would be on, but once it was done, the switch would flip and turn off.</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714482"/>
                  </a:ext>
                </a:extLst>
              </a:tr>
              <a:tr h="729205">
                <a:tc>
                  <a:txBody>
                    <a:bodyPr/>
                    <a:lstStyle/>
                    <a:p>
                      <a:pPr algn="ctr" rtl="0" fontAlgn="ctr">
                        <a:spcBef>
                          <a:spcPts val="0"/>
                        </a:spcBef>
                        <a:spcAft>
                          <a:spcPts val="0"/>
                        </a:spcAft>
                      </a:pPr>
                      <a:r>
                        <a:rPr lang="en-US" sz="700" b="1" i="0" u="none" strike="noStrike">
                          <a:solidFill>
                            <a:srgbClr val="000000"/>
                          </a:solidFill>
                          <a:effectLst/>
                          <a:latin typeface="Comfortaa"/>
                        </a:rPr>
                        <a:t>5. Reflect:</a:t>
                      </a:r>
                      <a:endParaRPr lang="en-US" sz="1100">
                        <a:effectLst/>
                      </a:endParaRPr>
                    </a:p>
                    <a:p>
                      <a:pPr algn="ctr" rtl="0" fontAlgn="ctr">
                        <a:spcBef>
                          <a:spcPts val="0"/>
                        </a:spcBef>
                        <a:spcAft>
                          <a:spcPts val="0"/>
                        </a:spcAft>
                      </a:pPr>
                      <a:r>
                        <a:rPr lang="en-US" sz="700" b="1" i="1" u="none" strike="noStrike">
                          <a:solidFill>
                            <a:srgbClr val="000000"/>
                          </a:solidFill>
                          <a:effectLst/>
                          <a:latin typeface="Comfortaa"/>
                        </a:rPr>
                        <a:t>Can I solve it another way?</a:t>
                      </a:r>
                      <a:endParaRPr lang="en-US" sz="1100">
                        <a:effectLst/>
                      </a:endParaRPr>
                    </a:p>
                    <a:p>
                      <a:pPr algn="ctr" rtl="0" fontAlgn="ctr">
                        <a:spcBef>
                          <a:spcPts val="0"/>
                        </a:spcBef>
                        <a:spcAft>
                          <a:spcPts val="0"/>
                        </a:spcAft>
                      </a:pPr>
                      <a:r>
                        <a:rPr lang="en-US" sz="500" b="0" i="0" u="none" strike="noStrike">
                          <a:solidFill>
                            <a:srgbClr val="000000"/>
                          </a:solidFill>
                          <a:effectLst/>
                          <a:latin typeface="Comfortaa"/>
                        </a:rPr>
                        <a:t>If it worked, great!  Think of ways to improve it further.  If it did not work, that’s great too! Go back to step 3 and pick another solution.  </a:t>
                      </a:r>
                      <a:endParaRPr lang="en-US" sz="1100">
                        <a:effectLst/>
                      </a:endParaRPr>
                    </a:p>
                  </a:txBody>
                  <a:tcPr marL="37945" marR="37945" marT="37945" marB="3794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700" b="0" i="0" u="none" strike="noStrike">
                          <a:solidFill>
                            <a:srgbClr val="000000"/>
                          </a:solidFill>
                          <a:effectLst/>
                          <a:latin typeface="Comfortaa"/>
                        </a:rPr>
                        <a:t>3/25</a:t>
                      </a:r>
                      <a:endParaRPr lang="en-US" sz="110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700" b="0" i="1" u="none" strike="noStrike" dirty="0">
                          <a:solidFill>
                            <a:srgbClr val="000000"/>
                          </a:solidFill>
                          <a:effectLst/>
                          <a:latin typeface="Comfortaa"/>
                        </a:rPr>
                        <a:t>What worked well?  What didn’t?  Come up with ways to improve it or do it better</a:t>
                      </a:r>
                      <a:r>
                        <a:rPr lang="en-US" sz="700" b="0" i="0" u="none" strike="noStrike" dirty="0">
                          <a:solidFill>
                            <a:srgbClr val="000000"/>
                          </a:solidFill>
                          <a:effectLst/>
                          <a:latin typeface="Comfortaa"/>
                        </a:rPr>
                        <a:t>.  </a:t>
                      </a:r>
                      <a:endParaRPr lang="en-US" sz="1100" dirty="0">
                        <a:effectLst/>
                      </a:endParaRPr>
                    </a:p>
                    <a:p>
                      <a:pPr rtl="0" fontAlgn="t">
                        <a:spcBef>
                          <a:spcPts val="0"/>
                        </a:spcBef>
                        <a:spcAft>
                          <a:spcPts val="0"/>
                        </a:spcAft>
                      </a:pPr>
                      <a:r>
                        <a:rPr lang="en-US" sz="700" b="0" i="0" u="none" strike="noStrike" dirty="0">
                          <a:solidFill>
                            <a:srgbClr val="000000"/>
                          </a:solidFill>
                          <a:effectLst/>
                          <a:latin typeface="Comfortaa"/>
                        </a:rPr>
                        <a:t>We encountered more problems with the kitchen appliance than the idea itself. The toaster started smelling like burned plastic so we modeled it with the toaster lever instead.</a:t>
                      </a:r>
                      <a:endParaRPr lang="en-US" sz="1100" dirty="0">
                        <a:effectLst/>
                      </a:endParaRPr>
                    </a:p>
                  </a:txBody>
                  <a:tcPr marL="37945" marR="37945" marT="37945" marB="379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14510"/>
                  </a:ext>
                </a:extLst>
              </a:tr>
            </a:tbl>
          </a:graphicData>
        </a:graphic>
      </p:graphicFrame>
      <p:sp>
        <p:nvSpPr>
          <p:cNvPr id="4" name="Rectangle 1">
            <a:extLst>
              <a:ext uri="{FF2B5EF4-FFF2-40B4-BE49-F238E27FC236}">
                <a16:creationId xmlns:a16="http://schemas.microsoft.com/office/drawing/2014/main" id="{690DB1E9-B988-B480-0401-287462B44181}"/>
              </a:ext>
            </a:extLst>
          </p:cNvPr>
          <p:cNvSpPr>
            <a:spLocks noChangeArrowheads="1"/>
          </p:cNvSpPr>
          <p:nvPr/>
        </p:nvSpPr>
        <p:spPr bwMode="auto">
          <a:xfrm>
            <a:off x="399599" y="2014753"/>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omfortaa"/>
              </a:rPr>
              <a:t>Path to Problem Solving— Student reflection sheet</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omfortaa"/>
              </a:rPr>
              <a:t>Helen Tang</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616E1132-9E61-12BC-79F0-D7F00DB31E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999" y="2205661"/>
            <a:ext cx="4926670" cy="2689215"/>
          </a:xfrm>
          <a:prstGeom prst="rect">
            <a:avLst/>
          </a:prstGeom>
        </p:spPr>
      </p:pic>
      <p:sp>
        <p:nvSpPr>
          <p:cNvPr id="15" name="TextBox 14">
            <a:extLst>
              <a:ext uri="{FF2B5EF4-FFF2-40B4-BE49-F238E27FC236}">
                <a16:creationId xmlns:a16="http://schemas.microsoft.com/office/drawing/2014/main" id="{58B725B6-6D22-46CA-2A40-7CF3974BFCA7}"/>
              </a:ext>
            </a:extLst>
          </p:cNvPr>
          <p:cNvSpPr txBox="1"/>
          <p:nvPr/>
        </p:nvSpPr>
        <p:spPr>
          <a:xfrm>
            <a:off x="485774" y="1471884"/>
            <a:ext cx="657225" cy="225206"/>
          </a:xfrm>
          <a:prstGeom prst="rect">
            <a:avLst/>
          </a:prstGeom>
          <a:noFill/>
        </p:spPr>
        <p:txBody>
          <a:bodyPr wrap="square" rtlCol="0">
            <a:spAutoFit/>
          </a:bodyPr>
          <a:lstStyle/>
          <a:p>
            <a:endParaRPr lang="en-US" dirty="0"/>
          </a:p>
        </p:txBody>
      </p:sp>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44E588DD-512F-737F-47DF-7F91A398519D}"/>
                  </a:ext>
                </a:extLst>
              </p14:cNvPr>
              <p14:cNvContentPartPr/>
              <p14:nvPr/>
            </p14:nvContentPartPr>
            <p14:xfrm>
              <a:off x="749587" y="1585789"/>
              <a:ext cx="360" cy="360"/>
            </p14:xfrm>
          </p:contentPart>
        </mc:Choice>
        <mc:Fallback xmlns="">
          <p:pic>
            <p:nvPicPr>
              <p:cNvPr id="18" name="Ink 17">
                <a:extLst>
                  <a:ext uri="{FF2B5EF4-FFF2-40B4-BE49-F238E27FC236}">
                    <a16:creationId xmlns:a16="http://schemas.microsoft.com/office/drawing/2014/main" id="{44E588DD-512F-737F-47DF-7F91A398519D}"/>
                  </a:ext>
                </a:extLst>
              </p:cNvPr>
              <p:cNvPicPr/>
              <p:nvPr/>
            </p:nvPicPr>
            <p:blipFill>
              <a:blip r:embed="rId7"/>
              <a:stretch>
                <a:fillRect/>
              </a:stretch>
            </p:blipFill>
            <p:spPr>
              <a:xfrm>
                <a:off x="740947" y="157678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6A51457A-1B1B-D335-552C-61C09F5C14ED}"/>
                  </a:ext>
                </a:extLst>
              </p14:cNvPr>
              <p14:cNvContentPartPr/>
              <p14:nvPr/>
            </p14:nvContentPartPr>
            <p14:xfrm>
              <a:off x="522067" y="1592629"/>
              <a:ext cx="606960" cy="360"/>
            </p14:xfrm>
          </p:contentPart>
        </mc:Choice>
        <mc:Fallback xmlns="">
          <p:pic>
            <p:nvPicPr>
              <p:cNvPr id="25" name="Ink 24">
                <a:extLst>
                  <a:ext uri="{FF2B5EF4-FFF2-40B4-BE49-F238E27FC236}">
                    <a16:creationId xmlns:a16="http://schemas.microsoft.com/office/drawing/2014/main" id="{6A51457A-1B1B-D335-552C-61C09F5C14ED}"/>
                  </a:ext>
                </a:extLst>
              </p:cNvPr>
              <p:cNvPicPr/>
              <p:nvPr/>
            </p:nvPicPr>
            <p:blipFill>
              <a:blip r:embed="rId9"/>
              <a:stretch>
                <a:fillRect/>
              </a:stretch>
            </p:blipFill>
            <p:spPr>
              <a:xfrm>
                <a:off x="468067" y="1484989"/>
                <a:ext cx="714600" cy="216000"/>
              </a:xfrm>
              <a:prstGeom prst="rect">
                <a:avLst/>
              </a:prstGeom>
            </p:spPr>
          </p:pic>
        </mc:Fallback>
      </mc:AlternateContent>
      <p:pic>
        <p:nvPicPr>
          <p:cNvPr id="34" name="Picture 33" descr="A picture containing text, sign&#10;&#10;Description automatically generated">
            <a:extLst>
              <a:ext uri="{FF2B5EF4-FFF2-40B4-BE49-F238E27FC236}">
                <a16:creationId xmlns:a16="http://schemas.microsoft.com/office/drawing/2014/main" id="{0173241D-398C-03DA-B82B-C1FD8F2729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0820" y="5135935"/>
            <a:ext cx="1505160" cy="1552792"/>
          </a:xfrm>
          <a:prstGeom prst="rect">
            <a:avLst/>
          </a:prstGeom>
        </p:spPr>
      </p:pic>
      <p:pic>
        <p:nvPicPr>
          <p:cNvPr id="39" name="Picture 38" descr="A picture containing graphical user interface&#10;&#10;Description automatically generated">
            <a:extLst>
              <a:ext uri="{FF2B5EF4-FFF2-40B4-BE49-F238E27FC236}">
                <a16:creationId xmlns:a16="http://schemas.microsoft.com/office/drawing/2014/main" id="{7BBC5D6A-A1D5-B06D-99C1-35A332E822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1752" y="5136942"/>
            <a:ext cx="1505160" cy="1495634"/>
          </a:xfrm>
          <a:prstGeom prst="rect">
            <a:avLst/>
          </a:prstGeom>
        </p:spPr>
      </p:pic>
    </p:spTree>
    <p:extLst>
      <p:ext uri="{BB962C8B-B14F-4D97-AF65-F5344CB8AC3E}">
        <p14:creationId xmlns:p14="http://schemas.microsoft.com/office/powerpoint/2010/main" val="2785997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15481" y="456349"/>
            <a:ext cx="1676400" cy="565243"/>
          </a:xfrm>
        </p:spPr>
        <p:txBody>
          <a:bodyPr>
            <a:normAutofit fontScale="90000"/>
          </a:bodyPr>
          <a:lstStyle/>
          <a:p>
            <a:br>
              <a:rPr lang="en-US" dirty="0"/>
            </a:br>
            <a:r>
              <a:rPr lang="en-US" sz="3100" dirty="0"/>
              <a:t>Grade 8</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Diagram, text&#10;&#10;Description automatically generated">
            <a:extLst>
              <a:ext uri="{FF2B5EF4-FFF2-40B4-BE49-F238E27FC236}">
                <a16:creationId xmlns:a16="http://schemas.microsoft.com/office/drawing/2014/main" id="{24137051-AF53-B2D6-FCDC-F023EBA89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5" y="1033248"/>
            <a:ext cx="2689424" cy="307700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6199AB6-4F23-5B13-35D1-0C94691DF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7" y="4399126"/>
            <a:ext cx="3508307" cy="1642512"/>
          </a:xfrm>
          <a:prstGeom prst="rect">
            <a:avLst/>
          </a:prstGeom>
        </p:spPr>
      </p:pic>
      <p:pic>
        <p:nvPicPr>
          <p:cNvPr id="15" name="Picture 14" descr="Text&#10;&#10;Description automatically generated">
            <a:extLst>
              <a:ext uri="{FF2B5EF4-FFF2-40B4-BE49-F238E27FC236}">
                <a16:creationId xmlns:a16="http://schemas.microsoft.com/office/drawing/2014/main" id="{029CAE1E-2B3A-4E14-C7CE-FD0F5D1DF7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625" y="1250899"/>
            <a:ext cx="2590800" cy="1368528"/>
          </a:xfrm>
          <a:prstGeom prst="rect">
            <a:avLst/>
          </a:prstGeom>
        </p:spPr>
      </p:pic>
      <p:pic>
        <p:nvPicPr>
          <p:cNvPr id="21" name="Picture 20" descr="Diagram, engineering drawing&#10;&#10;Description automatically generated">
            <a:extLst>
              <a:ext uri="{FF2B5EF4-FFF2-40B4-BE49-F238E27FC236}">
                <a16:creationId xmlns:a16="http://schemas.microsoft.com/office/drawing/2014/main" id="{21AF9F9B-8F13-556A-7479-FA5065A18A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0543" y="4810312"/>
            <a:ext cx="3526631" cy="1842901"/>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7C6A6EEC-9F7F-51C4-4196-05A2FA76E9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5265" y="1206624"/>
            <a:ext cx="1652854" cy="3489359"/>
          </a:xfrm>
          <a:prstGeom prst="rect">
            <a:avLst/>
          </a:prstGeom>
        </p:spPr>
      </p:pic>
      <p:sp>
        <p:nvSpPr>
          <p:cNvPr id="25" name="TextBox 24">
            <a:extLst>
              <a:ext uri="{FF2B5EF4-FFF2-40B4-BE49-F238E27FC236}">
                <a16:creationId xmlns:a16="http://schemas.microsoft.com/office/drawing/2014/main" id="{FA5C0359-78DC-8B14-29F0-9B8979631A8C}"/>
              </a:ext>
            </a:extLst>
          </p:cNvPr>
          <p:cNvSpPr txBox="1"/>
          <p:nvPr/>
        </p:nvSpPr>
        <p:spPr>
          <a:xfrm>
            <a:off x="3429000" y="2819400"/>
            <a:ext cx="3965445" cy="1477328"/>
          </a:xfrm>
          <a:prstGeom prst="rect">
            <a:avLst/>
          </a:prstGeom>
          <a:noFill/>
        </p:spPr>
        <p:txBody>
          <a:bodyPr wrap="none" rtlCol="0">
            <a:spAutoFit/>
          </a:bodyPr>
          <a:lstStyle/>
          <a:p>
            <a:r>
              <a:rPr lang="en-US" dirty="0"/>
              <a:t>Students used math and science to</a:t>
            </a:r>
          </a:p>
          <a:p>
            <a:r>
              <a:rPr lang="en-US" dirty="0"/>
              <a:t> analyze mixtures.</a:t>
            </a:r>
          </a:p>
          <a:p>
            <a:endParaRPr lang="en-US" dirty="0"/>
          </a:p>
          <a:p>
            <a:r>
              <a:rPr lang="en-US" dirty="0"/>
              <a:t>Math students created transformation</a:t>
            </a:r>
          </a:p>
          <a:p>
            <a:r>
              <a:rPr lang="en-US" dirty="0"/>
              <a:t>logos.</a:t>
            </a:r>
          </a:p>
        </p:txBody>
      </p:sp>
    </p:spTree>
    <p:extLst>
      <p:ext uri="{BB962C8B-B14F-4D97-AF65-F5344CB8AC3E}">
        <p14:creationId xmlns:p14="http://schemas.microsoft.com/office/powerpoint/2010/main" val="2722885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75594" y="622023"/>
            <a:ext cx="2533650" cy="326353"/>
          </a:xfrm>
        </p:spPr>
        <p:txBody>
          <a:bodyPr>
            <a:normAutofit fontScale="90000"/>
          </a:bodyPr>
          <a:lstStyle/>
          <a:p>
            <a:br>
              <a:rPr lang="en-US" dirty="0"/>
            </a:br>
            <a:r>
              <a:rPr lang="en-US" sz="2000" dirty="0"/>
              <a:t>Edgar Computer Science</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Timeline&#10;&#10;Description automatically generated">
            <a:extLst>
              <a:ext uri="{FF2B5EF4-FFF2-40B4-BE49-F238E27FC236}">
                <a16:creationId xmlns:a16="http://schemas.microsoft.com/office/drawing/2014/main" id="{6D6CF46F-3120-44C0-04A0-65D8C4FA9E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338" y="971601"/>
            <a:ext cx="5114093" cy="2875483"/>
          </a:xfrm>
          <a:prstGeom prst="rect">
            <a:avLst/>
          </a:prstGeom>
        </p:spPr>
      </p:pic>
      <p:pic>
        <p:nvPicPr>
          <p:cNvPr id="13" name="Picture 12" descr="A picture containing person, indoor, computer, computer&#10;&#10;Description automatically generated">
            <a:extLst>
              <a:ext uri="{FF2B5EF4-FFF2-40B4-BE49-F238E27FC236}">
                <a16:creationId xmlns:a16="http://schemas.microsoft.com/office/drawing/2014/main" id="{152B4D0E-206A-4DC4-31BE-84CB214EDE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1702" y="1183563"/>
            <a:ext cx="1652861" cy="2223923"/>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EF67BAE8-DD3F-1DEF-16C0-E8FE33F494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00" y="3983869"/>
            <a:ext cx="4439304" cy="2223923"/>
          </a:xfrm>
          <a:prstGeom prst="rect">
            <a:avLst/>
          </a:prstGeom>
        </p:spPr>
      </p:pic>
      <p:sp>
        <p:nvSpPr>
          <p:cNvPr id="18" name="TextBox 17">
            <a:extLst>
              <a:ext uri="{FF2B5EF4-FFF2-40B4-BE49-F238E27FC236}">
                <a16:creationId xmlns:a16="http://schemas.microsoft.com/office/drawing/2014/main" id="{6124C34A-F445-86AE-3ACD-B3EE479F806C}"/>
              </a:ext>
            </a:extLst>
          </p:cNvPr>
          <p:cNvSpPr txBox="1"/>
          <p:nvPr/>
        </p:nvSpPr>
        <p:spPr>
          <a:xfrm>
            <a:off x="381000" y="4419600"/>
            <a:ext cx="3779111" cy="1754326"/>
          </a:xfrm>
          <a:prstGeom prst="rect">
            <a:avLst/>
          </a:prstGeom>
          <a:noFill/>
        </p:spPr>
        <p:txBody>
          <a:bodyPr wrap="none" rtlCol="0">
            <a:spAutoFit/>
          </a:bodyPr>
          <a:lstStyle/>
          <a:p>
            <a:r>
              <a:rPr lang="en-US" dirty="0"/>
              <a:t>Students designed an app to address</a:t>
            </a:r>
          </a:p>
          <a:p>
            <a:r>
              <a:rPr lang="en-US" dirty="0"/>
              <a:t>a UN Sustainability Goal of their </a:t>
            </a:r>
          </a:p>
          <a:p>
            <a:r>
              <a:rPr lang="en-US" dirty="0"/>
              <a:t>choosing.</a:t>
            </a:r>
          </a:p>
          <a:p>
            <a:endParaRPr lang="en-US" dirty="0"/>
          </a:p>
          <a:p>
            <a:r>
              <a:rPr lang="en-US" dirty="0"/>
              <a:t>In a separate project, they designed </a:t>
            </a:r>
          </a:p>
          <a:p>
            <a:r>
              <a:rPr lang="en-US" dirty="0"/>
              <a:t>games using varied input devices.</a:t>
            </a:r>
          </a:p>
        </p:txBody>
      </p:sp>
    </p:spTree>
    <p:extLst>
      <p:ext uri="{BB962C8B-B14F-4D97-AF65-F5344CB8AC3E}">
        <p14:creationId xmlns:p14="http://schemas.microsoft.com/office/powerpoint/2010/main" val="2786118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Biology</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9F4F0604-60B7-4E1D-0FB2-DE6B5D802741}"/>
              </a:ext>
            </a:extLst>
          </p:cNvPr>
          <p:cNvSpPr txBox="1"/>
          <p:nvPr/>
        </p:nvSpPr>
        <p:spPr>
          <a:xfrm>
            <a:off x="15949" y="1418174"/>
            <a:ext cx="4267200" cy="369332"/>
          </a:xfrm>
          <a:prstGeom prst="rect">
            <a:avLst/>
          </a:prstGeom>
          <a:noFill/>
        </p:spPr>
        <p:txBody>
          <a:bodyPr wrap="square" rtlCol="0">
            <a:spAutoFit/>
          </a:bodyPr>
          <a:lstStyle/>
          <a:p>
            <a:r>
              <a:rPr lang="en-US" dirty="0"/>
              <a:t>Students in Biology analyzed Covid data</a:t>
            </a:r>
          </a:p>
        </p:txBody>
      </p:sp>
      <p:pic>
        <p:nvPicPr>
          <p:cNvPr id="25" name="Picture 24" descr="Chart, bar chart&#10;&#10;Description automatically generated">
            <a:extLst>
              <a:ext uri="{FF2B5EF4-FFF2-40B4-BE49-F238E27FC236}">
                <a16:creationId xmlns:a16="http://schemas.microsoft.com/office/drawing/2014/main" id="{8EBEE39A-B72C-65C7-5388-049DEAB4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11" y="1852614"/>
            <a:ext cx="3015189" cy="1736018"/>
          </a:xfrm>
          <a:prstGeom prst="rect">
            <a:avLst/>
          </a:prstGeom>
        </p:spPr>
      </p:pic>
      <p:sp>
        <p:nvSpPr>
          <p:cNvPr id="26" name="TextBox 25">
            <a:extLst>
              <a:ext uri="{FF2B5EF4-FFF2-40B4-BE49-F238E27FC236}">
                <a16:creationId xmlns:a16="http://schemas.microsoft.com/office/drawing/2014/main" id="{F4D09AA7-E4FC-E821-1CF0-AF45A67AEB65}"/>
              </a:ext>
            </a:extLst>
          </p:cNvPr>
          <p:cNvSpPr txBox="1"/>
          <p:nvPr/>
        </p:nvSpPr>
        <p:spPr>
          <a:xfrm>
            <a:off x="4684712" y="1787506"/>
            <a:ext cx="3185319" cy="923330"/>
          </a:xfrm>
          <a:prstGeom prst="rect">
            <a:avLst/>
          </a:prstGeom>
          <a:noFill/>
        </p:spPr>
        <p:txBody>
          <a:bodyPr wrap="square" rtlCol="0">
            <a:spAutoFit/>
          </a:bodyPr>
          <a:lstStyle/>
          <a:p>
            <a:r>
              <a:rPr lang="en-US" dirty="0"/>
              <a:t>And the genetics of elephant tusks for forensics and tuskless adaptation</a:t>
            </a:r>
          </a:p>
        </p:txBody>
      </p:sp>
      <p:pic>
        <p:nvPicPr>
          <p:cNvPr id="28" name="Picture 27" descr="A picture containing elephant, outdoor, mammal, grass&#10;&#10;Description automatically generated">
            <a:extLst>
              <a:ext uri="{FF2B5EF4-FFF2-40B4-BE49-F238E27FC236}">
                <a16:creationId xmlns:a16="http://schemas.microsoft.com/office/drawing/2014/main" id="{C0019E71-4D13-3D51-A14B-D88304B94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976" y="2675804"/>
            <a:ext cx="3067050" cy="2075153"/>
          </a:xfrm>
          <a:prstGeom prst="rect">
            <a:avLst/>
          </a:prstGeom>
        </p:spPr>
      </p:pic>
      <p:sp>
        <p:nvSpPr>
          <p:cNvPr id="29" name="TextBox 28">
            <a:extLst>
              <a:ext uri="{FF2B5EF4-FFF2-40B4-BE49-F238E27FC236}">
                <a16:creationId xmlns:a16="http://schemas.microsoft.com/office/drawing/2014/main" id="{95621BBC-27F0-4B99-01B0-972E6FFBE56D}"/>
              </a:ext>
            </a:extLst>
          </p:cNvPr>
          <p:cNvSpPr txBox="1"/>
          <p:nvPr/>
        </p:nvSpPr>
        <p:spPr>
          <a:xfrm>
            <a:off x="649999" y="3856958"/>
            <a:ext cx="2514600" cy="646331"/>
          </a:xfrm>
          <a:prstGeom prst="rect">
            <a:avLst/>
          </a:prstGeom>
          <a:noFill/>
        </p:spPr>
        <p:txBody>
          <a:bodyPr wrap="square" rtlCol="0">
            <a:spAutoFit/>
          </a:bodyPr>
          <a:lstStyle/>
          <a:p>
            <a:r>
              <a:rPr lang="en-US" dirty="0"/>
              <a:t>And the reduction of plastic waste</a:t>
            </a:r>
          </a:p>
        </p:txBody>
      </p:sp>
      <p:pic>
        <p:nvPicPr>
          <p:cNvPr id="33" name="Picture 32" descr="Table&#10;&#10;Description automatically generated">
            <a:extLst>
              <a:ext uri="{FF2B5EF4-FFF2-40B4-BE49-F238E27FC236}">
                <a16:creationId xmlns:a16="http://schemas.microsoft.com/office/drawing/2014/main" id="{8F48B118-A711-AB6F-A161-3C05A38917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4530382"/>
            <a:ext cx="4458865" cy="2262461"/>
          </a:xfrm>
          <a:prstGeom prst="rect">
            <a:avLst/>
          </a:prstGeom>
        </p:spPr>
      </p:pic>
    </p:spTree>
    <p:extLst>
      <p:ext uri="{BB962C8B-B14F-4D97-AF65-F5344CB8AC3E}">
        <p14:creationId xmlns:p14="http://schemas.microsoft.com/office/powerpoint/2010/main" val="3024548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dirty="0"/>
              <a:t>Chemistry</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457200" y="5691744"/>
            <a:ext cx="4016045" cy="276999"/>
          </a:xfrm>
          <a:prstGeom prst="rect">
            <a:avLst/>
          </a:prstGeom>
          <a:noFill/>
        </p:spPr>
        <p:txBody>
          <a:bodyPr wrap="square" rtlCol="0">
            <a:spAutoFit/>
          </a:bodyPr>
          <a:lstStyle/>
          <a:p>
            <a:r>
              <a:rPr lang="en-US" sz="1200" dirty="0"/>
              <a:t>Using Chemistry to determine the sugar content of foods.</a:t>
            </a:r>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Text&#10;&#10;Description automatically generated">
            <a:extLst>
              <a:ext uri="{FF2B5EF4-FFF2-40B4-BE49-F238E27FC236}">
                <a16:creationId xmlns:a16="http://schemas.microsoft.com/office/drawing/2014/main" id="{B9B0E810-E335-23B0-C25E-6AC5C14D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57" y="1552574"/>
            <a:ext cx="3237016" cy="3786950"/>
          </a:xfrm>
          <a:prstGeom prst="rect">
            <a:avLst/>
          </a:prstGeom>
        </p:spPr>
      </p:pic>
      <p:pic>
        <p:nvPicPr>
          <p:cNvPr id="12" name="Picture 11" descr="Table&#10;&#10;Description automatically generated with low confidence">
            <a:extLst>
              <a:ext uri="{FF2B5EF4-FFF2-40B4-BE49-F238E27FC236}">
                <a16:creationId xmlns:a16="http://schemas.microsoft.com/office/drawing/2014/main" id="{14134F82-A060-06A7-3F5E-C9CE6DAF3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6274" y="1397244"/>
            <a:ext cx="4016045" cy="5079755"/>
          </a:xfrm>
          <a:prstGeom prst="rect">
            <a:avLst/>
          </a:prstGeom>
        </p:spPr>
      </p:pic>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65226DE2-208D-E471-5E3A-CA15A8702ECF}"/>
                  </a:ext>
                </a:extLst>
              </p14:cNvPr>
              <p14:cNvContentPartPr/>
              <p14:nvPr/>
            </p14:nvContentPartPr>
            <p14:xfrm>
              <a:off x="5008161" y="2828255"/>
              <a:ext cx="732240" cy="7920"/>
            </p14:xfrm>
          </p:contentPart>
        </mc:Choice>
        <mc:Fallback xmlns="">
          <p:pic>
            <p:nvPicPr>
              <p:cNvPr id="15" name="Ink 14">
                <a:extLst>
                  <a:ext uri="{FF2B5EF4-FFF2-40B4-BE49-F238E27FC236}">
                    <a16:creationId xmlns:a16="http://schemas.microsoft.com/office/drawing/2014/main" id="{65226DE2-208D-E471-5E3A-CA15A8702ECF}"/>
                  </a:ext>
                </a:extLst>
              </p:cNvPr>
              <p:cNvPicPr/>
              <p:nvPr/>
            </p:nvPicPr>
            <p:blipFill>
              <a:blip r:embed="rId8"/>
              <a:stretch>
                <a:fillRect/>
              </a:stretch>
            </p:blipFill>
            <p:spPr>
              <a:xfrm>
                <a:off x="4954161" y="2720255"/>
                <a:ext cx="8398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BBF3A330-5FAA-35B0-942D-01B98B7C940C}"/>
                  </a:ext>
                </a:extLst>
              </p14:cNvPr>
              <p14:cNvContentPartPr/>
              <p14:nvPr/>
            </p14:nvContentPartPr>
            <p14:xfrm>
              <a:off x="4901278" y="2359440"/>
              <a:ext cx="785160" cy="28800"/>
            </p14:xfrm>
          </p:contentPart>
        </mc:Choice>
        <mc:Fallback xmlns="">
          <p:pic>
            <p:nvPicPr>
              <p:cNvPr id="17" name="Ink 16">
                <a:extLst>
                  <a:ext uri="{FF2B5EF4-FFF2-40B4-BE49-F238E27FC236}">
                    <a16:creationId xmlns:a16="http://schemas.microsoft.com/office/drawing/2014/main" id="{BBF3A330-5FAA-35B0-942D-01B98B7C940C}"/>
                  </a:ext>
                </a:extLst>
              </p:cNvPr>
              <p:cNvPicPr/>
              <p:nvPr/>
            </p:nvPicPr>
            <p:blipFill>
              <a:blip r:embed="rId10"/>
              <a:stretch>
                <a:fillRect/>
              </a:stretch>
            </p:blipFill>
            <p:spPr>
              <a:xfrm>
                <a:off x="4847278" y="2250073"/>
                <a:ext cx="892800" cy="24717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09F687A1-F640-FCB6-D955-570B3253F581}"/>
                  </a:ext>
                </a:extLst>
              </p14:cNvPr>
              <p14:cNvContentPartPr/>
              <p14:nvPr/>
            </p14:nvContentPartPr>
            <p14:xfrm>
              <a:off x="4936276" y="2642241"/>
              <a:ext cx="821880" cy="360"/>
            </p14:xfrm>
          </p:contentPart>
        </mc:Choice>
        <mc:Fallback xmlns="">
          <p:pic>
            <p:nvPicPr>
              <p:cNvPr id="18" name="Ink 17">
                <a:extLst>
                  <a:ext uri="{FF2B5EF4-FFF2-40B4-BE49-F238E27FC236}">
                    <a16:creationId xmlns:a16="http://schemas.microsoft.com/office/drawing/2014/main" id="{09F687A1-F640-FCB6-D955-570B3253F581}"/>
                  </a:ext>
                </a:extLst>
              </p:cNvPr>
              <p:cNvPicPr/>
              <p:nvPr/>
            </p:nvPicPr>
            <p:blipFill>
              <a:blip r:embed="rId12"/>
              <a:stretch>
                <a:fillRect/>
              </a:stretch>
            </p:blipFill>
            <p:spPr>
              <a:xfrm>
                <a:off x="4882276" y="2534241"/>
                <a:ext cx="929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E8D9EF2D-5918-A271-FD39-D7E394C64354}"/>
                  </a:ext>
                </a:extLst>
              </p14:cNvPr>
              <p14:cNvContentPartPr/>
              <p14:nvPr/>
            </p14:nvContentPartPr>
            <p14:xfrm>
              <a:off x="4891881" y="2264910"/>
              <a:ext cx="955800" cy="766080"/>
            </p14:xfrm>
          </p:contentPart>
        </mc:Choice>
        <mc:Fallback xmlns="">
          <p:pic>
            <p:nvPicPr>
              <p:cNvPr id="23" name="Ink 22">
                <a:extLst>
                  <a:ext uri="{FF2B5EF4-FFF2-40B4-BE49-F238E27FC236}">
                    <a16:creationId xmlns:a16="http://schemas.microsoft.com/office/drawing/2014/main" id="{E8D9EF2D-5918-A271-FD39-D7E394C64354}"/>
                  </a:ext>
                </a:extLst>
              </p:cNvPr>
              <p:cNvPicPr/>
              <p:nvPr/>
            </p:nvPicPr>
            <p:blipFill>
              <a:blip r:embed="rId14"/>
              <a:stretch>
                <a:fillRect/>
              </a:stretch>
            </p:blipFill>
            <p:spPr>
              <a:xfrm>
                <a:off x="4837901" y="2156910"/>
                <a:ext cx="1063399" cy="981720"/>
              </a:xfrm>
              <a:prstGeom prst="rect">
                <a:avLst/>
              </a:prstGeom>
            </p:spPr>
          </p:pic>
        </mc:Fallback>
      </mc:AlternateContent>
    </p:spTree>
    <p:extLst>
      <p:ext uri="{BB962C8B-B14F-4D97-AF65-F5344CB8AC3E}">
        <p14:creationId xmlns:p14="http://schemas.microsoft.com/office/powerpoint/2010/main" val="3041150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09800" y="598250"/>
            <a:ext cx="1466850" cy="392354"/>
          </a:xfrm>
        </p:spPr>
        <p:txBody>
          <a:bodyPr>
            <a:normAutofit fontScale="90000"/>
          </a:bodyPr>
          <a:lstStyle/>
          <a:p>
            <a:br>
              <a:rPr lang="en-US" dirty="0"/>
            </a:br>
            <a:r>
              <a:rPr lang="en-US" sz="2700" dirty="0"/>
              <a:t>AP Physics</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Table&#10;&#10;Description automatically generated with medium confidence">
            <a:extLst>
              <a:ext uri="{FF2B5EF4-FFF2-40B4-BE49-F238E27FC236}">
                <a16:creationId xmlns:a16="http://schemas.microsoft.com/office/drawing/2014/main" id="{DE7AB165-7194-9373-2F16-F61B003E98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19" y="1533519"/>
            <a:ext cx="2841906" cy="3369469"/>
          </a:xfrm>
          <a:prstGeom prst="rect">
            <a:avLst/>
          </a:prstGeom>
        </p:spPr>
      </p:pic>
      <p:pic>
        <p:nvPicPr>
          <p:cNvPr id="15" name="Picture 14" descr="Diagram, text&#10;&#10;Description automatically generated">
            <a:extLst>
              <a:ext uri="{FF2B5EF4-FFF2-40B4-BE49-F238E27FC236}">
                <a16:creationId xmlns:a16="http://schemas.microsoft.com/office/drawing/2014/main" id="{444BC669-8BE6-F675-DD14-5B99A3961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8894" y="1232693"/>
            <a:ext cx="3105081" cy="3802852"/>
          </a:xfrm>
          <a:prstGeom prst="rect">
            <a:avLst/>
          </a:prstGeom>
        </p:spPr>
      </p:pic>
      <p:pic>
        <p:nvPicPr>
          <p:cNvPr id="18" name="Picture 17">
            <a:extLst>
              <a:ext uri="{FF2B5EF4-FFF2-40B4-BE49-F238E27FC236}">
                <a16:creationId xmlns:a16="http://schemas.microsoft.com/office/drawing/2014/main" id="{432F70A2-0E6B-A9ED-36AF-554BA7DA0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5035923"/>
            <a:ext cx="3996022" cy="1588715"/>
          </a:xfrm>
          <a:prstGeom prst="rect">
            <a:avLst/>
          </a:prstGeom>
        </p:spPr>
      </p:pic>
      <p:sp>
        <p:nvSpPr>
          <p:cNvPr id="19" name="TextBox 18">
            <a:extLst>
              <a:ext uri="{FF2B5EF4-FFF2-40B4-BE49-F238E27FC236}">
                <a16:creationId xmlns:a16="http://schemas.microsoft.com/office/drawing/2014/main" id="{6F4EA7EC-C16C-5964-1920-6373240D80CD}"/>
              </a:ext>
            </a:extLst>
          </p:cNvPr>
          <p:cNvSpPr txBox="1"/>
          <p:nvPr/>
        </p:nvSpPr>
        <p:spPr>
          <a:xfrm>
            <a:off x="228600" y="5388769"/>
            <a:ext cx="2690801" cy="830997"/>
          </a:xfrm>
          <a:prstGeom prst="rect">
            <a:avLst/>
          </a:prstGeom>
          <a:noFill/>
        </p:spPr>
        <p:txBody>
          <a:bodyPr wrap="none" rtlCol="0">
            <a:spAutoFit/>
          </a:bodyPr>
          <a:lstStyle/>
          <a:p>
            <a:r>
              <a:rPr lang="en-US" sz="1200" dirty="0"/>
              <a:t>Students used their knowledge of</a:t>
            </a:r>
          </a:p>
          <a:p>
            <a:r>
              <a:rPr lang="en-US" sz="1200" dirty="0"/>
              <a:t>Projectile motion to design and test</a:t>
            </a:r>
          </a:p>
          <a:p>
            <a:r>
              <a:rPr lang="en-US" sz="1200" dirty="0"/>
              <a:t>a design for a circus trick: the human </a:t>
            </a:r>
          </a:p>
          <a:p>
            <a:r>
              <a:rPr lang="en-US" sz="1200" dirty="0"/>
              <a:t>cannon ball.</a:t>
            </a:r>
          </a:p>
        </p:txBody>
      </p:sp>
      <p:pic>
        <p:nvPicPr>
          <p:cNvPr id="23" name="Picture 22" descr="A picture containing outdoor, sky, road&#10;&#10;Description automatically generated">
            <a:extLst>
              <a:ext uri="{FF2B5EF4-FFF2-40B4-BE49-F238E27FC236}">
                <a16:creationId xmlns:a16="http://schemas.microsoft.com/office/drawing/2014/main" id="{84DDADCB-1A06-A884-7838-3BFE7BEF7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4524" y="1126330"/>
            <a:ext cx="2653905" cy="1769270"/>
          </a:xfrm>
          <a:prstGeom prst="rect">
            <a:avLst/>
          </a:prstGeom>
        </p:spPr>
      </p:pic>
    </p:spTree>
    <p:extLst>
      <p:ext uri="{BB962C8B-B14F-4D97-AF65-F5344CB8AC3E}">
        <p14:creationId xmlns:p14="http://schemas.microsoft.com/office/powerpoint/2010/main" val="1770551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62200" y="631144"/>
            <a:ext cx="1085850" cy="349696"/>
          </a:xfrm>
        </p:spPr>
        <p:txBody>
          <a:bodyPr>
            <a:normAutofit fontScale="90000"/>
          </a:bodyPr>
          <a:lstStyle/>
          <a:p>
            <a:br>
              <a:rPr lang="en-US" dirty="0"/>
            </a:br>
            <a:r>
              <a:rPr lang="en-US" sz="2700" dirty="0"/>
              <a:t>Physics</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picture containing outdoor&#10;&#10;Description automatically generated">
            <a:extLst>
              <a:ext uri="{FF2B5EF4-FFF2-40B4-BE49-F238E27FC236}">
                <a16:creationId xmlns:a16="http://schemas.microsoft.com/office/drawing/2014/main" id="{7FBC23A0-9C02-F1E1-11D1-91159B384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5" y="4766905"/>
            <a:ext cx="2638425" cy="1733550"/>
          </a:xfrm>
          <a:prstGeom prst="rect">
            <a:avLst/>
          </a:prstGeom>
        </p:spPr>
      </p:pic>
      <p:pic>
        <p:nvPicPr>
          <p:cNvPr id="12" name="Picture 11">
            <a:extLst>
              <a:ext uri="{FF2B5EF4-FFF2-40B4-BE49-F238E27FC236}">
                <a16:creationId xmlns:a16="http://schemas.microsoft.com/office/drawing/2014/main" id="{AA9C78CF-59B2-EB4C-5A27-0C75FFDD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2213" y="2932966"/>
            <a:ext cx="2466975" cy="1847850"/>
          </a:xfrm>
          <a:prstGeom prst="rect">
            <a:avLst/>
          </a:prstGeom>
        </p:spPr>
      </p:pic>
      <p:pic>
        <p:nvPicPr>
          <p:cNvPr id="15" name="Picture 14" descr="Background pattern&#10;&#10;Description automatically generated with medium confidence">
            <a:extLst>
              <a:ext uri="{FF2B5EF4-FFF2-40B4-BE49-F238E27FC236}">
                <a16:creationId xmlns:a16="http://schemas.microsoft.com/office/drawing/2014/main" id="{3AAE7092-C0C6-1346-F4E9-3DB4C509E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1750" y="1073885"/>
            <a:ext cx="2352675" cy="1943100"/>
          </a:xfrm>
          <a:prstGeom prst="rect">
            <a:avLst/>
          </a:prstGeom>
        </p:spPr>
      </p:pic>
      <p:sp>
        <p:nvSpPr>
          <p:cNvPr id="19" name="TextBox 18">
            <a:extLst>
              <a:ext uri="{FF2B5EF4-FFF2-40B4-BE49-F238E27FC236}">
                <a16:creationId xmlns:a16="http://schemas.microsoft.com/office/drawing/2014/main" id="{A487C5C5-6E10-2D4C-CAD6-61FD2E5771C3}"/>
              </a:ext>
            </a:extLst>
          </p:cNvPr>
          <p:cNvSpPr txBox="1"/>
          <p:nvPr/>
        </p:nvSpPr>
        <p:spPr>
          <a:xfrm>
            <a:off x="304800" y="1371600"/>
            <a:ext cx="5013617" cy="2031325"/>
          </a:xfrm>
          <a:prstGeom prst="rect">
            <a:avLst/>
          </a:prstGeom>
          <a:noFill/>
        </p:spPr>
        <p:txBody>
          <a:bodyPr wrap="none" rtlCol="0">
            <a:spAutoFit/>
          </a:bodyPr>
          <a:lstStyle/>
          <a:p>
            <a:r>
              <a:rPr lang="en-US" dirty="0"/>
              <a:t>Physics students designed and built </a:t>
            </a:r>
          </a:p>
          <a:p>
            <a:pPr marL="285750" indent="-285750">
              <a:buFont typeface="Arial" panose="020B0604020202020204" pitchFamily="34" charset="0"/>
              <a:buChar char="•"/>
            </a:pPr>
            <a:r>
              <a:rPr lang="en-US" dirty="0"/>
              <a:t>Egg drop protection devices to learn about </a:t>
            </a:r>
          </a:p>
          <a:p>
            <a:r>
              <a:rPr lang="en-US" dirty="0"/>
              <a:t>      impulse/momentum</a:t>
            </a:r>
          </a:p>
          <a:p>
            <a:pPr marL="285750" indent="-285750">
              <a:buFont typeface="Arial" panose="020B0604020202020204" pitchFamily="34" charset="0"/>
              <a:buChar char="•"/>
            </a:pPr>
            <a:r>
              <a:rPr lang="en-US" dirty="0"/>
              <a:t>Mouse trap cars to learn about mechanics and</a:t>
            </a:r>
          </a:p>
          <a:p>
            <a:r>
              <a:rPr lang="en-US" dirty="0"/>
              <a:t>     energy</a:t>
            </a:r>
          </a:p>
          <a:p>
            <a:pPr marL="285750" indent="-285750">
              <a:buFont typeface="Arial" panose="020B0604020202020204" pitchFamily="34" charset="0"/>
              <a:buChar char="•"/>
            </a:pPr>
            <a:r>
              <a:rPr lang="en-US" dirty="0"/>
              <a:t>Pizza box solar ovens to</a:t>
            </a:r>
          </a:p>
          <a:p>
            <a:r>
              <a:rPr lang="en-US" dirty="0"/>
              <a:t>     learn about radiant energy</a:t>
            </a:r>
          </a:p>
        </p:txBody>
      </p:sp>
    </p:spTree>
    <p:extLst>
      <p:ext uri="{BB962C8B-B14F-4D97-AF65-F5344CB8AC3E}">
        <p14:creationId xmlns:p14="http://schemas.microsoft.com/office/powerpoint/2010/main" val="2306854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endParaRPr lang="en-US" dirty="0"/>
          </a:p>
        </p:txBody>
      </p:sp>
      <p:sp>
        <p:nvSpPr>
          <p:cNvPr id="8" name="Content Placeholder 7"/>
          <p:cNvSpPr>
            <a:spLocks noGrp="1"/>
          </p:cNvSpPr>
          <p:nvPr>
            <p:ph idx="1"/>
          </p:nvPr>
        </p:nvSpPr>
        <p:spPr>
          <a:xfrm>
            <a:off x="457200" y="1935480"/>
            <a:ext cx="8229600" cy="3749040"/>
          </a:xfrm>
        </p:spPr>
        <p:txBody>
          <a:bodyPr>
            <a:normAutofit/>
          </a:bodyPr>
          <a:lstStyle/>
          <a:p>
            <a:endParaRPr lang="en-US" dirty="0"/>
          </a:p>
          <a:p>
            <a:endParaRPr lang="en-US" dirty="0"/>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CC1275B2-BCFB-A54B-20C1-A7D2BC1A1AFC}"/>
              </a:ext>
            </a:extLst>
          </p:cNvPr>
          <p:cNvSpPr txBox="1"/>
          <p:nvPr/>
        </p:nvSpPr>
        <p:spPr>
          <a:xfrm>
            <a:off x="685800" y="933452"/>
            <a:ext cx="7315200" cy="461665"/>
          </a:xfrm>
          <a:prstGeom prst="rect">
            <a:avLst/>
          </a:prstGeom>
          <a:noFill/>
        </p:spPr>
        <p:txBody>
          <a:bodyPr wrap="square" rtlCol="0">
            <a:spAutoFit/>
          </a:bodyPr>
          <a:lstStyle/>
          <a:p>
            <a:r>
              <a:rPr lang="en-US" sz="2400" dirty="0">
                <a:solidFill>
                  <a:schemeClr val="tx2"/>
                </a:solidFill>
              </a:rPr>
              <a:t>District Goals Addressed in this Initiative</a:t>
            </a:r>
          </a:p>
        </p:txBody>
      </p:sp>
      <p:sp>
        <p:nvSpPr>
          <p:cNvPr id="4" name="TextBox 3">
            <a:extLst>
              <a:ext uri="{FF2B5EF4-FFF2-40B4-BE49-F238E27FC236}">
                <a16:creationId xmlns:a16="http://schemas.microsoft.com/office/drawing/2014/main" id="{44A50F93-82C7-F33E-5BB4-750A7D36B288}"/>
              </a:ext>
            </a:extLst>
          </p:cNvPr>
          <p:cNvSpPr txBox="1"/>
          <p:nvPr/>
        </p:nvSpPr>
        <p:spPr>
          <a:xfrm>
            <a:off x="571500" y="3822379"/>
            <a:ext cx="7543800" cy="2031325"/>
          </a:xfrm>
          <a:prstGeom prst="rect">
            <a:avLst/>
          </a:prstGeom>
          <a:noFill/>
        </p:spPr>
        <p:txBody>
          <a:bodyPr wrap="square" rtlCol="0">
            <a:spAutoFit/>
          </a:bodyPr>
          <a:lstStyle/>
          <a:p>
            <a:r>
              <a:rPr lang="en-US" dirty="0"/>
              <a:t>Challenged indicator #8 – </a:t>
            </a:r>
          </a:p>
          <a:p>
            <a:r>
              <a:rPr lang="en-US" dirty="0"/>
              <a:t>Our curriculum and instruction develop students’ global awareness and competencies, including understanding of language and culture.</a:t>
            </a:r>
          </a:p>
          <a:p>
            <a:endParaRPr lang="en-US" dirty="0"/>
          </a:p>
          <a:p>
            <a:r>
              <a:rPr lang="en-US" dirty="0"/>
              <a:t> • Long-range STEM plan </a:t>
            </a:r>
          </a:p>
          <a:p>
            <a:r>
              <a:rPr lang="en-US" dirty="0"/>
              <a:t>• United Nations Sustainable Development Goals </a:t>
            </a:r>
          </a:p>
          <a:p>
            <a:endParaRPr lang="en-US" dirty="0"/>
          </a:p>
        </p:txBody>
      </p:sp>
      <p:sp>
        <p:nvSpPr>
          <p:cNvPr id="10" name="TextBox 9">
            <a:extLst>
              <a:ext uri="{FF2B5EF4-FFF2-40B4-BE49-F238E27FC236}">
                <a16:creationId xmlns:a16="http://schemas.microsoft.com/office/drawing/2014/main" id="{12E3ED5B-C4B4-3324-EAE3-4400130DCF48}"/>
              </a:ext>
            </a:extLst>
          </p:cNvPr>
          <p:cNvSpPr txBox="1"/>
          <p:nvPr/>
        </p:nvSpPr>
        <p:spPr>
          <a:xfrm>
            <a:off x="457200" y="1773317"/>
            <a:ext cx="7543800" cy="1754326"/>
          </a:xfrm>
          <a:prstGeom prst="rect">
            <a:avLst/>
          </a:prstGeom>
          <a:noFill/>
        </p:spPr>
        <p:txBody>
          <a:bodyPr wrap="square" rtlCol="0">
            <a:spAutoFit/>
          </a:bodyPr>
          <a:lstStyle/>
          <a:p>
            <a:r>
              <a:rPr lang="en-US" dirty="0"/>
              <a:t>Healthy indicator #7 - Our school integrates health and well-being into the school’s ongoing activities, PD, curriculum, and assessment practices.</a:t>
            </a:r>
          </a:p>
          <a:p>
            <a:endParaRPr lang="en-US" dirty="0"/>
          </a:p>
          <a:p>
            <a:r>
              <a:rPr lang="en-US" dirty="0"/>
              <a:t> •Embedding Responsible Decision Making into secondary Math</a:t>
            </a:r>
          </a:p>
          <a:p>
            <a:pPr lvl="1"/>
            <a:r>
              <a:rPr lang="en-US" dirty="0"/>
              <a:t>Develop, implement and model effective problem solving and critical thinking skills. </a:t>
            </a:r>
          </a:p>
        </p:txBody>
      </p:sp>
    </p:spTree>
    <p:extLst>
      <p:ext uri="{BB962C8B-B14F-4D97-AF65-F5344CB8AC3E}">
        <p14:creationId xmlns:p14="http://schemas.microsoft.com/office/powerpoint/2010/main" val="37134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0" y="583963"/>
            <a:ext cx="1371600" cy="406641"/>
          </a:xfrm>
        </p:spPr>
        <p:txBody>
          <a:bodyPr>
            <a:normAutofit fontScale="90000"/>
          </a:bodyPr>
          <a:lstStyle/>
          <a:p>
            <a:br>
              <a:rPr lang="en-US" dirty="0"/>
            </a:br>
            <a:r>
              <a:rPr lang="en-US" sz="3100" dirty="0"/>
              <a:t>Calculus</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AE2B019B-62FE-98BF-0FC1-BB42B55D633F}"/>
              </a:ext>
            </a:extLst>
          </p:cNvPr>
          <p:cNvSpPr txBox="1"/>
          <p:nvPr/>
        </p:nvSpPr>
        <p:spPr>
          <a:xfrm>
            <a:off x="696396" y="1143595"/>
            <a:ext cx="2743200" cy="923330"/>
          </a:xfrm>
          <a:prstGeom prst="rect">
            <a:avLst/>
          </a:prstGeom>
          <a:noFill/>
        </p:spPr>
        <p:txBody>
          <a:bodyPr wrap="square" rtlCol="0">
            <a:spAutoFit/>
          </a:bodyPr>
          <a:lstStyle/>
          <a:p>
            <a:r>
              <a:rPr lang="en-US" dirty="0"/>
              <a:t>Solving surface integrals for real world surfaces in Calculus 3</a:t>
            </a:r>
          </a:p>
        </p:txBody>
      </p:sp>
      <p:sp>
        <p:nvSpPr>
          <p:cNvPr id="4" name="TextBox 3">
            <a:extLst>
              <a:ext uri="{FF2B5EF4-FFF2-40B4-BE49-F238E27FC236}">
                <a16:creationId xmlns:a16="http://schemas.microsoft.com/office/drawing/2014/main" id="{E670E6DE-2012-E9CB-CFD7-70E7DA498112}"/>
              </a:ext>
            </a:extLst>
          </p:cNvPr>
          <p:cNvSpPr txBox="1"/>
          <p:nvPr/>
        </p:nvSpPr>
        <p:spPr>
          <a:xfrm>
            <a:off x="5501962" y="1318885"/>
            <a:ext cx="2667000" cy="646331"/>
          </a:xfrm>
          <a:prstGeom prst="rect">
            <a:avLst/>
          </a:prstGeom>
          <a:noFill/>
        </p:spPr>
        <p:txBody>
          <a:bodyPr wrap="square" rtlCol="0">
            <a:spAutoFit/>
          </a:bodyPr>
          <a:lstStyle/>
          <a:p>
            <a:r>
              <a:rPr lang="en-US" dirty="0"/>
              <a:t>Programming to find areas in AP Calculus</a:t>
            </a:r>
          </a:p>
        </p:txBody>
      </p:sp>
      <p:pic>
        <p:nvPicPr>
          <p:cNvPr id="15" name="Picture 14" descr="Text&#10;&#10;Description automatically generated">
            <a:extLst>
              <a:ext uri="{FF2B5EF4-FFF2-40B4-BE49-F238E27FC236}">
                <a16:creationId xmlns:a16="http://schemas.microsoft.com/office/drawing/2014/main" id="{E755D719-BA15-A42E-3712-3F8B5E1E7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120" y="2175966"/>
            <a:ext cx="3405759" cy="4417327"/>
          </a:xfrm>
          <a:prstGeom prst="rect">
            <a:avLst/>
          </a:prstGeom>
        </p:spPr>
      </p:pic>
      <p:pic>
        <p:nvPicPr>
          <p:cNvPr id="21" name="Picture 20" descr="Graphical user interface, application, Teams&#10;&#10;Description automatically generated">
            <a:extLst>
              <a:ext uri="{FF2B5EF4-FFF2-40B4-BE49-F238E27FC236}">
                <a16:creationId xmlns:a16="http://schemas.microsoft.com/office/drawing/2014/main" id="{AADA47C4-844D-DF25-F899-8AB7FCE2B1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9691" y="2358455"/>
            <a:ext cx="3462426" cy="3886200"/>
          </a:xfrm>
          <a:prstGeom prst="rect">
            <a:avLst/>
          </a:prstGeom>
        </p:spPr>
      </p:pic>
    </p:spTree>
    <p:extLst>
      <p:ext uri="{BB962C8B-B14F-4D97-AF65-F5344CB8AC3E}">
        <p14:creationId xmlns:p14="http://schemas.microsoft.com/office/powerpoint/2010/main" val="1147301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05000" y="605156"/>
            <a:ext cx="1847850" cy="451091"/>
          </a:xfrm>
        </p:spPr>
        <p:txBody>
          <a:bodyPr>
            <a:normAutofit fontScale="90000"/>
          </a:bodyPr>
          <a:lstStyle/>
          <a:p>
            <a:br>
              <a:rPr lang="en-US" dirty="0"/>
            </a:br>
            <a:r>
              <a:rPr lang="en-US" sz="2700" dirty="0"/>
              <a:t>Programming</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Text, letter&#10;&#10;Description automatically generated">
            <a:extLst>
              <a:ext uri="{FF2B5EF4-FFF2-40B4-BE49-F238E27FC236}">
                <a16:creationId xmlns:a16="http://schemas.microsoft.com/office/drawing/2014/main" id="{956BE3BF-2378-D62A-38F0-614873337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933" y="2636801"/>
            <a:ext cx="5620534" cy="1867161"/>
          </a:xfrm>
          <a:prstGeom prst="rect">
            <a:avLst/>
          </a:prstGeom>
        </p:spPr>
      </p:pic>
      <p:sp>
        <p:nvSpPr>
          <p:cNvPr id="15" name="TextBox 14">
            <a:extLst>
              <a:ext uri="{FF2B5EF4-FFF2-40B4-BE49-F238E27FC236}">
                <a16:creationId xmlns:a16="http://schemas.microsoft.com/office/drawing/2014/main" id="{8DC624E3-E453-36C8-41A3-49453B276C97}"/>
              </a:ext>
            </a:extLst>
          </p:cNvPr>
          <p:cNvSpPr txBox="1"/>
          <p:nvPr/>
        </p:nvSpPr>
        <p:spPr>
          <a:xfrm>
            <a:off x="0" y="1418011"/>
            <a:ext cx="5390706" cy="369332"/>
          </a:xfrm>
          <a:prstGeom prst="rect">
            <a:avLst/>
          </a:prstGeom>
          <a:noFill/>
        </p:spPr>
        <p:txBody>
          <a:bodyPr wrap="square">
            <a:spAutoFit/>
          </a:bodyPr>
          <a:lstStyle/>
          <a:p>
            <a:pPr marL="393192" lvl="1" indent="0">
              <a:buNone/>
            </a:pPr>
            <a:r>
              <a:rPr lang="en-US" sz="1800" dirty="0"/>
              <a:t>Image manipulation in AP Comp. Science A</a:t>
            </a:r>
          </a:p>
        </p:txBody>
      </p:sp>
    </p:spTree>
    <p:extLst>
      <p:ext uri="{BB962C8B-B14F-4D97-AF65-F5344CB8AC3E}">
        <p14:creationId xmlns:p14="http://schemas.microsoft.com/office/powerpoint/2010/main" val="325078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33800" y="2135005"/>
            <a:ext cx="1847850" cy="451091"/>
          </a:xfrm>
        </p:spPr>
        <p:txBody>
          <a:bodyPr>
            <a:normAutofit fontScale="90000"/>
          </a:bodyPr>
          <a:lstStyle/>
          <a:p>
            <a:br>
              <a:rPr lang="en-US" dirty="0"/>
            </a:br>
            <a:r>
              <a:rPr lang="en-US" sz="2700" dirty="0"/>
              <a:t>Business</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6400800" y="6019800"/>
            <a:ext cx="2362200" cy="369332"/>
          </a:xfrm>
          <a:prstGeom prst="rect">
            <a:avLst/>
          </a:prstGeom>
          <a:noFill/>
        </p:spPr>
        <p:txBody>
          <a:bodyPr wrap="square" rtlCol="0">
            <a:spAutoFit/>
          </a:bodyPr>
          <a:lstStyle/>
          <a:p>
            <a:r>
              <a:rPr lang="en-US" dirty="0"/>
              <a:t>Planning and Reuse</a:t>
            </a:r>
          </a:p>
        </p:txBody>
      </p:sp>
      <p:sp>
        <p:nvSpPr>
          <p:cNvPr id="2" name="Oval 1">
            <a:extLst>
              <a:ext uri="{FF2B5EF4-FFF2-40B4-BE49-F238E27FC236}">
                <a16:creationId xmlns:a16="http://schemas.microsoft.com/office/drawing/2014/main" id="{B872002B-1CD5-4CAF-AE79-3C91DA83E4D2}"/>
              </a:ext>
            </a:extLst>
          </p:cNvPr>
          <p:cNvSpPr/>
          <p:nvPr/>
        </p:nvSpPr>
        <p:spPr>
          <a:xfrm>
            <a:off x="3435350" y="1929563"/>
            <a:ext cx="1600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3790BE0-AB3B-2E67-74F5-BE3C757343BE}"/>
              </a:ext>
            </a:extLst>
          </p:cNvPr>
          <p:cNvSpPr/>
          <p:nvPr/>
        </p:nvSpPr>
        <p:spPr>
          <a:xfrm>
            <a:off x="6324600" y="5036164"/>
            <a:ext cx="1600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6F863A-1EC7-C044-0E13-8DD01FB8D8A6}"/>
              </a:ext>
            </a:extLst>
          </p:cNvPr>
          <p:cNvSpPr/>
          <p:nvPr/>
        </p:nvSpPr>
        <p:spPr>
          <a:xfrm>
            <a:off x="990599" y="5053280"/>
            <a:ext cx="1600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3BC86C-6F14-0ACB-06ED-6A22CDAD3385}"/>
              </a:ext>
            </a:extLst>
          </p:cNvPr>
          <p:cNvSpPr txBox="1"/>
          <p:nvPr/>
        </p:nvSpPr>
        <p:spPr>
          <a:xfrm>
            <a:off x="1320208" y="5196877"/>
            <a:ext cx="940981" cy="646331"/>
          </a:xfrm>
          <a:prstGeom prst="rect">
            <a:avLst/>
          </a:prstGeom>
          <a:noFill/>
        </p:spPr>
        <p:txBody>
          <a:bodyPr wrap="square" rtlCol="0">
            <a:spAutoFit/>
          </a:bodyPr>
          <a:lstStyle/>
          <a:p>
            <a:r>
              <a:rPr lang="en-US" dirty="0">
                <a:solidFill>
                  <a:schemeClr val="tx2"/>
                </a:solidFill>
              </a:rPr>
              <a:t>Env. Science</a:t>
            </a:r>
          </a:p>
        </p:txBody>
      </p:sp>
      <p:sp>
        <p:nvSpPr>
          <p:cNvPr id="15" name="TextBox 14">
            <a:extLst>
              <a:ext uri="{FF2B5EF4-FFF2-40B4-BE49-F238E27FC236}">
                <a16:creationId xmlns:a16="http://schemas.microsoft.com/office/drawing/2014/main" id="{4D18C008-47A1-318C-FE5F-1898445BCC50}"/>
              </a:ext>
            </a:extLst>
          </p:cNvPr>
          <p:cNvSpPr txBox="1"/>
          <p:nvPr/>
        </p:nvSpPr>
        <p:spPr>
          <a:xfrm>
            <a:off x="6781800" y="5308698"/>
            <a:ext cx="914400" cy="369332"/>
          </a:xfrm>
          <a:prstGeom prst="rect">
            <a:avLst/>
          </a:prstGeom>
          <a:noFill/>
        </p:spPr>
        <p:txBody>
          <a:bodyPr wrap="square" rtlCol="0">
            <a:spAutoFit/>
          </a:bodyPr>
          <a:lstStyle/>
          <a:p>
            <a:r>
              <a:rPr lang="en-US" dirty="0">
                <a:solidFill>
                  <a:schemeClr val="tx2"/>
                </a:solidFill>
              </a:rPr>
              <a:t>Foods</a:t>
            </a:r>
          </a:p>
        </p:txBody>
      </p:sp>
      <p:sp>
        <p:nvSpPr>
          <p:cNvPr id="17" name="Rectangle: Rounded Corners 16">
            <a:extLst>
              <a:ext uri="{FF2B5EF4-FFF2-40B4-BE49-F238E27FC236}">
                <a16:creationId xmlns:a16="http://schemas.microsoft.com/office/drawing/2014/main" id="{64F7F2B5-9EF8-24F5-4B7F-E8F632BE17C0}"/>
              </a:ext>
            </a:extLst>
          </p:cNvPr>
          <p:cNvSpPr/>
          <p:nvPr/>
        </p:nvSpPr>
        <p:spPr>
          <a:xfrm>
            <a:off x="3778250" y="3674271"/>
            <a:ext cx="9144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B7EFF08-4F1C-85E4-C675-628ED91A12A9}"/>
              </a:ext>
            </a:extLst>
          </p:cNvPr>
          <p:cNvSpPr txBox="1"/>
          <p:nvPr/>
        </p:nvSpPr>
        <p:spPr>
          <a:xfrm>
            <a:off x="3886200" y="3780449"/>
            <a:ext cx="990600" cy="646331"/>
          </a:xfrm>
          <a:prstGeom prst="rect">
            <a:avLst/>
          </a:prstGeom>
          <a:noFill/>
        </p:spPr>
        <p:txBody>
          <a:bodyPr wrap="square" rtlCol="0">
            <a:spAutoFit/>
          </a:bodyPr>
          <a:lstStyle/>
          <a:p>
            <a:r>
              <a:rPr lang="en-US" dirty="0"/>
              <a:t>Food Waste</a:t>
            </a:r>
          </a:p>
        </p:txBody>
      </p:sp>
      <p:sp>
        <p:nvSpPr>
          <p:cNvPr id="19" name="TextBox 18">
            <a:extLst>
              <a:ext uri="{FF2B5EF4-FFF2-40B4-BE49-F238E27FC236}">
                <a16:creationId xmlns:a16="http://schemas.microsoft.com/office/drawing/2014/main" id="{A274C5AB-4DF9-B850-78D9-6AAEA8161BF6}"/>
              </a:ext>
            </a:extLst>
          </p:cNvPr>
          <p:cNvSpPr txBox="1"/>
          <p:nvPr/>
        </p:nvSpPr>
        <p:spPr>
          <a:xfrm>
            <a:off x="1644648" y="860435"/>
            <a:ext cx="5594352" cy="461665"/>
          </a:xfrm>
          <a:prstGeom prst="rect">
            <a:avLst/>
          </a:prstGeom>
          <a:noFill/>
        </p:spPr>
        <p:txBody>
          <a:bodyPr wrap="none" rtlCol="0">
            <a:spAutoFit/>
          </a:bodyPr>
          <a:lstStyle/>
          <a:p>
            <a:r>
              <a:rPr lang="en-US" sz="2400" dirty="0"/>
              <a:t>An Interesting Interdisciplinary Example</a:t>
            </a:r>
          </a:p>
        </p:txBody>
      </p:sp>
      <p:cxnSp>
        <p:nvCxnSpPr>
          <p:cNvPr id="23" name="Straight Connector 22">
            <a:extLst>
              <a:ext uri="{FF2B5EF4-FFF2-40B4-BE49-F238E27FC236}">
                <a16:creationId xmlns:a16="http://schemas.microsoft.com/office/drawing/2014/main" id="{3BA87E77-85F4-8975-8D8F-4BADF4AFED41}"/>
              </a:ext>
            </a:extLst>
          </p:cNvPr>
          <p:cNvCxnSpPr>
            <a:stCxn id="2" idx="4"/>
            <a:endCxn id="17" idx="0"/>
          </p:cNvCxnSpPr>
          <p:nvPr/>
        </p:nvCxnSpPr>
        <p:spPr>
          <a:xfrm>
            <a:off x="4235450" y="2843963"/>
            <a:ext cx="0" cy="830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2A57B6-3510-A73C-8E35-3CCD8F0DFCCE}"/>
              </a:ext>
            </a:extLst>
          </p:cNvPr>
          <p:cNvCxnSpPr>
            <a:stCxn id="12" idx="7"/>
          </p:cNvCxnSpPr>
          <p:nvPr/>
        </p:nvCxnSpPr>
        <p:spPr>
          <a:xfrm flipV="1">
            <a:off x="2356455" y="4495800"/>
            <a:ext cx="1421795" cy="691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7B3E18-41F5-41D7-B857-27017011D3FF}"/>
              </a:ext>
            </a:extLst>
          </p:cNvPr>
          <p:cNvCxnSpPr>
            <a:cxnSpLocks/>
            <a:stCxn id="5" idx="1"/>
          </p:cNvCxnSpPr>
          <p:nvPr/>
        </p:nvCxnSpPr>
        <p:spPr>
          <a:xfrm flipH="1" flipV="1">
            <a:off x="4657725" y="4516176"/>
            <a:ext cx="1901219" cy="653899"/>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1832865-A5FC-D9A6-0093-739047A21891}"/>
              </a:ext>
            </a:extLst>
          </p:cNvPr>
          <p:cNvSpPr txBox="1"/>
          <p:nvPr/>
        </p:nvSpPr>
        <p:spPr>
          <a:xfrm>
            <a:off x="2174657" y="2202097"/>
            <a:ext cx="1270220" cy="369332"/>
          </a:xfrm>
          <a:prstGeom prst="rect">
            <a:avLst/>
          </a:prstGeom>
          <a:noFill/>
        </p:spPr>
        <p:txBody>
          <a:bodyPr wrap="none" rtlCol="0">
            <a:spAutoFit/>
          </a:bodyPr>
          <a:lstStyle/>
          <a:p>
            <a:r>
              <a:rPr lang="en-US" dirty="0"/>
              <a:t>Economics</a:t>
            </a:r>
          </a:p>
        </p:txBody>
      </p:sp>
      <p:sp>
        <p:nvSpPr>
          <p:cNvPr id="30" name="TextBox 29">
            <a:extLst>
              <a:ext uri="{FF2B5EF4-FFF2-40B4-BE49-F238E27FC236}">
                <a16:creationId xmlns:a16="http://schemas.microsoft.com/office/drawing/2014/main" id="{109AE809-DD47-49AF-CD47-E69211B0E5E9}"/>
              </a:ext>
            </a:extLst>
          </p:cNvPr>
          <p:cNvSpPr txBox="1"/>
          <p:nvPr/>
        </p:nvSpPr>
        <p:spPr>
          <a:xfrm>
            <a:off x="230076" y="6130472"/>
            <a:ext cx="4062226" cy="369332"/>
          </a:xfrm>
          <a:prstGeom prst="rect">
            <a:avLst/>
          </a:prstGeom>
          <a:noFill/>
        </p:spPr>
        <p:txBody>
          <a:bodyPr wrap="square" rtlCol="0">
            <a:spAutoFit/>
          </a:bodyPr>
          <a:lstStyle/>
          <a:p>
            <a:r>
              <a:rPr lang="en-US" dirty="0"/>
              <a:t>Composting, Agricultural Practices</a:t>
            </a:r>
          </a:p>
        </p:txBody>
      </p:sp>
      <p:pic>
        <p:nvPicPr>
          <p:cNvPr id="33" name="Picture 32" descr="Text&#10;&#10;Description automatically generated">
            <a:extLst>
              <a:ext uri="{FF2B5EF4-FFF2-40B4-BE49-F238E27FC236}">
                <a16:creationId xmlns:a16="http://schemas.microsoft.com/office/drawing/2014/main" id="{2FF8EE1B-D6FF-9B7C-8885-EA62C1FDA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94" y="1461989"/>
            <a:ext cx="1114581" cy="1124107"/>
          </a:xfrm>
          <a:prstGeom prst="rect">
            <a:avLst/>
          </a:prstGeom>
        </p:spPr>
      </p:pic>
      <p:pic>
        <p:nvPicPr>
          <p:cNvPr id="35" name="Picture 34" descr="A picture containing application&#10;&#10;Description automatically generated">
            <a:extLst>
              <a:ext uri="{FF2B5EF4-FFF2-40B4-BE49-F238E27FC236}">
                <a16:creationId xmlns:a16="http://schemas.microsoft.com/office/drawing/2014/main" id="{E27E5ABB-1610-7E5E-C0C6-F742D0503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94" y="2659917"/>
            <a:ext cx="1105054" cy="1133633"/>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12DA4E8B-3C22-AD10-7425-672A2614D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441" y="3898131"/>
            <a:ext cx="1095528" cy="1105054"/>
          </a:xfrm>
          <a:prstGeom prst="rect">
            <a:avLst/>
          </a:prstGeom>
        </p:spPr>
      </p:pic>
      <p:pic>
        <p:nvPicPr>
          <p:cNvPr id="39" name="Picture 38">
            <a:extLst>
              <a:ext uri="{FF2B5EF4-FFF2-40B4-BE49-F238E27FC236}">
                <a16:creationId xmlns:a16="http://schemas.microsoft.com/office/drawing/2014/main" id="{69E6CAFD-D84F-130F-C7F7-7147F4F99A1F}"/>
              </a:ext>
            </a:extLst>
          </p:cNvPr>
          <p:cNvPicPr>
            <a:picLocks noChangeAspect="1"/>
          </p:cNvPicPr>
          <p:nvPr/>
        </p:nvPicPr>
        <p:blipFill>
          <a:blip r:embed="rId7"/>
          <a:stretch>
            <a:fillRect/>
          </a:stretch>
        </p:blipFill>
        <p:spPr>
          <a:xfrm>
            <a:off x="3943262" y="3424237"/>
            <a:ext cx="1257475" cy="9526"/>
          </a:xfrm>
          <a:prstGeom prst="rect">
            <a:avLst/>
          </a:prstGeom>
        </p:spPr>
      </p:pic>
      <p:pic>
        <p:nvPicPr>
          <p:cNvPr id="41" name="Picture 40" descr="A table full of food&#10;&#10;Description automatically generated with low confidence">
            <a:extLst>
              <a:ext uri="{FF2B5EF4-FFF2-40B4-BE49-F238E27FC236}">
                <a16:creationId xmlns:a16="http://schemas.microsoft.com/office/drawing/2014/main" id="{09BCE461-1309-2076-FA0F-A52A393931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4454" y="2454899"/>
            <a:ext cx="2858086" cy="1443232"/>
          </a:xfrm>
          <a:prstGeom prst="rect">
            <a:avLst/>
          </a:prstGeom>
        </p:spPr>
      </p:pic>
    </p:spTree>
    <p:extLst>
      <p:ext uri="{BB962C8B-B14F-4D97-AF65-F5344CB8AC3E}">
        <p14:creationId xmlns:p14="http://schemas.microsoft.com/office/powerpoint/2010/main" val="1912593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150" y="787645"/>
            <a:ext cx="8229600" cy="609600"/>
          </a:xfrm>
        </p:spPr>
        <p:txBody>
          <a:bodyPr>
            <a:normAutofit fontScale="90000"/>
          </a:bodyPr>
          <a:lstStyle/>
          <a:p>
            <a:br>
              <a:rPr lang="en-US" dirty="0"/>
            </a:br>
            <a:r>
              <a:rPr lang="en-US" sz="2700" dirty="0"/>
              <a:t>Sample Curriculum Write-Up</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457200" y="1524000"/>
            <a:ext cx="8229600" cy="4800600"/>
          </a:xfrm>
        </p:spPr>
        <p:txBody>
          <a:bodyPr/>
          <a:lstStyle/>
          <a:p>
            <a:pPr marL="393192" lvl="1" indent="0">
              <a:buNone/>
            </a:pPr>
            <a:endParaRPr lang="en-US" dirty="0"/>
          </a:p>
          <a:p>
            <a:pPr lvl="1"/>
            <a:endParaRPr lang="en-US" dirty="0"/>
          </a:p>
          <a:p>
            <a:endParaRPr lang="en-US" dirty="0"/>
          </a:p>
        </p:txBody>
      </p:sp>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804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45154" y="1880983"/>
            <a:ext cx="9213196" cy="4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Graphical user interface, application&#10;&#10;Description automatically generated with medium confidence">
            <a:extLst>
              <a:ext uri="{FF2B5EF4-FFF2-40B4-BE49-F238E27FC236}">
                <a16:creationId xmlns:a16="http://schemas.microsoft.com/office/drawing/2014/main" id="{2959D7CA-43BA-53C3-2855-2EE8B605B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5" y="1562891"/>
            <a:ext cx="4186741" cy="4181475"/>
          </a:xfrm>
          <a:prstGeom prst="rect">
            <a:avLst/>
          </a:prstGeom>
        </p:spPr>
      </p:pic>
      <p:pic>
        <p:nvPicPr>
          <p:cNvPr id="12" name="Picture 11" descr="Text&#10;&#10;Description automatically generated">
            <a:extLst>
              <a:ext uri="{FF2B5EF4-FFF2-40B4-BE49-F238E27FC236}">
                <a16:creationId xmlns:a16="http://schemas.microsoft.com/office/drawing/2014/main" id="{12DE8350-E080-F551-4CDD-CB953CD43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1619" y="1524000"/>
            <a:ext cx="3912829" cy="4648200"/>
          </a:xfrm>
          <a:prstGeom prst="rect">
            <a:avLst/>
          </a:prstGeom>
        </p:spPr>
      </p:pic>
    </p:spTree>
    <p:extLst>
      <p:ext uri="{BB962C8B-B14F-4D97-AF65-F5344CB8AC3E}">
        <p14:creationId xmlns:p14="http://schemas.microsoft.com/office/powerpoint/2010/main" val="3596537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5952" y="1425591"/>
            <a:ext cx="4495800" cy="566740"/>
          </a:xfrm>
        </p:spPr>
        <p:txBody>
          <a:bodyPr>
            <a:normAutofit fontScale="90000"/>
          </a:bodyPr>
          <a:lstStyle/>
          <a:p>
            <a:br>
              <a:rPr lang="en-US" dirty="0"/>
            </a:br>
            <a:r>
              <a:rPr lang="en-US" sz="4400" dirty="0"/>
              <a:t>Thank you!</a:t>
            </a:r>
            <a:br>
              <a:rPr lang="en-US" sz="3100" dirty="0"/>
            </a:br>
            <a:endParaRPr lang="en-US" sz="3100" dirty="0"/>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82259"/>
            <a:ext cx="80470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endParaRPr lang="en-US"/>
          </a:p>
        </p:txBody>
      </p:sp>
      <p:sp>
        <p:nvSpPr>
          <p:cNvPr id="11" name="Rectangle 1">
            <a:hlinkClick r:id="rId4"/>
            <a:extLst>
              <a:ext uri="{FF2B5EF4-FFF2-40B4-BE49-F238E27FC236}">
                <a16:creationId xmlns:a16="http://schemas.microsoft.com/office/drawing/2014/main" id="{54626B40-8026-B986-514C-A776C2A41513}"/>
              </a:ext>
            </a:extLst>
          </p:cNvPr>
          <p:cNvSpPr>
            <a:spLocks noChangeArrowheads="1"/>
          </p:cNvSpPr>
          <p:nvPr/>
        </p:nvSpPr>
        <p:spPr bwMode="auto">
          <a:xfrm>
            <a:off x="1216025" y="1852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hlinkClick r:id="rId4"/>
            <a:extLst>
              <a:ext uri="{FF2B5EF4-FFF2-40B4-BE49-F238E27FC236}">
                <a16:creationId xmlns:a16="http://schemas.microsoft.com/office/drawing/2014/main" id="{19A880EE-6DBC-798E-97AF-BBB16E6A469F}"/>
              </a:ext>
            </a:extLst>
          </p:cNvPr>
          <p:cNvSpPr>
            <a:spLocks noChangeArrowheads="1"/>
          </p:cNvSpPr>
          <p:nvPr/>
        </p:nvSpPr>
        <p:spPr bwMode="auto">
          <a:xfrm>
            <a:off x="1216025" y="1779588"/>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3">
            <a:hlinkClick r:id="rId4"/>
            <a:extLst>
              <a:ext uri="{FF2B5EF4-FFF2-40B4-BE49-F238E27FC236}">
                <a16:creationId xmlns:a16="http://schemas.microsoft.com/office/drawing/2014/main" id="{E422235A-0012-18C2-A8C7-6E3055A9CBCD}"/>
              </a:ext>
            </a:extLst>
          </p:cNvPr>
          <p:cNvSpPr>
            <a:spLocks noChangeArrowheads="1"/>
          </p:cNvSpPr>
          <p:nvPr/>
        </p:nvSpPr>
        <p:spPr bwMode="auto">
          <a:xfrm>
            <a:off x="404674" y="1576834"/>
            <a:ext cx="830832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dirty="0"/>
              <a:t>Students for their creativity, curiosity and engagement in completing many</a:t>
            </a:r>
          </a:p>
          <a:p>
            <a:r>
              <a:rPr lang="en-US" dirty="0"/>
              <a:t>     wonderful projects.</a:t>
            </a:r>
          </a:p>
          <a:p>
            <a:endParaRPr lang="en-US" dirty="0"/>
          </a:p>
          <a:p>
            <a:pPr marL="285750" indent="-285750">
              <a:buFont typeface="Arial" panose="020B0604020202020204" pitchFamily="34" charset="0"/>
              <a:buChar char="•"/>
            </a:pPr>
            <a:r>
              <a:rPr lang="en-US" dirty="0"/>
              <a:t>Science and Math teachers for their efforts in making so many projects happen, </a:t>
            </a:r>
          </a:p>
          <a:p>
            <a:r>
              <a:rPr lang="en-US" dirty="0"/>
              <a:t>     and for their ongoing dedication to their students.</a:t>
            </a:r>
          </a:p>
          <a:p>
            <a:endParaRPr lang="en-US" dirty="0"/>
          </a:p>
          <a:p>
            <a:pPr marL="285750" indent="-285750">
              <a:buFont typeface="Arial" panose="020B0604020202020204" pitchFamily="34" charset="0"/>
              <a:buChar char="•"/>
            </a:pPr>
            <a:r>
              <a:rPr lang="en-US" dirty="0"/>
              <a:t>Principals Mr. Porowski and Ms. Azevedo for their support.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 Caputo and Mr. Cohen for their district vision and their ongoing support</a:t>
            </a:r>
          </a:p>
          <a:p>
            <a:r>
              <a:rPr lang="en-US" dirty="0"/>
              <a:t>     of STEM education in Metuchen.</a:t>
            </a:r>
          </a:p>
          <a:p>
            <a:endParaRPr lang="en-US" dirty="0"/>
          </a:p>
          <a:p>
            <a:pPr marL="285750" indent="-285750">
              <a:buFont typeface="Arial" panose="020B0604020202020204" pitchFamily="34" charset="0"/>
              <a:buChar char="•"/>
            </a:pPr>
            <a:r>
              <a:rPr lang="en-US" dirty="0"/>
              <a:t>The Board of Education and community for their ongoing interest in and support of our programs.</a:t>
            </a:r>
          </a:p>
        </p:txBody>
      </p:sp>
      <p:sp>
        <p:nvSpPr>
          <p:cNvPr id="20" name="Rectangle 3">
            <a:extLst>
              <a:ext uri="{FF2B5EF4-FFF2-40B4-BE49-F238E27FC236}">
                <a16:creationId xmlns:a16="http://schemas.microsoft.com/office/drawing/2014/main" id="{D7E7A13D-2B85-4E66-CC38-2D640DF8D9E2}"/>
              </a:ext>
            </a:extLst>
          </p:cNvPr>
          <p:cNvSpPr>
            <a:spLocks noChangeArrowheads="1"/>
          </p:cNvSpPr>
          <p:nvPr/>
        </p:nvSpPr>
        <p:spPr bwMode="auto">
          <a:xfrm>
            <a:off x="457200" y="1935163"/>
            <a:ext cx="7366001" cy="1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2" name="Rectangle 4">
            <a:extLst>
              <a:ext uri="{FF2B5EF4-FFF2-40B4-BE49-F238E27FC236}">
                <a16:creationId xmlns:a16="http://schemas.microsoft.com/office/drawing/2014/main" id="{49C78A9B-D152-A8E5-2E52-D8B7070CB603}"/>
              </a:ext>
            </a:extLst>
          </p:cNvPr>
          <p:cNvSpPr>
            <a:spLocks noChangeArrowheads="1"/>
          </p:cNvSpPr>
          <p:nvPr/>
        </p:nvSpPr>
        <p:spPr bwMode="auto">
          <a:xfrm>
            <a:off x="457200" y="2114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a:extLst>
              <a:ext uri="{FF2B5EF4-FFF2-40B4-BE49-F238E27FC236}">
                <a16:creationId xmlns:a16="http://schemas.microsoft.com/office/drawing/2014/main" id="{677C1587-6DE2-B8F4-E3A6-E4ABFF045340}"/>
              </a:ext>
            </a:extLst>
          </p:cNvPr>
          <p:cNvSpPr>
            <a:spLocks noChangeArrowheads="1"/>
          </p:cNvSpPr>
          <p:nvPr/>
        </p:nvSpPr>
        <p:spPr bwMode="auto">
          <a:xfrm>
            <a:off x="1627188" y="182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01818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txBox="1">
            <a:spLocks noGrp="1"/>
          </p:cNvSpPr>
          <p:nvPr>
            <p:ph type="title"/>
          </p:nvPr>
        </p:nvSpPr>
        <p:spPr>
          <a:xfrm>
            <a:off x="311700" y="1068322"/>
            <a:ext cx="8520600" cy="806700"/>
          </a:xfrm>
          <a:prstGeom prst="rect">
            <a:avLst/>
          </a:prstGeom>
          <a:noFill/>
          <a:ln>
            <a:noFill/>
          </a:ln>
        </p:spPr>
        <p:txBody>
          <a:bodyPr spcFirstLastPara="1" wrap="square" lIns="91425" tIns="91425" rIns="91425" bIns="91425" anchor="t" anchorCtr="0">
            <a:noAutofit/>
          </a:bodyPr>
          <a:lstStyle/>
          <a:p>
            <a:r>
              <a:rPr lang="en" b="1"/>
              <a:t>Metuchen’s Proposed 8 Year STEM Action Plan:</a:t>
            </a:r>
            <a:endParaRPr b="1"/>
          </a:p>
        </p:txBody>
      </p:sp>
      <p:sp>
        <p:nvSpPr>
          <p:cNvPr id="270" name="Google Shape;270;p26"/>
          <p:cNvSpPr txBox="1">
            <a:spLocks noGrp="1"/>
          </p:cNvSpPr>
          <p:nvPr>
            <p:ph type="body" idx="1"/>
          </p:nvPr>
        </p:nvSpPr>
        <p:spPr>
          <a:xfrm>
            <a:off x="311700" y="2009725"/>
            <a:ext cx="8580600" cy="3416400"/>
          </a:xfrm>
          <a:prstGeom prst="rect">
            <a:avLst/>
          </a:prstGeom>
          <a:noFill/>
          <a:ln>
            <a:noFill/>
          </a:ln>
        </p:spPr>
        <p:txBody>
          <a:bodyPr spcFirstLastPara="1" wrap="square" lIns="91425" tIns="91425" rIns="91425" bIns="91425" anchor="t" anchorCtr="0">
            <a:noAutofit/>
          </a:bodyPr>
          <a:lstStyle/>
          <a:p>
            <a:pPr marL="0" indent="0">
              <a:spcAft>
                <a:spcPts val="1600"/>
              </a:spcAft>
              <a:buNone/>
            </a:pPr>
            <a:endParaRPr/>
          </a:p>
        </p:txBody>
      </p:sp>
      <p:grpSp>
        <p:nvGrpSpPr>
          <p:cNvPr id="271" name="Google Shape;271;p26"/>
          <p:cNvGrpSpPr/>
          <p:nvPr/>
        </p:nvGrpSpPr>
        <p:grpSpPr>
          <a:xfrm>
            <a:off x="6616600" y="2288776"/>
            <a:ext cx="2043900" cy="2927725"/>
            <a:chOff x="6616600" y="1431525"/>
            <a:chExt cx="2043900" cy="2927725"/>
          </a:xfrm>
        </p:grpSpPr>
        <p:sp>
          <p:nvSpPr>
            <p:cNvPr id="272" name="Google Shape;272;p26"/>
            <p:cNvSpPr/>
            <p:nvPr/>
          </p:nvSpPr>
          <p:spPr>
            <a:xfrm>
              <a:off x="6616600" y="1431550"/>
              <a:ext cx="2043900" cy="2927700"/>
            </a:xfrm>
            <a:prstGeom prst="rect">
              <a:avLst/>
            </a:prstGeom>
            <a:noFill/>
            <a:ln w="9525" cap="flat" cmpd="sng">
              <a:solidFill>
                <a:srgbClr val="0E65F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73" name="Google Shape;273;p26"/>
            <p:cNvSpPr/>
            <p:nvPr/>
          </p:nvSpPr>
          <p:spPr>
            <a:xfrm rot="10800000" flipH="1">
              <a:off x="6616600" y="1431525"/>
              <a:ext cx="2043900" cy="1269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74" name="Google Shape;274;p26"/>
            <p:cNvSpPr txBox="1"/>
            <p:nvPr/>
          </p:nvSpPr>
          <p:spPr>
            <a:xfrm>
              <a:off x="66166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E65F0"/>
                  </a:solidFill>
                  <a:latin typeface="Roboto"/>
                  <a:ea typeface="Roboto"/>
                  <a:cs typeface="Roboto"/>
                  <a:sym typeface="Roboto"/>
                </a:rPr>
                <a:t>10</a:t>
              </a:r>
              <a:endParaRPr sz="4200" b="1" kern="0">
                <a:solidFill>
                  <a:srgbClr val="0E65F0"/>
                </a:solidFill>
                <a:latin typeface="Roboto"/>
                <a:ea typeface="Roboto"/>
                <a:cs typeface="Roboto"/>
                <a:sym typeface="Roboto"/>
              </a:endParaRPr>
            </a:p>
          </p:txBody>
        </p:sp>
        <p:sp>
          <p:nvSpPr>
            <p:cNvPr id="275" name="Google Shape;275;p26"/>
            <p:cNvSpPr txBox="1"/>
            <p:nvPr/>
          </p:nvSpPr>
          <p:spPr>
            <a:xfrm>
              <a:off x="66821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W1</a:t>
              </a:r>
              <a:endParaRPr sz="700" kern="0">
                <a:solidFill>
                  <a:srgbClr val="0E65F0"/>
                </a:solidFill>
                <a:latin typeface="Roboto"/>
                <a:ea typeface="Roboto"/>
                <a:cs typeface="Roboto"/>
                <a:sym typeface="Roboto"/>
              </a:endParaRPr>
            </a:p>
          </p:txBody>
        </p:sp>
        <p:sp>
          <p:nvSpPr>
            <p:cNvPr id="276" name="Google Shape;276;p26"/>
            <p:cNvSpPr txBox="1"/>
            <p:nvPr/>
          </p:nvSpPr>
          <p:spPr>
            <a:xfrm>
              <a:off x="72102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W2</a:t>
              </a:r>
              <a:endParaRPr sz="700" kern="0">
                <a:solidFill>
                  <a:srgbClr val="0E65F0"/>
                </a:solidFill>
                <a:latin typeface="Roboto"/>
                <a:ea typeface="Roboto"/>
                <a:cs typeface="Roboto"/>
                <a:sym typeface="Roboto"/>
              </a:endParaRPr>
            </a:p>
          </p:txBody>
        </p:sp>
        <p:sp>
          <p:nvSpPr>
            <p:cNvPr id="277" name="Google Shape;277;p26"/>
            <p:cNvSpPr txBox="1"/>
            <p:nvPr/>
          </p:nvSpPr>
          <p:spPr>
            <a:xfrm>
              <a:off x="77057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W3</a:t>
              </a:r>
              <a:endParaRPr sz="700" kern="0">
                <a:solidFill>
                  <a:srgbClr val="0E65F0"/>
                </a:solidFill>
                <a:latin typeface="Roboto"/>
                <a:ea typeface="Roboto"/>
                <a:cs typeface="Roboto"/>
                <a:sym typeface="Roboto"/>
              </a:endParaRPr>
            </a:p>
          </p:txBody>
        </p:sp>
        <p:sp>
          <p:nvSpPr>
            <p:cNvPr id="278" name="Google Shape;278;p26"/>
            <p:cNvSpPr txBox="1"/>
            <p:nvPr/>
          </p:nvSpPr>
          <p:spPr>
            <a:xfrm>
              <a:off x="82427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W4</a:t>
              </a:r>
              <a:endParaRPr sz="700" kern="0">
                <a:solidFill>
                  <a:srgbClr val="0E65F0"/>
                </a:solidFill>
                <a:latin typeface="Roboto"/>
                <a:ea typeface="Roboto"/>
                <a:cs typeface="Roboto"/>
                <a:sym typeface="Roboto"/>
              </a:endParaRPr>
            </a:p>
          </p:txBody>
        </p:sp>
        <p:cxnSp>
          <p:nvCxnSpPr>
            <p:cNvPr id="279" name="Google Shape;279;p26"/>
            <p:cNvCxnSpPr/>
            <p:nvPr/>
          </p:nvCxnSpPr>
          <p:spPr>
            <a:xfrm rot="10800000">
              <a:off x="7130075"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280" name="Google Shape;280;p26"/>
            <p:cNvCxnSpPr/>
            <p:nvPr/>
          </p:nvCxnSpPr>
          <p:spPr>
            <a:xfrm rot="10800000">
              <a:off x="7640787"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281" name="Google Shape;281;p26"/>
            <p:cNvCxnSpPr/>
            <p:nvPr/>
          </p:nvCxnSpPr>
          <p:spPr>
            <a:xfrm rot="10800000">
              <a:off x="8151500" y="2506700"/>
              <a:ext cx="0" cy="1848600"/>
            </a:xfrm>
            <a:prstGeom prst="straightConnector1">
              <a:avLst/>
            </a:prstGeom>
            <a:noFill/>
            <a:ln w="9525" cap="flat" cmpd="sng">
              <a:solidFill>
                <a:srgbClr val="0E65F0"/>
              </a:solidFill>
              <a:prstDash val="dot"/>
              <a:round/>
              <a:headEnd type="none" w="sm" len="sm"/>
              <a:tailEnd type="none" w="sm" len="sm"/>
            </a:ln>
          </p:spPr>
        </p:cxnSp>
      </p:grpSp>
      <p:grpSp>
        <p:nvGrpSpPr>
          <p:cNvPr id="282" name="Google Shape;282;p26"/>
          <p:cNvGrpSpPr/>
          <p:nvPr/>
        </p:nvGrpSpPr>
        <p:grpSpPr>
          <a:xfrm>
            <a:off x="4572350" y="2288776"/>
            <a:ext cx="2043900" cy="2927725"/>
            <a:chOff x="4572350" y="1431525"/>
            <a:chExt cx="2043900" cy="2927725"/>
          </a:xfrm>
        </p:grpSpPr>
        <p:sp>
          <p:nvSpPr>
            <p:cNvPr id="283" name="Google Shape;283;p26"/>
            <p:cNvSpPr/>
            <p:nvPr/>
          </p:nvSpPr>
          <p:spPr>
            <a:xfrm>
              <a:off x="4572350" y="1431550"/>
              <a:ext cx="2043900" cy="2927700"/>
            </a:xfrm>
            <a:prstGeom prst="rect">
              <a:avLst/>
            </a:prstGeom>
            <a:no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84" name="Google Shape;284;p26"/>
            <p:cNvSpPr/>
            <p:nvPr/>
          </p:nvSpPr>
          <p:spPr>
            <a:xfrm rot="10800000" flipH="1">
              <a:off x="4572350" y="1431525"/>
              <a:ext cx="2043900" cy="1269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85" name="Google Shape;285;p26"/>
            <p:cNvSpPr txBox="1"/>
            <p:nvPr/>
          </p:nvSpPr>
          <p:spPr>
            <a:xfrm>
              <a:off x="457235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D5DDF"/>
                  </a:solidFill>
                  <a:latin typeface="Roboto"/>
                  <a:ea typeface="Roboto"/>
                  <a:cs typeface="Roboto"/>
                  <a:sym typeface="Roboto"/>
                </a:rPr>
                <a:t>09</a:t>
              </a:r>
              <a:endParaRPr sz="4200" b="1" kern="0">
                <a:solidFill>
                  <a:srgbClr val="0D5DDF"/>
                </a:solidFill>
                <a:latin typeface="Roboto"/>
                <a:ea typeface="Roboto"/>
                <a:cs typeface="Roboto"/>
                <a:sym typeface="Roboto"/>
              </a:endParaRPr>
            </a:p>
          </p:txBody>
        </p:sp>
        <p:sp>
          <p:nvSpPr>
            <p:cNvPr id="286" name="Google Shape;286;p26"/>
            <p:cNvSpPr txBox="1"/>
            <p:nvPr/>
          </p:nvSpPr>
          <p:spPr>
            <a:xfrm>
              <a:off x="463789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W1</a:t>
              </a:r>
              <a:endParaRPr sz="700" kern="0">
                <a:solidFill>
                  <a:srgbClr val="0D5DDF"/>
                </a:solidFill>
                <a:latin typeface="Roboto"/>
                <a:ea typeface="Roboto"/>
                <a:cs typeface="Roboto"/>
                <a:sym typeface="Roboto"/>
              </a:endParaRPr>
            </a:p>
          </p:txBody>
        </p:sp>
        <p:sp>
          <p:nvSpPr>
            <p:cNvPr id="287" name="Google Shape;287;p26"/>
            <p:cNvSpPr txBox="1"/>
            <p:nvPr/>
          </p:nvSpPr>
          <p:spPr>
            <a:xfrm>
              <a:off x="516600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W2</a:t>
              </a:r>
              <a:endParaRPr sz="700" kern="0">
                <a:solidFill>
                  <a:srgbClr val="0D5DDF"/>
                </a:solidFill>
                <a:latin typeface="Roboto"/>
                <a:ea typeface="Roboto"/>
                <a:cs typeface="Roboto"/>
                <a:sym typeface="Roboto"/>
              </a:endParaRPr>
            </a:p>
          </p:txBody>
        </p:sp>
        <p:sp>
          <p:nvSpPr>
            <p:cNvPr id="288" name="Google Shape;288;p26"/>
            <p:cNvSpPr txBox="1"/>
            <p:nvPr/>
          </p:nvSpPr>
          <p:spPr>
            <a:xfrm>
              <a:off x="566150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W3</a:t>
              </a:r>
              <a:endParaRPr sz="700" kern="0">
                <a:solidFill>
                  <a:srgbClr val="0D5DDF"/>
                </a:solidFill>
                <a:latin typeface="Roboto"/>
                <a:ea typeface="Roboto"/>
                <a:cs typeface="Roboto"/>
                <a:sym typeface="Roboto"/>
              </a:endParaRPr>
            </a:p>
          </p:txBody>
        </p:sp>
        <p:sp>
          <p:nvSpPr>
            <p:cNvPr id="289" name="Google Shape;289;p26"/>
            <p:cNvSpPr txBox="1"/>
            <p:nvPr/>
          </p:nvSpPr>
          <p:spPr>
            <a:xfrm>
              <a:off x="619850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W4</a:t>
              </a:r>
              <a:endParaRPr sz="700" kern="0">
                <a:solidFill>
                  <a:srgbClr val="0D5DDF"/>
                </a:solidFill>
                <a:latin typeface="Roboto"/>
                <a:ea typeface="Roboto"/>
                <a:cs typeface="Roboto"/>
                <a:sym typeface="Roboto"/>
              </a:endParaRPr>
            </a:p>
          </p:txBody>
        </p:sp>
        <p:cxnSp>
          <p:nvCxnSpPr>
            <p:cNvPr id="290" name="Google Shape;290;p26"/>
            <p:cNvCxnSpPr/>
            <p:nvPr/>
          </p:nvCxnSpPr>
          <p:spPr>
            <a:xfrm rot="10800000">
              <a:off x="5085825"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291" name="Google Shape;291;p26"/>
            <p:cNvCxnSpPr/>
            <p:nvPr/>
          </p:nvCxnSpPr>
          <p:spPr>
            <a:xfrm rot="10800000">
              <a:off x="5596537"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292" name="Google Shape;292;p26"/>
            <p:cNvCxnSpPr/>
            <p:nvPr/>
          </p:nvCxnSpPr>
          <p:spPr>
            <a:xfrm rot="10800000">
              <a:off x="6107250" y="2506700"/>
              <a:ext cx="0" cy="1848600"/>
            </a:xfrm>
            <a:prstGeom prst="straightConnector1">
              <a:avLst/>
            </a:prstGeom>
            <a:noFill/>
            <a:ln w="9525" cap="flat" cmpd="sng">
              <a:solidFill>
                <a:srgbClr val="0D5DDF"/>
              </a:solidFill>
              <a:prstDash val="dot"/>
              <a:round/>
              <a:headEnd type="none" w="sm" len="sm"/>
              <a:tailEnd type="none" w="sm" len="sm"/>
            </a:ln>
          </p:spPr>
        </p:cxnSp>
      </p:grpSp>
      <p:grpSp>
        <p:nvGrpSpPr>
          <p:cNvPr id="293" name="Google Shape;293;p26"/>
          <p:cNvGrpSpPr/>
          <p:nvPr/>
        </p:nvGrpSpPr>
        <p:grpSpPr>
          <a:xfrm>
            <a:off x="2528100" y="2288776"/>
            <a:ext cx="2043900" cy="2927725"/>
            <a:chOff x="2528100" y="1431525"/>
            <a:chExt cx="2043900" cy="2927725"/>
          </a:xfrm>
        </p:grpSpPr>
        <p:sp>
          <p:nvSpPr>
            <p:cNvPr id="294" name="Google Shape;294;p26"/>
            <p:cNvSpPr/>
            <p:nvPr/>
          </p:nvSpPr>
          <p:spPr>
            <a:xfrm>
              <a:off x="2528100" y="1431550"/>
              <a:ext cx="2043900" cy="2927700"/>
            </a:xfrm>
            <a:prstGeom prst="rect">
              <a:avLst/>
            </a:prstGeom>
            <a:noFill/>
            <a:ln w="9525"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95" name="Google Shape;295;p26"/>
            <p:cNvSpPr/>
            <p:nvPr/>
          </p:nvSpPr>
          <p:spPr>
            <a:xfrm rot="10800000" flipH="1">
              <a:off x="2528100" y="1431525"/>
              <a:ext cx="2043900" cy="1269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96" name="Google Shape;296;p26"/>
            <p:cNvSpPr txBox="1"/>
            <p:nvPr/>
          </p:nvSpPr>
          <p:spPr>
            <a:xfrm>
              <a:off x="25281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C58D3"/>
                  </a:solidFill>
                  <a:latin typeface="Roboto"/>
                  <a:ea typeface="Roboto"/>
                  <a:cs typeface="Roboto"/>
                  <a:sym typeface="Roboto"/>
                </a:rPr>
                <a:t>08</a:t>
              </a:r>
              <a:endParaRPr sz="4200" b="1" kern="0">
                <a:solidFill>
                  <a:srgbClr val="0C58D3"/>
                </a:solidFill>
                <a:latin typeface="Roboto"/>
                <a:ea typeface="Roboto"/>
                <a:cs typeface="Roboto"/>
                <a:sym typeface="Roboto"/>
              </a:endParaRPr>
            </a:p>
          </p:txBody>
        </p:sp>
        <p:sp>
          <p:nvSpPr>
            <p:cNvPr id="297" name="Google Shape;297;p26"/>
            <p:cNvSpPr txBox="1"/>
            <p:nvPr/>
          </p:nvSpPr>
          <p:spPr>
            <a:xfrm>
              <a:off x="25936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W1</a:t>
              </a:r>
              <a:endParaRPr sz="700" kern="0">
                <a:solidFill>
                  <a:srgbClr val="0C58D3"/>
                </a:solidFill>
                <a:latin typeface="Roboto"/>
                <a:ea typeface="Roboto"/>
                <a:cs typeface="Roboto"/>
                <a:sym typeface="Roboto"/>
              </a:endParaRPr>
            </a:p>
          </p:txBody>
        </p:sp>
        <p:sp>
          <p:nvSpPr>
            <p:cNvPr id="298" name="Google Shape;298;p26"/>
            <p:cNvSpPr txBox="1"/>
            <p:nvPr/>
          </p:nvSpPr>
          <p:spPr>
            <a:xfrm>
              <a:off x="31217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W2</a:t>
              </a:r>
              <a:endParaRPr sz="700" kern="0">
                <a:solidFill>
                  <a:srgbClr val="0C58D3"/>
                </a:solidFill>
                <a:latin typeface="Roboto"/>
                <a:ea typeface="Roboto"/>
                <a:cs typeface="Roboto"/>
                <a:sym typeface="Roboto"/>
              </a:endParaRPr>
            </a:p>
          </p:txBody>
        </p:sp>
        <p:sp>
          <p:nvSpPr>
            <p:cNvPr id="299" name="Google Shape;299;p26"/>
            <p:cNvSpPr txBox="1"/>
            <p:nvPr/>
          </p:nvSpPr>
          <p:spPr>
            <a:xfrm>
              <a:off x="36172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W3</a:t>
              </a:r>
              <a:endParaRPr sz="700" kern="0">
                <a:solidFill>
                  <a:srgbClr val="0C58D3"/>
                </a:solidFill>
                <a:latin typeface="Roboto"/>
                <a:ea typeface="Roboto"/>
                <a:cs typeface="Roboto"/>
                <a:sym typeface="Roboto"/>
              </a:endParaRPr>
            </a:p>
          </p:txBody>
        </p:sp>
        <p:sp>
          <p:nvSpPr>
            <p:cNvPr id="300" name="Google Shape;300;p26"/>
            <p:cNvSpPr txBox="1"/>
            <p:nvPr/>
          </p:nvSpPr>
          <p:spPr>
            <a:xfrm>
              <a:off x="41542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W4</a:t>
              </a:r>
              <a:endParaRPr sz="700" kern="0">
                <a:solidFill>
                  <a:srgbClr val="0C58D3"/>
                </a:solidFill>
                <a:latin typeface="Roboto"/>
                <a:ea typeface="Roboto"/>
                <a:cs typeface="Roboto"/>
                <a:sym typeface="Roboto"/>
              </a:endParaRPr>
            </a:p>
          </p:txBody>
        </p:sp>
        <p:cxnSp>
          <p:nvCxnSpPr>
            <p:cNvPr id="301" name="Google Shape;301;p26"/>
            <p:cNvCxnSpPr/>
            <p:nvPr/>
          </p:nvCxnSpPr>
          <p:spPr>
            <a:xfrm rot="10800000">
              <a:off x="3041575"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302" name="Google Shape;302;p26"/>
            <p:cNvCxnSpPr/>
            <p:nvPr/>
          </p:nvCxnSpPr>
          <p:spPr>
            <a:xfrm rot="10800000">
              <a:off x="3552287"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303" name="Google Shape;303;p26"/>
            <p:cNvCxnSpPr/>
            <p:nvPr/>
          </p:nvCxnSpPr>
          <p:spPr>
            <a:xfrm rot="10800000">
              <a:off x="4063000" y="2507000"/>
              <a:ext cx="0" cy="1848300"/>
            </a:xfrm>
            <a:prstGeom prst="straightConnector1">
              <a:avLst/>
            </a:prstGeom>
            <a:noFill/>
            <a:ln w="9525" cap="flat" cmpd="sng">
              <a:solidFill>
                <a:srgbClr val="0C58D3"/>
              </a:solidFill>
              <a:prstDash val="dot"/>
              <a:round/>
              <a:headEnd type="none" w="sm" len="sm"/>
              <a:tailEnd type="none" w="sm" len="sm"/>
            </a:ln>
          </p:spPr>
        </p:cxnSp>
      </p:grpSp>
      <p:grpSp>
        <p:nvGrpSpPr>
          <p:cNvPr id="304" name="Google Shape;304;p26"/>
          <p:cNvGrpSpPr/>
          <p:nvPr/>
        </p:nvGrpSpPr>
        <p:grpSpPr>
          <a:xfrm>
            <a:off x="484200" y="2288776"/>
            <a:ext cx="2043900" cy="2927725"/>
            <a:chOff x="3975900" y="1431525"/>
            <a:chExt cx="2043900" cy="2927725"/>
          </a:xfrm>
        </p:grpSpPr>
        <p:sp>
          <p:nvSpPr>
            <p:cNvPr id="305" name="Google Shape;305;p26"/>
            <p:cNvSpPr/>
            <p:nvPr/>
          </p:nvSpPr>
          <p:spPr>
            <a:xfrm>
              <a:off x="3975900" y="1431550"/>
              <a:ext cx="2043900" cy="2927700"/>
            </a:xfrm>
            <a:prstGeom prst="rect">
              <a:avLst/>
            </a:prstGeom>
            <a:no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06" name="Google Shape;306;p26"/>
            <p:cNvSpPr/>
            <p:nvPr/>
          </p:nvSpPr>
          <p:spPr>
            <a:xfrm rot="10800000" flipH="1">
              <a:off x="3975900" y="1431525"/>
              <a:ext cx="2043900" cy="1269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07" name="Google Shape;307;p26"/>
            <p:cNvSpPr txBox="1"/>
            <p:nvPr/>
          </p:nvSpPr>
          <p:spPr>
            <a:xfrm>
              <a:off x="39759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944A1"/>
                  </a:solidFill>
                  <a:latin typeface="Roboto"/>
                  <a:ea typeface="Roboto"/>
                  <a:cs typeface="Roboto"/>
                  <a:sym typeface="Roboto"/>
                </a:rPr>
                <a:t>07</a:t>
              </a:r>
              <a:endParaRPr sz="4200" b="1" kern="0">
                <a:solidFill>
                  <a:srgbClr val="0944A1"/>
                </a:solidFill>
                <a:latin typeface="Roboto"/>
                <a:ea typeface="Roboto"/>
                <a:cs typeface="Roboto"/>
                <a:sym typeface="Roboto"/>
              </a:endParaRPr>
            </a:p>
          </p:txBody>
        </p:sp>
        <p:sp>
          <p:nvSpPr>
            <p:cNvPr id="308" name="Google Shape;308;p26"/>
            <p:cNvSpPr txBox="1"/>
            <p:nvPr/>
          </p:nvSpPr>
          <p:spPr>
            <a:xfrm>
              <a:off x="409877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W1</a:t>
              </a:r>
              <a:endParaRPr sz="700" kern="0">
                <a:solidFill>
                  <a:srgbClr val="0944A1"/>
                </a:solidFill>
                <a:latin typeface="Roboto"/>
                <a:ea typeface="Roboto"/>
                <a:cs typeface="Roboto"/>
                <a:sym typeface="Roboto"/>
              </a:endParaRPr>
            </a:p>
          </p:txBody>
        </p:sp>
        <p:sp>
          <p:nvSpPr>
            <p:cNvPr id="309" name="Google Shape;309;p26"/>
            <p:cNvSpPr txBox="1"/>
            <p:nvPr/>
          </p:nvSpPr>
          <p:spPr>
            <a:xfrm>
              <a:off x="459522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W2</a:t>
              </a:r>
              <a:endParaRPr sz="700" kern="0">
                <a:solidFill>
                  <a:srgbClr val="0944A1"/>
                </a:solidFill>
                <a:latin typeface="Roboto"/>
                <a:ea typeface="Roboto"/>
                <a:cs typeface="Roboto"/>
                <a:sym typeface="Roboto"/>
              </a:endParaRPr>
            </a:p>
          </p:txBody>
        </p:sp>
        <p:sp>
          <p:nvSpPr>
            <p:cNvPr id="310" name="Google Shape;310;p26"/>
            <p:cNvSpPr txBox="1"/>
            <p:nvPr/>
          </p:nvSpPr>
          <p:spPr>
            <a:xfrm>
              <a:off x="5061028"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W3</a:t>
              </a:r>
              <a:endParaRPr sz="700" kern="0">
                <a:solidFill>
                  <a:srgbClr val="0944A1"/>
                </a:solidFill>
                <a:latin typeface="Roboto"/>
                <a:ea typeface="Roboto"/>
                <a:cs typeface="Roboto"/>
                <a:sym typeface="Roboto"/>
              </a:endParaRPr>
            </a:p>
          </p:txBody>
        </p:sp>
        <p:sp>
          <p:nvSpPr>
            <p:cNvPr id="311" name="Google Shape;311;p26"/>
            <p:cNvSpPr txBox="1"/>
            <p:nvPr/>
          </p:nvSpPr>
          <p:spPr>
            <a:xfrm>
              <a:off x="5565837"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W4</a:t>
              </a:r>
              <a:endParaRPr sz="700" kern="0">
                <a:solidFill>
                  <a:srgbClr val="0944A1"/>
                </a:solidFill>
                <a:latin typeface="Roboto"/>
                <a:ea typeface="Roboto"/>
                <a:cs typeface="Roboto"/>
                <a:sym typeface="Roboto"/>
              </a:endParaRPr>
            </a:p>
          </p:txBody>
        </p:sp>
        <p:cxnSp>
          <p:nvCxnSpPr>
            <p:cNvPr id="312" name="Google Shape;312;p26"/>
            <p:cNvCxnSpPr/>
            <p:nvPr/>
          </p:nvCxnSpPr>
          <p:spPr>
            <a:xfrm rot="10800000">
              <a:off x="4489375"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313" name="Google Shape;313;p26"/>
            <p:cNvCxnSpPr/>
            <p:nvPr/>
          </p:nvCxnSpPr>
          <p:spPr>
            <a:xfrm rot="10800000">
              <a:off x="5000087"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314" name="Google Shape;314;p26"/>
            <p:cNvCxnSpPr/>
            <p:nvPr/>
          </p:nvCxnSpPr>
          <p:spPr>
            <a:xfrm rot="10800000">
              <a:off x="5510800" y="2507000"/>
              <a:ext cx="0" cy="1848300"/>
            </a:xfrm>
            <a:prstGeom prst="straightConnector1">
              <a:avLst/>
            </a:prstGeom>
            <a:noFill/>
            <a:ln w="9525" cap="flat" cmpd="sng">
              <a:solidFill>
                <a:srgbClr val="0944A1"/>
              </a:solidFill>
              <a:prstDash val="dot"/>
              <a:round/>
              <a:headEnd type="none" w="sm" len="sm"/>
              <a:tailEnd type="none" w="sm" len="sm"/>
            </a:ln>
          </p:spPr>
        </p:cxnSp>
      </p:grpSp>
      <p:sp>
        <p:nvSpPr>
          <p:cNvPr id="315" name="Google Shape;315;p26"/>
          <p:cNvSpPr/>
          <p:nvPr/>
        </p:nvSpPr>
        <p:spPr>
          <a:xfrm>
            <a:off x="479725" y="3600343"/>
            <a:ext cx="30654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16" name="Google Shape;316;p26"/>
          <p:cNvSpPr/>
          <p:nvPr/>
        </p:nvSpPr>
        <p:spPr>
          <a:xfrm>
            <a:off x="2008316" y="3923572"/>
            <a:ext cx="25578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17" name="Google Shape;317;p26"/>
          <p:cNvSpPr/>
          <p:nvPr/>
        </p:nvSpPr>
        <p:spPr>
          <a:xfrm>
            <a:off x="4573824" y="4570031"/>
            <a:ext cx="4092900" cy="2073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18" name="Google Shape;318;p26"/>
          <p:cNvSpPr/>
          <p:nvPr/>
        </p:nvSpPr>
        <p:spPr>
          <a:xfrm>
            <a:off x="6622500" y="4893260"/>
            <a:ext cx="2043900" cy="2073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19" name="Google Shape;319;p26"/>
          <p:cNvSpPr/>
          <p:nvPr/>
        </p:nvSpPr>
        <p:spPr>
          <a:xfrm>
            <a:off x="3552917" y="4246802"/>
            <a:ext cx="3065400" cy="2073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20" name="Google Shape;320;p26"/>
          <p:cNvSpPr txBox="1"/>
          <p:nvPr/>
        </p:nvSpPr>
        <p:spPr>
          <a:xfrm>
            <a:off x="8132763" y="5244471"/>
            <a:ext cx="526800" cy="96900"/>
          </a:xfrm>
          <a:prstGeom prst="rect">
            <a:avLst/>
          </a:prstGeom>
          <a:noFill/>
          <a:ln>
            <a:noFill/>
          </a:ln>
        </p:spPr>
        <p:txBody>
          <a:bodyPr spcFirstLastPara="1" wrap="square" lIns="91425" tIns="91425" rIns="91425" bIns="91425" anchor="ctr" anchorCtr="0">
            <a:noAutofit/>
          </a:bodyPr>
          <a:lstStyle/>
          <a:p>
            <a:pPr>
              <a:buClr>
                <a:srgbClr val="000000"/>
              </a:buClr>
              <a:buSzPts val="600"/>
            </a:pPr>
            <a:r>
              <a:rPr lang="en" sz="600" kern="0">
                <a:solidFill>
                  <a:srgbClr val="307BF3"/>
                </a:solidFill>
                <a:latin typeface="Roboto"/>
                <a:ea typeface="Roboto"/>
                <a:cs typeface="Roboto"/>
                <a:sym typeface="Roboto"/>
              </a:rPr>
              <a:t>LOREM</a:t>
            </a:r>
            <a:endParaRPr sz="1400" kern="0">
              <a:solidFill>
                <a:srgbClr val="307BF3"/>
              </a:solidFill>
              <a:latin typeface="Arial"/>
              <a:ea typeface="Arial"/>
              <a:cs typeface="Arial"/>
              <a:sym typeface="Arial"/>
            </a:endParaRPr>
          </a:p>
        </p:txBody>
      </p:sp>
      <p:sp>
        <p:nvSpPr>
          <p:cNvPr id="321" name="Google Shape;321;p26"/>
          <p:cNvSpPr/>
          <p:nvPr/>
        </p:nvSpPr>
        <p:spPr>
          <a:xfrm>
            <a:off x="8130229" y="5260574"/>
            <a:ext cx="66300" cy="57600"/>
          </a:xfrm>
          <a:prstGeom prst="triangle">
            <a:avLst>
              <a:gd name="adj" fmla="val 50000"/>
            </a:avLst>
          </a:prstGeom>
          <a:solidFill>
            <a:srgbClr val="307BF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22" name="Google Shape;322;p26"/>
          <p:cNvSpPr/>
          <p:nvPr/>
        </p:nvSpPr>
        <p:spPr>
          <a:xfrm>
            <a:off x="1707179"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23" name="Google Shape;323;p26"/>
          <p:cNvSpPr/>
          <p:nvPr/>
        </p:nvSpPr>
        <p:spPr>
          <a:xfrm>
            <a:off x="2746004"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grpSp>
        <p:nvGrpSpPr>
          <p:cNvPr id="324" name="Google Shape;324;p26"/>
          <p:cNvGrpSpPr/>
          <p:nvPr/>
        </p:nvGrpSpPr>
        <p:grpSpPr>
          <a:xfrm>
            <a:off x="6616600" y="2288776"/>
            <a:ext cx="2043900" cy="2927725"/>
            <a:chOff x="6616600" y="1431525"/>
            <a:chExt cx="2043900" cy="2927725"/>
          </a:xfrm>
        </p:grpSpPr>
        <p:sp>
          <p:nvSpPr>
            <p:cNvPr id="325" name="Google Shape;325;p26"/>
            <p:cNvSpPr/>
            <p:nvPr/>
          </p:nvSpPr>
          <p:spPr>
            <a:xfrm>
              <a:off x="6616600" y="1431550"/>
              <a:ext cx="2043900" cy="2927700"/>
            </a:xfrm>
            <a:prstGeom prst="rect">
              <a:avLst/>
            </a:prstGeom>
            <a:noFill/>
            <a:ln w="9525" cap="flat" cmpd="sng">
              <a:solidFill>
                <a:srgbClr val="0E65F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26" name="Google Shape;326;p26"/>
            <p:cNvSpPr/>
            <p:nvPr/>
          </p:nvSpPr>
          <p:spPr>
            <a:xfrm rot="10800000" flipH="1">
              <a:off x="6616600" y="1431525"/>
              <a:ext cx="2043900" cy="1269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27" name="Google Shape;327;p26"/>
            <p:cNvSpPr txBox="1"/>
            <p:nvPr/>
          </p:nvSpPr>
          <p:spPr>
            <a:xfrm>
              <a:off x="66166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E65F0"/>
                  </a:solidFill>
                  <a:latin typeface="Roboto"/>
                  <a:ea typeface="Roboto"/>
                  <a:cs typeface="Roboto"/>
                  <a:sym typeface="Roboto"/>
                </a:rPr>
                <a:t>10</a:t>
              </a:r>
              <a:endParaRPr sz="4200" b="1" kern="0">
                <a:solidFill>
                  <a:srgbClr val="0E65F0"/>
                </a:solidFill>
                <a:latin typeface="Roboto"/>
                <a:ea typeface="Roboto"/>
                <a:cs typeface="Roboto"/>
                <a:sym typeface="Roboto"/>
              </a:endParaRPr>
            </a:p>
          </p:txBody>
        </p:sp>
        <p:sp>
          <p:nvSpPr>
            <p:cNvPr id="328" name="Google Shape;328;p26"/>
            <p:cNvSpPr txBox="1"/>
            <p:nvPr/>
          </p:nvSpPr>
          <p:spPr>
            <a:xfrm>
              <a:off x="66821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W1</a:t>
              </a:r>
              <a:endParaRPr sz="700" kern="0">
                <a:solidFill>
                  <a:srgbClr val="0E65F0"/>
                </a:solidFill>
                <a:latin typeface="Roboto"/>
                <a:ea typeface="Roboto"/>
                <a:cs typeface="Roboto"/>
                <a:sym typeface="Roboto"/>
              </a:endParaRPr>
            </a:p>
          </p:txBody>
        </p:sp>
        <p:sp>
          <p:nvSpPr>
            <p:cNvPr id="329" name="Google Shape;329;p26"/>
            <p:cNvSpPr txBox="1"/>
            <p:nvPr/>
          </p:nvSpPr>
          <p:spPr>
            <a:xfrm>
              <a:off x="72102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W2</a:t>
              </a:r>
              <a:endParaRPr sz="700" kern="0">
                <a:solidFill>
                  <a:srgbClr val="0E65F0"/>
                </a:solidFill>
                <a:latin typeface="Roboto"/>
                <a:ea typeface="Roboto"/>
                <a:cs typeface="Roboto"/>
                <a:sym typeface="Roboto"/>
              </a:endParaRPr>
            </a:p>
          </p:txBody>
        </p:sp>
        <p:sp>
          <p:nvSpPr>
            <p:cNvPr id="330" name="Google Shape;330;p26"/>
            <p:cNvSpPr txBox="1"/>
            <p:nvPr/>
          </p:nvSpPr>
          <p:spPr>
            <a:xfrm>
              <a:off x="77057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W3</a:t>
              </a:r>
              <a:endParaRPr sz="700" kern="0">
                <a:solidFill>
                  <a:srgbClr val="0E65F0"/>
                </a:solidFill>
                <a:latin typeface="Roboto"/>
                <a:ea typeface="Roboto"/>
                <a:cs typeface="Roboto"/>
                <a:sym typeface="Roboto"/>
              </a:endParaRPr>
            </a:p>
          </p:txBody>
        </p:sp>
        <p:sp>
          <p:nvSpPr>
            <p:cNvPr id="331" name="Google Shape;331;p26"/>
            <p:cNvSpPr txBox="1"/>
            <p:nvPr/>
          </p:nvSpPr>
          <p:spPr>
            <a:xfrm>
              <a:off x="82427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W4</a:t>
              </a:r>
              <a:endParaRPr sz="700" kern="0">
                <a:solidFill>
                  <a:srgbClr val="0E65F0"/>
                </a:solidFill>
                <a:latin typeface="Roboto"/>
                <a:ea typeface="Roboto"/>
                <a:cs typeface="Roboto"/>
                <a:sym typeface="Roboto"/>
              </a:endParaRPr>
            </a:p>
          </p:txBody>
        </p:sp>
        <p:cxnSp>
          <p:nvCxnSpPr>
            <p:cNvPr id="332" name="Google Shape;332;p26"/>
            <p:cNvCxnSpPr/>
            <p:nvPr/>
          </p:nvCxnSpPr>
          <p:spPr>
            <a:xfrm rot="10800000">
              <a:off x="7130075"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333" name="Google Shape;333;p26"/>
            <p:cNvCxnSpPr/>
            <p:nvPr/>
          </p:nvCxnSpPr>
          <p:spPr>
            <a:xfrm rot="10800000">
              <a:off x="7640787"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334" name="Google Shape;334;p26"/>
            <p:cNvCxnSpPr/>
            <p:nvPr/>
          </p:nvCxnSpPr>
          <p:spPr>
            <a:xfrm rot="10800000">
              <a:off x="8151500" y="2506700"/>
              <a:ext cx="0" cy="1848600"/>
            </a:xfrm>
            <a:prstGeom prst="straightConnector1">
              <a:avLst/>
            </a:prstGeom>
            <a:noFill/>
            <a:ln w="9525" cap="flat" cmpd="sng">
              <a:solidFill>
                <a:srgbClr val="0E65F0"/>
              </a:solidFill>
              <a:prstDash val="dot"/>
              <a:round/>
              <a:headEnd type="none" w="sm" len="sm"/>
              <a:tailEnd type="none" w="sm" len="sm"/>
            </a:ln>
          </p:spPr>
        </p:cxnSp>
      </p:grpSp>
      <p:grpSp>
        <p:nvGrpSpPr>
          <p:cNvPr id="335" name="Google Shape;335;p26"/>
          <p:cNvGrpSpPr/>
          <p:nvPr/>
        </p:nvGrpSpPr>
        <p:grpSpPr>
          <a:xfrm>
            <a:off x="4572350" y="2288776"/>
            <a:ext cx="2043900" cy="2927725"/>
            <a:chOff x="4572350" y="1431525"/>
            <a:chExt cx="2043900" cy="2927725"/>
          </a:xfrm>
        </p:grpSpPr>
        <p:sp>
          <p:nvSpPr>
            <p:cNvPr id="336" name="Google Shape;336;p26"/>
            <p:cNvSpPr/>
            <p:nvPr/>
          </p:nvSpPr>
          <p:spPr>
            <a:xfrm>
              <a:off x="4572350" y="1431550"/>
              <a:ext cx="2043900" cy="2927700"/>
            </a:xfrm>
            <a:prstGeom prst="rect">
              <a:avLst/>
            </a:prstGeom>
            <a:no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37" name="Google Shape;337;p26"/>
            <p:cNvSpPr/>
            <p:nvPr/>
          </p:nvSpPr>
          <p:spPr>
            <a:xfrm rot="10800000" flipH="1">
              <a:off x="4572350" y="1431525"/>
              <a:ext cx="2043900" cy="1269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38" name="Google Shape;338;p26"/>
            <p:cNvSpPr txBox="1"/>
            <p:nvPr/>
          </p:nvSpPr>
          <p:spPr>
            <a:xfrm>
              <a:off x="457235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D5DDF"/>
                  </a:solidFill>
                  <a:latin typeface="Roboto"/>
                  <a:ea typeface="Roboto"/>
                  <a:cs typeface="Roboto"/>
                  <a:sym typeface="Roboto"/>
                </a:rPr>
                <a:t>09</a:t>
              </a:r>
              <a:endParaRPr sz="4200" b="1" kern="0">
                <a:solidFill>
                  <a:srgbClr val="0D5DDF"/>
                </a:solidFill>
                <a:latin typeface="Roboto"/>
                <a:ea typeface="Roboto"/>
                <a:cs typeface="Roboto"/>
                <a:sym typeface="Roboto"/>
              </a:endParaRPr>
            </a:p>
          </p:txBody>
        </p:sp>
        <p:sp>
          <p:nvSpPr>
            <p:cNvPr id="339" name="Google Shape;339;p26"/>
            <p:cNvSpPr txBox="1"/>
            <p:nvPr/>
          </p:nvSpPr>
          <p:spPr>
            <a:xfrm>
              <a:off x="463789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W1</a:t>
              </a:r>
              <a:endParaRPr sz="700" kern="0">
                <a:solidFill>
                  <a:srgbClr val="0D5DDF"/>
                </a:solidFill>
                <a:latin typeface="Roboto"/>
                <a:ea typeface="Roboto"/>
                <a:cs typeface="Roboto"/>
                <a:sym typeface="Roboto"/>
              </a:endParaRPr>
            </a:p>
          </p:txBody>
        </p:sp>
        <p:sp>
          <p:nvSpPr>
            <p:cNvPr id="340" name="Google Shape;340;p26"/>
            <p:cNvSpPr txBox="1"/>
            <p:nvPr/>
          </p:nvSpPr>
          <p:spPr>
            <a:xfrm>
              <a:off x="516600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W2</a:t>
              </a:r>
              <a:endParaRPr sz="700" kern="0">
                <a:solidFill>
                  <a:srgbClr val="0D5DDF"/>
                </a:solidFill>
                <a:latin typeface="Roboto"/>
                <a:ea typeface="Roboto"/>
                <a:cs typeface="Roboto"/>
                <a:sym typeface="Roboto"/>
              </a:endParaRPr>
            </a:p>
          </p:txBody>
        </p:sp>
        <p:sp>
          <p:nvSpPr>
            <p:cNvPr id="341" name="Google Shape;341;p26"/>
            <p:cNvSpPr txBox="1"/>
            <p:nvPr/>
          </p:nvSpPr>
          <p:spPr>
            <a:xfrm>
              <a:off x="566150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W3</a:t>
              </a:r>
              <a:endParaRPr sz="700" kern="0">
                <a:solidFill>
                  <a:srgbClr val="0D5DDF"/>
                </a:solidFill>
                <a:latin typeface="Roboto"/>
                <a:ea typeface="Roboto"/>
                <a:cs typeface="Roboto"/>
                <a:sym typeface="Roboto"/>
              </a:endParaRPr>
            </a:p>
          </p:txBody>
        </p:sp>
        <p:sp>
          <p:nvSpPr>
            <p:cNvPr id="342" name="Google Shape;342;p26"/>
            <p:cNvSpPr txBox="1"/>
            <p:nvPr/>
          </p:nvSpPr>
          <p:spPr>
            <a:xfrm>
              <a:off x="619850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W4</a:t>
              </a:r>
              <a:endParaRPr sz="700" kern="0">
                <a:solidFill>
                  <a:srgbClr val="0D5DDF"/>
                </a:solidFill>
                <a:latin typeface="Roboto"/>
                <a:ea typeface="Roboto"/>
                <a:cs typeface="Roboto"/>
                <a:sym typeface="Roboto"/>
              </a:endParaRPr>
            </a:p>
          </p:txBody>
        </p:sp>
        <p:cxnSp>
          <p:nvCxnSpPr>
            <p:cNvPr id="343" name="Google Shape;343;p26"/>
            <p:cNvCxnSpPr/>
            <p:nvPr/>
          </p:nvCxnSpPr>
          <p:spPr>
            <a:xfrm rot="10800000">
              <a:off x="5085825"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344" name="Google Shape;344;p26"/>
            <p:cNvCxnSpPr/>
            <p:nvPr/>
          </p:nvCxnSpPr>
          <p:spPr>
            <a:xfrm rot="10800000">
              <a:off x="5596537"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345" name="Google Shape;345;p26"/>
            <p:cNvCxnSpPr/>
            <p:nvPr/>
          </p:nvCxnSpPr>
          <p:spPr>
            <a:xfrm rot="10800000">
              <a:off x="6107250" y="2506700"/>
              <a:ext cx="0" cy="1848600"/>
            </a:xfrm>
            <a:prstGeom prst="straightConnector1">
              <a:avLst/>
            </a:prstGeom>
            <a:noFill/>
            <a:ln w="9525" cap="flat" cmpd="sng">
              <a:solidFill>
                <a:srgbClr val="0D5DDF"/>
              </a:solidFill>
              <a:prstDash val="dot"/>
              <a:round/>
              <a:headEnd type="none" w="sm" len="sm"/>
              <a:tailEnd type="none" w="sm" len="sm"/>
            </a:ln>
          </p:spPr>
        </p:cxnSp>
      </p:grpSp>
      <p:grpSp>
        <p:nvGrpSpPr>
          <p:cNvPr id="346" name="Google Shape;346;p26"/>
          <p:cNvGrpSpPr/>
          <p:nvPr/>
        </p:nvGrpSpPr>
        <p:grpSpPr>
          <a:xfrm>
            <a:off x="2528100" y="2288776"/>
            <a:ext cx="2043900" cy="2927725"/>
            <a:chOff x="2528100" y="1431525"/>
            <a:chExt cx="2043900" cy="2927725"/>
          </a:xfrm>
        </p:grpSpPr>
        <p:sp>
          <p:nvSpPr>
            <p:cNvPr id="347" name="Google Shape;347;p26"/>
            <p:cNvSpPr/>
            <p:nvPr/>
          </p:nvSpPr>
          <p:spPr>
            <a:xfrm>
              <a:off x="2528100" y="1431550"/>
              <a:ext cx="2043900" cy="2927700"/>
            </a:xfrm>
            <a:prstGeom prst="rect">
              <a:avLst/>
            </a:prstGeom>
            <a:noFill/>
            <a:ln w="9525"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48" name="Google Shape;348;p26"/>
            <p:cNvSpPr/>
            <p:nvPr/>
          </p:nvSpPr>
          <p:spPr>
            <a:xfrm rot="10800000" flipH="1">
              <a:off x="2528100" y="1431525"/>
              <a:ext cx="2043900" cy="1269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49" name="Google Shape;349;p26"/>
            <p:cNvSpPr txBox="1"/>
            <p:nvPr/>
          </p:nvSpPr>
          <p:spPr>
            <a:xfrm>
              <a:off x="25281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C58D3"/>
                  </a:solidFill>
                  <a:latin typeface="Roboto"/>
                  <a:ea typeface="Roboto"/>
                  <a:cs typeface="Roboto"/>
                  <a:sym typeface="Roboto"/>
                </a:rPr>
                <a:t>08</a:t>
              </a:r>
              <a:endParaRPr sz="4200" b="1" kern="0">
                <a:solidFill>
                  <a:srgbClr val="0C58D3"/>
                </a:solidFill>
                <a:latin typeface="Roboto"/>
                <a:ea typeface="Roboto"/>
                <a:cs typeface="Roboto"/>
                <a:sym typeface="Roboto"/>
              </a:endParaRPr>
            </a:p>
          </p:txBody>
        </p:sp>
        <p:sp>
          <p:nvSpPr>
            <p:cNvPr id="350" name="Google Shape;350;p26"/>
            <p:cNvSpPr txBox="1"/>
            <p:nvPr/>
          </p:nvSpPr>
          <p:spPr>
            <a:xfrm>
              <a:off x="25936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W1</a:t>
              </a:r>
              <a:endParaRPr sz="700" kern="0">
                <a:solidFill>
                  <a:srgbClr val="0C58D3"/>
                </a:solidFill>
                <a:latin typeface="Roboto"/>
                <a:ea typeface="Roboto"/>
                <a:cs typeface="Roboto"/>
                <a:sym typeface="Roboto"/>
              </a:endParaRPr>
            </a:p>
          </p:txBody>
        </p:sp>
        <p:sp>
          <p:nvSpPr>
            <p:cNvPr id="351" name="Google Shape;351;p26"/>
            <p:cNvSpPr txBox="1"/>
            <p:nvPr/>
          </p:nvSpPr>
          <p:spPr>
            <a:xfrm>
              <a:off x="31217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W2</a:t>
              </a:r>
              <a:endParaRPr sz="700" kern="0">
                <a:solidFill>
                  <a:srgbClr val="0C58D3"/>
                </a:solidFill>
                <a:latin typeface="Roboto"/>
                <a:ea typeface="Roboto"/>
                <a:cs typeface="Roboto"/>
                <a:sym typeface="Roboto"/>
              </a:endParaRPr>
            </a:p>
          </p:txBody>
        </p:sp>
        <p:sp>
          <p:nvSpPr>
            <p:cNvPr id="352" name="Google Shape;352;p26"/>
            <p:cNvSpPr txBox="1"/>
            <p:nvPr/>
          </p:nvSpPr>
          <p:spPr>
            <a:xfrm>
              <a:off x="36172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W3</a:t>
              </a:r>
              <a:endParaRPr sz="700" kern="0">
                <a:solidFill>
                  <a:srgbClr val="0C58D3"/>
                </a:solidFill>
                <a:latin typeface="Roboto"/>
                <a:ea typeface="Roboto"/>
                <a:cs typeface="Roboto"/>
                <a:sym typeface="Roboto"/>
              </a:endParaRPr>
            </a:p>
          </p:txBody>
        </p:sp>
        <p:sp>
          <p:nvSpPr>
            <p:cNvPr id="353" name="Google Shape;353;p26"/>
            <p:cNvSpPr txBox="1"/>
            <p:nvPr/>
          </p:nvSpPr>
          <p:spPr>
            <a:xfrm>
              <a:off x="41542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W4</a:t>
              </a:r>
              <a:endParaRPr sz="700" kern="0">
                <a:solidFill>
                  <a:srgbClr val="0C58D3"/>
                </a:solidFill>
                <a:latin typeface="Roboto"/>
                <a:ea typeface="Roboto"/>
                <a:cs typeface="Roboto"/>
                <a:sym typeface="Roboto"/>
              </a:endParaRPr>
            </a:p>
          </p:txBody>
        </p:sp>
        <p:cxnSp>
          <p:nvCxnSpPr>
            <p:cNvPr id="354" name="Google Shape;354;p26"/>
            <p:cNvCxnSpPr/>
            <p:nvPr/>
          </p:nvCxnSpPr>
          <p:spPr>
            <a:xfrm rot="10800000">
              <a:off x="3041575"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355" name="Google Shape;355;p26"/>
            <p:cNvCxnSpPr/>
            <p:nvPr/>
          </p:nvCxnSpPr>
          <p:spPr>
            <a:xfrm rot="10800000">
              <a:off x="3552287"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356" name="Google Shape;356;p26"/>
            <p:cNvCxnSpPr/>
            <p:nvPr/>
          </p:nvCxnSpPr>
          <p:spPr>
            <a:xfrm rot="10800000">
              <a:off x="4063000" y="2507000"/>
              <a:ext cx="0" cy="1848300"/>
            </a:xfrm>
            <a:prstGeom prst="straightConnector1">
              <a:avLst/>
            </a:prstGeom>
            <a:noFill/>
            <a:ln w="9525" cap="flat" cmpd="sng">
              <a:solidFill>
                <a:srgbClr val="0C58D3"/>
              </a:solidFill>
              <a:prstDash val="dot"/>
              <a:round/>
              <a:headEnd type="none" w="sm" len="sm"/>
              <a:tailEnd type="none" w="sm" len="sm"/>
            </a:ln>
          </p:spPr>
        </p:cxnSp>
      </p:grpSp>
      <p:grpSp>
        <p:nvGrpSpPr>
          <p:cNvPr id="357" name="Google Shape;357;p26"/>
          <p:cNvGrpSpPr/>
          <p:nvPr/>
        </p:nvGrpSpPr>
        <p:grpSpPr>
          <a:xfrm>
            <a:off x="484200" y="2288776"/>
            <a:ext cx="2043900" cy="2927725"/>
            <a:chOff x="3975900" y="1431525"/>
            <a:chExt cx="2043900" cy="2927725"/>
          </a:xfrm>
        </p:grpSpPr>
        <p:sp>
          <p:nvSpPr>
            <p:cNvPr id="358" name="Google Shape;358;p26"/>
            <p:cNvSpPr/>
            <p:nvPr/>
          </p:nvSpPr>
          <p:spPr>
            <a:xfrm>
              <a:off x="3975900" y="1431550"/>
              <a:ext cx="2043900" cy="2927700"/>
            </a:xfrm>
            <a:prstGeom prst="rect">
              <a:avLst/>
            </a:prstGeom>
            <a:no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59" name="Google Shape;359;p26"/>
            <p:cNvSpPr/>
            <p:nvPr/>
          </p:nvSpPr>
          <p:spPr>
            <a:xfrm rot="10800000" flipH="1">
              <a:off x="3975900" y="1431525"/>
              <a:ext cx="2043900" cy="1269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60" name="Google Shape;360;p26"/>
            <p:cNvSpPr txBox="1"/>
            <p:nvPr/>
          </p:nvSpPr>
          <p:spPr>
            <a:xfrm>
              <a:off x="397590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r>
                <a:rPr lang="en" sz="4200" b="1" kern="0">
                  <a:solidFill>
                    <a:srgbClr val="0944A1"/>
                  </a:solidFill>
                  <a:latin typeface="Roboto"/>
                  <a:ea typeface="Roboto"/>
                  <a:cs typeface="Roboto"/>
                  <a:sym typeface="Roboto"/>
                </a:rPr>
                <a:t>07</a:t>
              </a:r>
              <a:endParaRPr sz="4200" b="1" kern="0">
                <a:solidFill>
                  <a:srgbClr val="0944A1"/>
                </a:solidFill>
                <a:latin typeface="Roboto"/>
                <a:ea typeface="Roboto"/>
                <a:cs typeface="Roboto"/>
                <a:sym typeface="Roboto"/>
              </a:endParaRPr>
            </a:p>
          </p:txBody>
        </p:sp>
        <p:sp>
          <p:nvSpPr>
            <p:cNvPr id="361" name="Google Shape;361;p26"/>
            <p:cNvSpPr txBox="1"/>
            <p:nvPr/>
          </p:nvSpPr>
          <p:spPr>
            <a:xfrm>
              <a:off x="409877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W1</a:t>
              </a:r>
              <a:endParaRPr sz="700" kern="0">
                <a:solidFill>
                  <a:srgbClr val="0944A1"/>
                </a:solidFill>
                <a:latin typeface="Roboto"/>
                <a:ea typeface="Roboto"/>
                <a:cs typeface="Roboto"/>
                <a:sym typeface="Roboto"/>
              </a:endParaRPr>
            </a:p>
          </p:txBody>
        </p:sp>
        <p:sp>
          <p:nvSpPr>
            <p:cNvPr id="362" name="Google Shape;362;p26"/>
            <p:cNvSpPr txBox="1"/>
            <p:nvPr/>
          </p:nvSpPr>
          <p:spPr>
            <a:xfrm>
              <a:off x="459522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W2</a:t>
              </a:r>
              <a:endParaRPr sz="700" kern="0">
                <a:solidFill>
                  <a:srgbClr val="0944A1"/>
                </a:solidFill>
                <a:latin typeface="Roboto"/>
                <a:ea typeface="Roboto"/>
                <a:cs typeface="Roboto"/>
                <a:sym typeface="Roboto"/>
              </a:endParaRPr>
            </a:p>
          </p:txBody>
        </p:sp>
        <p:sp>
          <p:nvSpPr>
            <p:cNvPr id="363" name="Google Shape;363;p26"/>
            <p:cNvSpPr txBox="1"/>
            <p:nvPr/>
          </p:nvSpPr>
          <p:spPr>
            <a:xfrm>
              <a:off x="5061028"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W3</a:t>
              </a:r>
              <a:endParaRPr sz="700" kern="0">
                <a:solidFill>
                  <a:srgbClr val="0944A1"/>
                </a:solidFill>
                <a:latin typeface="Roboto"/>
                <a:ea typeface="Roboto"/>
                <a:cs typeface="Roboto"/>
                <a:sym typeface="Roboto"/>
              </a:endParaRPr>
            </a:p>
          </p:txBody>
        </p:sp>
        <p:sp>
          <p:nvSpPr>
            <p:cNvPr id="364" name="Google Shape;364;p26"/>
            <p:cNvSpPr txBox="1"/>
            <p:nvPr/>
          </p:nvSpPr>
          <p:spPr>
            <a:xfrm>
              <a:off x="5565837"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W4</a:t>
              </a:r>
              <a:endParaRPr sz="700" kern="0">
                <a:solidFill>
                  <a:srgbClr val="0944A1"/>
                </a:solidFill>
                <a:latin typeface="Roboto"/>
                <a:ea typeface="Roboto"/>
                <a:cs typeface="Roboto"/>
                <a:sym typeface="Roboto"/>
              </a:endParaRPr>
            </a:p>
          </p:txBody>
        </p:sp>
        <p:cxnSp>
          <p:nvCxnSpPr>
            <p:cNvPr id="365" name="Google Shape;365;p26"/>
            <p:cNvCxnSpPr/>
            <p:nvPr/>
          </p:nvCxnSpPr>
          <p:spPr>
            <a:xfrm rot="10800000">
              <a:off x="4489375"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366" name="Google Shape;366;p26"/>
            <p:cNvCxnSpPr/>
            <p:nvPr/>
          </p:nvCxnSpPr>
          <p:spPr>
            <a:xfrm rot="10800000">
              <a:off x="5000087"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367" name="Google Shape;367;p26"/>
            <p:cNvCxnSpPr/>
            <p:nvPr/>
          </p:nvCxnSpPr>
          <p:spPr>
            <a:xfrm rot="10800000">
              <a:off x="5510800" y="2507000"/>
              <a:ext cx="0" cy="1848300"/>
            </a:xfrm>
            <a:prstGeom prst="straightConnector1">
              <a:avLst/>
            </a:prstGeom>
            <a:noFill/>
            <a:ln w="9525" cap="flat" cmpd="sng">
              <a:solidFill>
                <a:srgbClr val="0944A1"/>
              </a:solidFill>
              <a:prstDash val="dot"/>
              <a:round/>
              <a:headEnd type="none" w="sm" len="sm"/>
              <a:tailEnd type="none" w="sm" len="sm"/>
            </a:ln>
          </p:spPr>
        </p:cxnSp>
      </p:grpSp>
      <p:sp>
        <p:nvSpPr>
          <p:cNvPr id="368" name="Google Shape;368;p26"/>
          <p:cNvSpPr/>
          <p:nvPr/>
        </p:nvSpPr>
        <p:spPr>
          <a:xfrm>
            <a:off x="479725" y="3600343"/>
            <a:ext cx="30654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69" name="Google Shape;369;p26"/>
          <p:cNvSpPr/>
          <p:nvPr/>
        </p:nvSpPr>
        <p:spPr>
          <a:xfrm>
            <a:off x="2026746" y="3923572"/>
            <a:ext cx="2539500" cy="207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700"/>
            </a:pPr>
            <a:endParaRPr sz="700" kern="0">
              <a:solidFill>
                <a:srgbClr val="FFFFFF"/>
              </a:solidFill>
              <a:latin typeface="Roboto"/>
              <a:ea typeface="Roboto"/>
              <a:cs typeface="Roboto"/>
              <a:sym typeface="Roboto"/>
            </a:endParaRPr>
          </a:p>
        </p:txBody>
      </p:sp>
      <p:sp>
        <p:nvSpPr>
          <p:cNvPr id="370" name="Google Shape;370;p26"/>
          <p:cNvSpPr/>
          <p:nvPr/>
        </p:nvSpPr>
        <p:spPr>
          <a:xfrm>
            <a:off x="4573824" y="4570031"/>
            <a:ext cx="4092900" cy="2073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71" name="Google Shape;371;p26"/>
          <p:cNvSpPr/>
          <p:nvPr/>
        </p:nvSpPr>
        <p:spPr>
          <a:xfrm>
            <a:off x="6622500" y="4893260"/>
            <a:ext cx="2043900" cy="2073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72" name="Google Shape;372;p26"/>
          <p:cNvSpPr/>
          <p:nvPr/>
        </p:nvSpPr>
        <p:spPr>
          <a:xfrm>
            <a:off x="3552917" y="4246802"/>
            <a:ext cx="3065400" cy="2073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700"/>
            </a:pPr>
            <a:r>
              <a:rPr lang="en" sz="700" kern="0">
                <a:solidFill>
                  <a:srgbClr val="FFFFFF"/>
                </a:solidFill>
                <a:latin typeface="Roboto"/>
                <a:ea typeface="Roboto"/>
                <a:cs typeface="Roboto"/>
                <a:sym typeface="Roboto"/>
              </a:rPr>
              <a:t>Lorem ipsum</a:t>
            </a:r>
            <a:endParaRPr sz="700" kern="0">
              <a:solidFill>
                <a:srgbClr val="FFFFFF"/>
              </a:solidFill>
              <a:latin typeface="Roboto"/>
              <a:ea typeface="Roboto"/>
              <a:cs typeface="Roboto"/>
              <a:sym typeface="Roboto"/>
            </a:endParaRPr>
          </a:p>
        </p:txBody>
      </p:sp>
      <p:sp>
        <p:nvSpPr>
          <p:cNvPr id="373" name="Google Shape;373;p26"/>
          <p:cNvSpPr txBox="1"/>
          <p:nvPr/>
        </p:nvSpPr>
        <p:spPr>
          <a:xfrm>
            <a:off x="8132763" y="5244471"/>
            <a:ext cx="526800" cy="96900"/>
          </a:xfrm>
          <a:prstGeom prst="rect">
            <a:avLst/>
          </a:prstGeom>
          <a:noFill/>
          <a:ln>
            <a:noFill/>
          </a:ln>
        </p:spPr>
        <p:txBody>
          <a:bodyPr spcFirstLastPara="1" wrap="square" lIns="91425" tIns="91425" rIns="91425" bIns="91425" anchor="ctr" anchorCtr="0">
            <a:noAutofit/>
          </a:bodyPr>
          <a:lstStyle/>
          <a:p>
            <a:pPr>
              <a:buClr>
                <a:srgbClr val="000000"/>
              </a:buClr>
              <a:buSzPts val="600"/>
            </a:pPr>
            <a:r>
              <a:rPr lang="en" sz="600" kern="0">
                <a:solidFill>
                  <a:srgbClr val="307BF3"/>
                </a:solidFill>
                <a:latin typeface="Roboto"/>
                <a:ea typeface="Roboto"/>
                <a:cs typeface="Roboto"/>
                <a:sym typeface="Roboto"/>
              </a:rPr>
              <a:t>LOREM</a:t>
            </a:r>
            <a:endParaRPr sz="1400" kern="0">
              <a:solidFill>
                <a:srgbClr val="307BF3"/>
              </a:solidFill>
              <a:latin typeface="Arial"/>
              <a:ea typeface="Arial"/>
              <a:cs typeface="Arial"/>
              <a:sym typeface="Arial"/>
            </a:endParaRPr>
          </a:p>
        </p:txBody>
      </p:sp>
      <p:sp>
        <p:nvSpPr>
          <p:cNvPr id="374" name="Google Shape;374;p26"/>
          <p:cNvSpPr/>
          <p:nvPr/>
        </p:nvSpPr>
        <p:spPr>
          <a:xfrm>
            <a:off x="8130229" y="5260574"/>
            <a:ext cx="66300" cy="57600"/>
          </a:xfrm>
          <a:prstGeom prst="triangle">
            <a:avLst>
              <a:gd name="adj" fmla="val 50000"/>
            </a:avLst>
          </a:prstGeom>
          <a:solidFill>
            <a:srgbClr val="307BF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75" name="Google Shape;375;p26"/>
          <p:cNvSpPr/>
          <p:nvPr/>
        </p:nvSpPr>
        <p:spPr>
          <a:xfrm>
            <a:off x="1707179"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76" name="Google Shape;376;p26"/>
          <p:cNvSpPr/>
          <p:nvPr/>
        </p:nvSpPr>
        <p:spPr>
          <a:xfrm>
            <a:off x="2746004"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grpSp>
        <p:nvGrpSpPr>
          <p:cNvPr id="377" name="Google Shape;377;p26"/>
          <p:cNvGrpSpPr/>
          <p:nvPr/>
        </p:nvGrpSpPr>
        <p:grpSpPr>
          <a:xfrm>
            <a:off x="6616600" y="2288776"/>
            <a:ext cx="2043900" cy="2927725"/>
            <a:chOff x="6616600" y="1431525"/>
            <a:chExt cx="2043900" cy="2927725"/>
          </a:xfrm>
        </p:grpSpPr>
        <p:sp>
          <p:nvSpPr>
            <p:cNvPr id="378" name="Google Shape;378;p26"/>
            <p:cNvSpPr/>
            <p:nvPr/>
          </p:nvSpPr>
          <p:spPr>
            <a:xfrm>
              <a:off x="6616600" y="1431550"/>
              <a:ext cx="2043900" cy="2927700"/>
            </a:xfrm>
            <a:prstGeom prst="rect">
              <a:avLst/>
            </a:prstGeom>
            <a:noFill/>
            <a:ln w="9525" cap="flat" cmpd="sng">
              <a:solidFill>
                <a:srgbClr val="0E65F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79" name="Google Shape;379;p26"/>
            <p:cNvSpPr/>
            <p:nvPr/>
          </p:nvSpPr>
          <p:spPr>
            <a:xfrm rot="10800000" flipH="1">
              <a:off x="6616600" y="1431525"/>
              <a:ext cx="2043900" cy="1269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80" name="Google Shape;380;p26"/>
            <p:cNvSpPr txBox="1"/>
            <p:nvPr/>
          </p:nvSpPr>
          <p:spPr>
            <a:xfrm>
              <a:off x="6616600" y="1558425"/>
              <a:ext cx="804600" cy="792900"/>
            </a:xfrm>
            <a:prstGeom prst="rect">
              <a:avLst/>
            </a:prstGeom>
            <a:noFill/>
            <a:ln>
              <a:noFill/>
            </a:ln>
          </p:spPr>
          <p:txBody>
            <a:bodyPr spcFirstLastPara="1" wrap="square" lIns="91425" tIns="91425" rIns="91425" bIns="91425" anchor="ctr" anchorCtr="0">
              <a:noAutofit/>
            </a:bodyPr>
            <a:lstStyle/>
            <a:p>
              <a:pPr>
                <a:buClr>
                  <a:srgbClr val="000000"/>
                </a:buClr>
                <a:buSzPts val="4200"/>
              </a:pPr>
              <a:endParaRPr sz="4200" b="1" kern="0">
                <a:solidFill>
                  <a:srgbClr val="0E65F0"/>
                </a:solidFill>
                <a:latin typeface="Roboto"/>
                <a:ea typeface="Roboto"/>
                <a:cs typeface="Roboto"/>
                <a:sym typeface="Roboto"/>
              </a:endParaRPr>
            </a:p>
          </p:txBody>
        </p:sp>
        <p:sp>
          <p:nvSpPr>
            <p:cNvPr id="381" name="Google Shape;381;p26"/>
            <p:cNvSpPr txBox="1"/>
            <p:nvPr/>
          </p:nvSpPr>
          <p:spPr>
            <a:xfrm>
              <a:off x="66821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W1</a:t>
              </a:r>
              <a:endParaRPr sz="700" kern="0">
                <a:solidFill>
                  <a:srgbClr val="0E65F0"/>
                </a:solidFill>
                <a:latin typeface="Roboto"/>
                <a:ea typeface="Roboto"/>
                <a:cs typeface="Roboto"/>
                <a:sym typeface="Roboto"/>
              </a:endParaRPr>
            </a:p>
          </p:txBody>
        </p:sp>
        <p:sp>
          <p:nvSpPr>
            <p:cNvPr id="382" name="Google Shape;382;p26"/>
            <p:cNvSpPr txBox="1"/>
            <p:nvPr/>
          </p:nvSpPr>
          <p:spPr>
            <a:xfrm>
              <a:off x="72102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W2</a:t>
              </a:r>
              <a:endParaRPr sz="700" kern="0">
                <a:solidFill>
                  <a:srgbClr val="0E65F0"/>
                </a:solidFill>
                <a:latin typeface="Roboto"/>
                <a:ea typeface="Roboto"/>
                <a:cs typeface="Roboto"/>
                <a:sym typeface="Roboto"/>
              </a:endParaRPr>
            </a:p>
          </p:txBody>
        </p:sp>
        <p:sp>
          <p:nvSpPr>
            <p:cNvPr id="383" name="Google Shape;383;p26"/>
            <p:cNvSpPr txBox="1"/>
            <p:nvPr/>
          </p:nvSpPr>
          <p:spPr>
            <a:xfrm>
              <a:off x="77057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W3</a:t>
              </a:r>
              <a:endParaRPr sz="700" kern="0">
                <a:solidFill>
                  <a:srgbClr val="0E65F0"/>
                </a:solidFill>
                <a:latin typeface="Roboto"/>
                <a:ea typeface="Roboto"/>
                <a:cs typeface="Roboto"/>
                <a:sym typeface="Roboto"/>
              </a:endParaRPr>
            </a:p>
          </p:txBody>
        </p:sp>
        <p:sp>
          <p:nvSpPr>
            <p:cNvPr id="384" name="Google Shape;384;p26"/>
            <p:cNvSpPr txBox="1"/>
            <p:nvPr/>
          </p:nvSpPr>
          <p:spPr>
            <a:xfrm>
              <a:off x="82427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E65F0"/>
                  </a:solidFill>
                  <a:latin typeface="Roboto"/>
                  <a:ea typeface="Roboto"/>
                  <a:cs typeface="Roboto"/>
                  <a:sym typeface="Roboto"/>
                </a:rPr>
                <a:t>W4</a:t>
              </a:r>
              <a:endParaRPr sz="700" kern="0">
                <a:solidFill>
                  <a:srgbClr val="0E65F0"/>
                </a:solidFill>
                <a:latin typeface="Roboto"/>
                <a:ea typeface="Roboto"/>
                <a:cs typeface="Roboto"/>
                <a:sym typeface="Roboto"/>
              </a:endParaRPr>
            </a:p>
          </p:txBody>
        </p:sp>
        <p:cxnSp>
          <p:nvCxnSpPr>
            <p:cNvPr id="385" name="Google Shape;385;p26"/>
            <p:cNvCxnSpPr/>
            <p:nvPr/>
          </p:nvCxnSpPr>
          <p:spPr>
            <a:xfrm rot="10800000">
              <a:off x="7130075"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386" name="Google Shape;386;p26"/>
            <p:cNvCxnSpPr/>
            <p:nvPr/>
          </p:nvCxnSpPr>
          <p:spPr>
            <a:xfrm rot="10800000">
              <a:off x="7640787" y="2506700"/>
              <a:ext cx="0" cy="1848600"/>
            </a:xfrm>
            <a:prstGeom prst="straightConnector1">
              <a:avLst/>
            </a:prstGeom>
            <a:noFill/>
            <a:ln w="9525" cap="flat" cmpd="sng">
              <a:solidFill>
                <a:srgbClr val="0E65F0"/>
              </a:solidFill>
              <a:prstDash val="dot"/>
              <a:round/>
              <a:headEnd type="none" w="sm" len="sm"/>
              <a:tailEnd type="none" w="sm" len="sm"/>
            </a:ln>
          </p:spPr>
        </p:cxnSp>
        <p:cxnSp>
          <p:nvCxnSpPr>
            <p:cNvPr id="387" name="Google Shape;387;p26"/>
            <p:cNvCxnSpPr/>
            <p:nvPr/>
          </p:nvCxnSpPr>
          <p:spPr>
            <a:xfrm rot="10800000">
              <a:off x="8151500" y="2506700"/>
              <a:ext cx="0" cy="1848600"/>
            </a:xfrm>
            <a:prstGeom prst="straightConnector1">
              <a:avLst/>
            </a:prstGeom>
            <a:noFill/>
            <a:ln w="9525" cap="flat" cmpd="sng">
              <a:solidFill>
                <a:srgbClr val="0E65F0"/>
              </a:solidFill>
              <a:prstDash val="dot"/>
              <a:round/>
              <a:headEnd type="none" w="sm" len="sm"/>
              <a:tailEnd type="none" w="sm" len="sm"/>
            </a:ln>
          </p:spPr>
        </p:cxnSp>
      </p:grpSp>
      <p:grpSp>
        <p:nvGrpSpPr>
          <p:cNvPr id="388" name="Google Shape;388;p26"/>
          <p:cNvGrpSpPr/>
          <p:nvPr/>
        </p:nvGrpSpPr>
        <p:grpSpPr>
          <a:xfrm>
            <a:off x="4572350" y="2288776"/>
            <a:ext cx="2043900" cy="2927725"/>
            <a:chOff x="4572350" y="1431525"/>
            <a:chExt cx="2043900" cy="2927725"/>
          </a:xfrm>
        </p:grpSpPr>
        <p:sp>
          <p:nvSpPr>
            <p:cNvPr id="389" name="Google Shape;389;p26"/>
            <p:cNvSpPr/>
            <p:nvPr/>
          </p:nvSpPr>
          <p:spPr>
            <a:xfrm>
              <a:off x="4572350" y="1431550"/>
              <a:ext cx="2043900" cy="2927700"/>
            </a:xfrm>
            <a:prstGeom prst="rect">
              <a:avLst/>
            </a:prstGeom>
            <a:noFill/>
            <a:ln w="9525"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90" name="Google Shape;390;p26"/>
            <p:cNvSpPr/>
            <p:nvPr/>
          </p:nvSpPr>
          <p:spPr>
            <a:xfrm rot="10800000" flipH="1">
              <a:off x="4572350" y="1431525"/>
              <a:ext cx="2043900" cy="126900"/>
            </a:xfrm>
            <a:prstGeom prst="rect">
              <a:avLst/>
            </a:prstGeom>
            <a:solidFill>
              <a:srgbClr val="0D5DD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91" name="Google Shape;391;p26"/>
            <p:cNvSpPr txBox="1"/>
            <p:nvPr/>
          </p:nvSpPr>
          <p:spPr>
            <a:xfrm>
              <a:off x="4572350" y="1558425"/>
              <a:ext cx="804600" cy="792900"/>
            </a:xfrm>
            <a:prstGeom prst="rect">
              <a:avLst/>
            </a:prstGeom>
            <a:noFill/>
            <a:ln>
              <a:noFill/>
            </a:ln>
          </p:spPr>
          <p:txBody>
            <a:bodyPr spcFirstLastPara="1" wrap="square" lIns="91425" tIns="91425" rIns="91425" bIns="91425" anchor="ctr" anchorCtr="0">
              <a:noAutofit/>
            </a:bodyPr>
            <a:lstStyle/>
            <a:p>
              <a:pPr algn="ctr">
                <a:buClr>
                  <a:srgbClr val="000000"/>
                </a:buClr>
                <a:buSzPts val="4200"/>
              </a:pPr>
              <a:endParaRPr sz="4200" b="1" kern="0">
                <a:solidFill>
                  <a:srgbClr val="0D5DDF"/>
                </a:solidFill>
                <a:latin typeface="Roboto"/>
                <a:ea typeface="Roboto"/>
                <a:cs typeface="Roboto"/>
                <a:sym typeface="Roboto"/>
              </a:endParaRPr>
            </a:p>
          </p:txBody>
        </p:sp>
        <p:sp>
          <p:nvSpPr>
            <p:cNvPr id="392" name="Google Shape;392;p26"/>
            <p:cNvSpPr txBox="1"/>
            <p:nvPr/>
          </p:nvSpPr>
          <p:spPr>
            <a:xfrm>
              <a:off x="463789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W1</a:t>
              </a:r>
              <a:endParaRPr sz="700" kern="0">
                <a:solidFill>
                  <a:srgbClr val="0D5DDF"/>
                </a:solidFill>
                <a:latin typeface="Roboto"/>
                <a:ea typeface="Roboto"/>
                <a:cs typeface="Roboto"/>
                <a:sym typeface="Roboto"/>
              </a:endParaRPr>
            </a:p>
          </p:txBody>
        </p:sp>
        <p:sp>
          <p:nvSpPr>
            <p:cNvPr id="393" name="Google Shape;393;p26"/>
            <p:cNvSpPr txBox="1"/>
            <p:nvPr/>
          </p:nvSpPr>
          <p:spPr>
            <a:xfrm>
              <a:off x="516600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W2</a:t>
              </a:r>
              <a:endParaRPr sz="700" kern="0">
                <a:solidFill>
                  <a:srgbClr val="0D5DDF"/>
                </a:solidFill>
                <a:latin typeface="Roboto"/>
                <a:ea typeface="Roboto"/>
                <a:cs typeface="Roboto"/>
                <a:sym typeface="Roboto"/>
              </a:endParaRPr>
            </a:p>
          </p:txBody>
        </p:sp>
        <p:sp>
          <p:nvSpPr>
            <p:cNvPr id="394" name="Google Shape;394;p26"/>
            <p:cNvSpPr txBox="1"/>
            <p:nvPr/>
          </p:nvSpPr>
          <p:spPr>
            <a:xfrm>
              <a:off x="566150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W3</a:t>
              </a:r>
              <a:endParaRPr sz="700" kern="0">
                <a:solidFill>
                  <a:srgbClr val="0D5DDF"/>
                </a:solidFill>
                <a:latin typeface="Roboto"/>
                <a:ea typeface="Roboto"/>
                <a:cs typeface="Roboto"/>
                <a:sym typeface="Roboto"/>
              </a:endParaRPr>
            </a:p>
          </p:txBody>
        </p:sp>
        <p:sp>
          <p:nvSpPr>
            <p:cNvPr id="395" name="Google Shape;395;p26"/>
            <p:cNvSpPr txBox="1"/>
            <p:nvPr/>
          </p:nvSpPr>
          <p:spPr>
            <a:xfrm>
              <a:off x="619850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D5DDF"/>
                  </a:solidFill>
                  <a:latin typeface="Roboto"/>
                  <a:ea typeface="Roboto"/>
                  <a:cs typeface="Roboto"/>
                  <a:sym typeface="Roboto"/>
                </a:rPr>
                <a:t>W4</a:t>
              </a:r>
              <a:endParaRPr sz="700" kern="0">
                <a:solidFill>
                  <a:srgbClr val="0D5DDF"/>
                </a:solidFill>
                <a:latin typeface="Roboto"/>
                <a:ea typeface="Roboto"/>
                <a:cs typeface="Roboto"/>
                <a:sym typeface="Roboto"/>
              </a:endParaRPr>
            </a:p>
          </p:txBody>
        </p:sp>
        <p:cxnSp>
          <p:nvCxnSpPr>
            <p:cNvPr id="396" name="Google Shape;396;p26"/>
            <p:cNvCxnSpPr/>
            <p:nvPr/>
          </p:nvCxnSpPr>
          <p:spPr>
            <a:xfrm rot="10800000">
              <a:off x="5085825"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397" name="Google Shape;397;p26"/>
            <p:cNvCxnSpPr/>
            <p:nvPr/>
          </p:nvCxnSpPr>
          <p:spPr>
            <a:xfrm rot="10800000">
              <a:off x="5596537" y="2506700"/>
              <a:ext cx="0" cy="1848600"/>
            </a:xfrm>
            <a:prstGeom prst="straightConnector1">
              <a:avLst/>
            </a:prstGeom>
            <a:noFill/>
            <a:ln w="9525" cap="flat" cmpd="sng">
              <a:solidFill>
                <a:srgbClr val="0D5DDF"/>
              </a:solidFill>
              <a:prstDash val="dot"/>
              <a:round/>
              <a:headEnd type="none" w="sm" len="sm"/>
              <a:tailEnd type="none" w="sm" len="sm"/>
            </a:ln>
          </p:spPr>
        </p:cxnSp>
        <p:cxnSp>
          <p:nvCxnSpPr>
            <p:cNvPr id="398" name="Google Shape;398;p26"/>
            <p:cNvCxnSpPr/>
            <p:nvPr/>
          </p:nvCxnSpPr>
          <p:spPr>
            <a:xfrm rot="10800000">
              <a:off x="6107250" y="2506700"/>
              <a:ext cx="0" cy="1848600"/>
            </a:xfrm>
            <a:prstGeom prst="straightConnector1">
              <a:avLst/>
            </a:prstGeom>
            <a:noFill/>
            <a:ln w="9525" cap="flat" cmpd="sng">
              <a:solidFill>
                <a:srgbClr val="0D5DDF"/>
              </a:solidFill>
              <a:prstDash val="dot"/>
              <a:round/>
              <a:headEnd type="none" w="sm" len="sm"/>
              <a:tailEnd type="none" w="sm" len="sm"/>
            </a:ln>
          </p:spPr>
        </p:cxnSp>
      </p:grpSp>
      <p:grpSp>
        <p:nvGrpSpPr>
          <p:cNvPr id="399" name="Google Shape;399;p26"/>
          <p:cNvGrpSpPr/>
          <p:nvPr/>
        </p:nvGrpSpPr>
        <p:grpSpPr>
          <a:xfrm>
            <a:off x="2528100" y="2288776"/>
            <a:ext cx="2043900" cy="2927725"/>
            <a:chOff x="2528100" y="1431525"/>
            <a:chExt cx="2043900" cy="2927725"/>
          </a:xfrm>
        </p:grpSpPr>
        <p:sp>
          <p:nvSpPr>
            <p:cNvPr id="400" name="Google Shape;400;p26"/>
            <p:cNvSpPr/>
            <p:nvPr/>
          </p:nvSpPr>
          <p:spPr>
            <a:xfrm>
              <a:off x="2528100" y="1431550"/>
              <a:ext cx="2043900" cy="2927700"/>
            </a:xfrm>
            <a:prstGeom prst="rect">
              <a:avLst/>
            </a:prstGeom>
            <a:noFill/>
            <a:ln w="9525"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01" name="Google Shape;401;p26"/>
            <p:cNvSpPr/>
            <p:nvPr/>
          </p:nvSpPr>
          <p:spPr>
            <a:xfrm rot="10800000" flipH="1">
              <a:off x="2528100" y="1431525"/>
              <a:ext cx="2043900" cy="1269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02" name="Google Shape;402;p26"/>
            <p:cNvSpPr txBox="1"/>
            <p:nvPr/>
          </p:nvSpPr>
          <p:spPr>
            <a:xfrm>
              <a:off x="2528100" y="1558425"/>
              <a:ext cx="804600" cy="7929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03" name="Google Shape;403;p26"/>
            <p:cNvSpPr txBox="1"/>
            <p:nvPr/>
          </p:nvSpPr>
          <p:spPr>
            <a:xfrm>
              <a:off x="2593643"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W1</a:t>
              </a:r>
              <a:endParaRPr sz="700" kern="0">
                <a:solidFill>
                  <a:srgbClr val="0C58D3"/>
                </a:solidFill>
                <a:latin typeface="Roboto"/>
                <a:ea typeface="Roboto"/>
                <a:cs typeface="Roboto"/>
                <a:sym typeface="Roboto"/>
              </a:endParaRPr>
            </a:p>
          </p:txBody>
        </p:sp>
        <p:sp>
          <p:nvSpPr>
            <p:cNvPr id="404" name="Google Shape;404;p26"/>
            <p:cNvSpPr txBox="1"/>
            <p:nvPr/>
          </p:nvSpPr>
          <p:spPr>
            <a:xfrm>
              <a:off x="3121750"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W2</a:t>
              </a:r>
              <a:endParaRPr sz="700" kern="0">
                <a:solidFill>
                  <a:srgbClr val="0C58D3"/>
                </a:solidFill>
                <a:latin typeface="Roboto"/>
                <a:ea typeface="Roboto"/>
                <a:cs typeface="Roboto"/>
                <a:sym typeface="Roboto"/>
              </a:endParaRPr>
            </a:p>
          </p:txBody>
        </p:sp>
        <p:sp>
          <p:nvSpPr>
            <p:cNvPr id="405" name="Google Shape;405;p26"/>
            <p:cNvSpPr txBox="1"/>
            <p:nvPr/>
          </p:nvSpPr>
          <p:spPr>
            <a:xfrm>
              <a:off x="3617255"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W3</a:t>
              </a:r>
              <a:endParaRPr sz="700" kern="0">
                <a:solidFill>
                  <a:srgbClr val="0C58D3"/>
                </a:solidFill>
                <a:latin typeface="Roboto"/>
                <a:ea typeface="Roboto"/>
                <a:cs typeface="Roboto"/>
                <a:sym typeface="Roboto"/>
              </a:endParaRPr>
            </a:p>
          </p:txBody>
        </p:sp>
        <p:sp>
          <p:nvSpPr>
            <p:cNvPr id="406" name="Google Shape;406;p26"/>
            <p:cNvSpPr txBox="1"/>
            <p:nvPr/>
          </p:nvSpPr>
          <p:spPr>
            <a:xfrm>
              <a:off x="4154254" y="2506856"/>
              <a:ext cx="352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C58D3"/>
                  </a:solidFill>
                  <a:latin typeface="Roboto"/>
                  <a:ea typeface="Roboto"/>
                  <a:cs typeface="Roboto"/>
                  <a:sym typeface="Roboto"/>
                </a:rPr>
                <a:t>W4</a:t>
              </a:r>
              <a:endParaRPr sz="700" kern="0">
                <a:solidFill>
                  <a:srgbClr val="0C58D3"/>
                </a:solidFill>
                <a:latin typeface="Roboto"/>
                <a:ea typeface="Roboto"/>
                <a:cs typeface="Roboto"/>
                <a:sym typeface="Roboto"/>
              </a:endParaRPr>
            </a:p>
          </p:txBody>
        </p:sp>
        <p:cxnSp>
          <p:nvCxnSpPr>
            <p:cNvPr id="407" name="Google Shape;407;p26"/>
            <p:cNvCxnSpPr/>
            <p:nvPr/>
          </p:nvCxnSpPr>
          <p:spPr>
            <a:xfrm rot="10800000">
              <a:off x="3041575"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408" name="Google Shape;408;p26"/>
            <p:cNvCxnSpPr/>
            <p:nvPr/>
          </p:nvCxnSpPr>
          <p:spPr>
            <a:xfrm rot="10800000">
              <a:off x="3552287" y="2507000"/>
              <a:ext cx="0" cy="1848300"/>
            </a:xfrm>
            <a:prstGeom prst="straightConnector1">
              <a:avLst/>
            </a:prstGeom>
            <a:noFill/>
            <a:ln w="9525" cap="flat" cmpd="sng">
              <a:solidFill>
                <a:srgbClr val="0C58D3"/>
              </a:solidFill>
              <a:prstDash val="dot"/>
              <a:round/>
              <a:headEnd type="none" w="sm" len="sm"/>
              <a:tailEnd type="none" w="sm" len="sm"/>
            </a:ln>
          </p:spPr>
        </p:cxnSp>
        <p:cxnSp>
          <p:nvCxnSpPr>
            <p:cNvPr id="409" name="Google Shape;409;p26"/>
            <p:cNvCxnSpPr/>
            <p:nvPr/>
          </p:nvCxnSpPr>
          <p:spPr>
            <a:xfrm rot="10800000">
              <a:off x="4063000" y="2507000"/>
              <a:ext cx="0" cy="1848300"/>
            </a:xfrm>
            <a:prstGeom prst="straightConnector1">
              <a:avLst/>
            </a:prstGeom>
            <a:noFill/>
            <a:ln w="9525" cap="flat" cmpd="sng">
              <a:solidFill>
                <a:srgbClr val="0C58D3"/>
              </a:solidFill>
              <a:prstDash val="dot"/>
              <a:round/>
              <a:headEnd type="none" w="sm" len="sm"/>
              <a:tailEnd type="none" w="sm" len="sm"/>
            </a:ln>
          </p:spPr>
        </p:cxnSp>
      </p:grpSp>
      <p:grpSp>
        <p:nvGrpSpPr>
          <p:cNvPr id="410" name="Google Shape;410;p26"/>
          <p:cNvGrpSpPr/>
          <p:nvPr/>
        </p:nvGrpSpPr>
        <p:grpSpPr>
          <a:xfrm>
            <a:off x="484200" y="2288776"/>
            <a:ext cx="2043900" cy="2927725"/>
            <a:chOff x="3975900" y="1431525"/>
            <a:chExt cx="2043900" cy="2927725"/>
          </a:xfrm>
        </p:grpSpPr>
        <p:sp>
          <p:nvSpPr>
            <p:cNvPr id="411" name="Google Shape;411;p26"/>
            <p:cNvSpPr/>
            <p:nvPr/>
          </p:nvSpPr>
          <p:spPr>
            <a:xfrm>
              <a:off x="3975900" y="1431550"/>
              <a:ext cx="2043900" cy="2927700"/>
            </a:xfrm>
            <a:prstGeom prst="rect">
              <a:avLst/>
            </a:prstGeom>
            <a:noFill/>
            <a:ln w="9525" cap="flat" cmpd="sng">
              <a:solidFill>
                <a:srgbClr val="0944A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12" name="Google Shape;412;p26"/>
            <p:cNvSpPr/>
            <p:nvPr/>
          </p:nvSpPr>
          <p:spPr>
            <a:xfrm rot="10800000" flipH="1">
              <a:off x="3975900" y="1431525"/>
              <a:ext cx="2043900" cy="1269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13" name="Google Shape;413;p26"/>
            <p:cNvSpPr txBox="1"/>
            <p:nvPr/>
          </p:nvSpPr>
          <p:spPr>
            <a:xfrm>
              <a:off x="4098775" y="2506850"/>
              <a:ext cx="331200" cy="178500"/>
            </a:xfrm>
            <a:prstGeom prst="rect">
              <a:avLst/>
            </a:prstGeom>
            <a:noFill/>
            <a:ln>
              <a:noFill/>
            </a:ln>
          </p:spPr>
          <p:txBody>
            <a:bodyPr spcFirstLastPara="1" wrap="square" lIns="91425" tIns="91425" rIns="91425" bIns="91425" anchor="ctr" anchorCtr="0">
              <a:noAutofit/>
            </a:bodyPr>
            <a:lstStyle/>
            <a:p>
              <a:pPr>
                <a:buClr>
                  <a:srgbClr val="000000"/>
                </a:buClr>
                <a:buSzPts val="700"/>
              </a:pPr>
              <a:endParaRPr sz="700" kern="0">
                <a:solidFill>
                  <a:srgbClr val="0944A1"/>
                </a:solidFill>
                <a:latin typeface="Roboto"/>
                <a:ea typeface="Roboto"/>
                <a:cs typeface="Roboto"/>
                <a:sym typeface="Roboto"/>
              </a:endParaRPr>
            </a:p>
          </p:txBody>
        </p:sp>
        <p:sp>
          <p:nvSpPr>
            <p:cNvPr id="414" name="Google Shape;414;p26"/>
            <p:cNvSpPr txBox="1"/>
            <p:nvPr/>
          </p:nvSpPr>
          <p:spPr>
            <a:xfrm>
              <a:off x="4595225"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W2</a:t>
              </a:r>
              <a:endParaRPr sz="700" kern="0">
                <a:solidFill>
                  <a:srgbClr val="0944A1"/>
                </a:solidFill>
                <a:latin typeface="Roboto"/>
                <a:ea typeface="Roboto"/>
                <a:cs typeface="Roboto"/>
                <a:sym typeface="Roboto"/>
              </a:endParaRPr>
            </a:p>
          </p:txBody>
        </p:sp>
        <p:sp>
          <p:nvSpPr>
            <p:cNvPr id="415" name="Google Shape;415;p26"/>
            <p:cNvSpPr txBox="1"/>
            <p:nvPr/>
          </p:nvSpPr>
          <p:spPr>
            <a:xfrm>
              <a:off x="5061028"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W3</a:t>
              </a:r>
              <a:endParaRPr sz="700" kern="0">
                <a:solidFill>
                  <a:srgbClr val="0944A1"/>
                </a:solidFill>
                <a:latin typeface="Roboto"/>
                <a:ea typeface="Roboto"/>
                <a:cs typeface="Roboto"/>
                <a:sym typeface="Roboto"/>
              </a:endParaRPr>
            </a:p>
          </p:txBody>
        </p:sp>
        <p:sp>
          <p:nvSpPr>
            <p:cNvPr id="416" name="Google Shape;416;p26"/>
            <p:cNvSpPr txBox="1"/>
            <p:nvPr/>
          </p:nvSpPr>
          <p:spPr>
            <a:xfrm>
              <a:off x="5565837" y="2506850"/>
              <a:ext cx="331200" cy="178500"/>
            </a:xfrm>
            <a:prstGeom prst="rect">
              <a:avLst/>
            </a:prstGeom>
            <a:noFill/>
            <a:ln>
              <a:noFill/>
            </a:ln>
          </p:spPr>
          <p:txBody>
            <a:bodyPr spcFirstLastPara="1" wrap="square" lIns="91425" tIns="91425" rIns="91425" bIns="91425" anchor="ctr" anchorCtr="0">
              <a:noAutofit/>
            </a:bodyPr>
            <a:lstStyle/>
            <a:p>
              <a:pPr algn="ctr">
                <a:buClr>
                  <a:srgbClr val="000000"/>
                </a:buClr>
                <a:buSzPts val="700"/>
              </a:pPr>
              <a:r>
                <a:rPr lang="en" sz="700" kern="0">
                  <a:solidFill>
                    <a:srgbClr val="0944A1"/>
                  </a:solidFill>
                  <a:latin typeface="Roboto"/>
                  <a:ea typeface="Roboto"/>
                  <a:cs typeface="Roboto"/>
                  <a:sym typeface="Roboto"/>
                </a:rPr>
                <a:t>W4</a:t>
              </a:r>
              <a:endParaRPr sz="700" kern="0">
                <a:solidFill>
                  <a:srgbClr val="0944A1"/>
                </a:solidFill>
                <a:latin typeface="Roboto"/>
                <a:ea typeface="Roboto"/>
                <a:cs typeface="Roboto"/>
                <a:sym typeface="Roboto"/>
              </a:endParaRPr>
            </a:p>
          </p:txBody>
        </p:sp>
        <p:cxnSp>
          <p:nvCxnSpPr>
            <p:cNvPr id="417" name="Google Shape;417;p26"/>
            <p:cNvCxnSpPr/>
            <p:nvPr/>
          </p:nvCxnSpPr>
          <p:spPr>
            <a:xfrm rot="10800000">
              <a:off x="4489375"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418" name="Google Shape;418;p26"/>
            <p:cNvCxnSpPr/>
            <p:nvPr/>
          </p:nvCxnSpPr>
          <p:spPr>
            <a:xfrm rot="10800000">
              <a:off x="5000087" y="2507000"/>
              <a:ext cx="0" cy="1848300"/>
            </a:xfrm>
            <a:prstGeom prst="straightConnector1">
              <a:avLst/>
            </a:prstGeom>
            <a:noFill/>
            <a:ln w="9525" cap="flat" cmpd="sng">
              <a:solidFill>
                <a:srgbClr val="0944A1"/>
              </a:solidFill>
              <a:prstDash val="dot"/>
              <a:round/>
              <a:headEnd type="none" w="sm" len="sm"/>
              <a:tailEnd type="none" w="sm" len="sm"/>
            </a:ln>
          </p:spPr>
        </p:cxnSp>
        <p:cxnSp>
          <p:nvCxnSpPr>
            <p:cNvPr id="419" name="Google Shape;419;p26"/>
            <p:cNvCxnSpPr/>
            <p:nvPr/>
          </p:nvCxnSpPr>
          <p:spPr>
            <a:xfrm rot="10800000">
              <a:off x="5510800" y="2507000"/>
              <a:ext cx="0" cy="1848300"/>
            </a:xfrm>
            <a:prstGeom prst="straightConnector1">
              <a:avLst/>
            </a:prstGeom>
            <a:noFill/>
            <a:ln w="9525" cap="flat" cmpd="sng">
              <a:solidFill>
                <a:srgbClr val="0944A1"/>
              </a:solidFill>
              <a:prstDash val="dot"/>
              <a:round/>
              <a:headEnd type="none" w="sm" len="sm"/>
              <a:tailEnd type="none" w="sm" len="sm"/>
            </a:ln>
          </p:spPr>
        </p:cxnSp>
      </p:grpSp>
      <p:sp>
        <p:nvSpPr>
          <p:cNvPr id="420" name="Google Shape;420;p26"/>
          <p:cNvSpPr/>
          <p:nvPr/>
        </p:nvSpPr>
        <p:spPr>
          <a:xfrm>
            <a:off x="479725" y="3509747"/>
            <a:ext cx="8179800" cy="4098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r>
              <a:rPr lang="en" sz="1400" kern="0">
                <a:solidFill>
                  <a:srgbClr val="FFFFFF"/>
                </a:solidFill>
                <a:latin typeface="Roboto"/>
                <a:ea typeface="Roboto"/>
                <a:cs typeface="Roboto"/>
                <a:sym typeface="Roboto"/>
              </a:rPr>
              <a:t>STEM 4.0, Internships, Course Sequences, Certification Programming,</a:t>
            </a:r>
            <a:endParaRPr sz="1400" kern="0">
              <a:solidFill>
                <a:srgbClr val="000000"/>
              </a:solidFill>
              <a:latin typeface="Arial"/>
              <a:ea typeface="Arial"/>
              <a:cs typeface="Arial"/>
              <a:sym typeface="Arial"/>
            </a:endParaRPr>
          </a:p>
          <a:p>
            <a:pPr>
              <a:buClr>
                <a:srgbClr val="000000"/>
              </a:buClr>
              <a:buSzPts val="1400"/>
            </a:pPr>
            <a:r>
              <a:rPr lang="en" sz="1400" kern="0">
                <a:solidFill>
                  <a:srgbClr val="FFFFFF"/>
                </a:solidFill>
                <a:latin typeface="Roboto"/>
                <a:ea typeface="Roboto"/>
                <a:cs typeface="Roboto"/>
                <a:sym typeface="Roboto"/>
              </a:rPr>
              <a:t> Authentic and Outside Assessment Implementation</a:t>
            </a:r>
            <a:endParaRPr sz="1400" kern="0">
              <a:solidFill>
                <a:srgbClr val="FFFFFF"/>
              </a:solidFill>
              <a:latin typeface="Roboto"/>
              <a:ea typeface="Roboto"/>
              <a:cs typeface="Roboto"/>
              <a:sym typeface="Roboto"/>
            </a:endParaRPr>
          </a:p>
        </p:txBody>
      </p:sp>
      <p:sp>
        <p:nvSpPr>
          <p:cNvPr id="421" name="Google Shape;421;p26"/>
          <p:cNvSpPr/>
          <p:nvPr/>
        </p:nvSpPr>
        <p:spPr>
          <a:xfrm>
            <a:off x="2008316" y="3923574"/>
            <a:ext cx="4610100" cy="312300"/>
          </a:xfrm>
          <a:prstGeom prst="rect">
            <a:avLst/>
          </a:prstGeom>
          <a:solidFill>
            <a:srgbClr val="0944A1"/>
          </a:solidFill>
          <a:ln>
            <a:noFill/>
          </a:ln>
        </p:spPr>
        <p:txBody>
          <a:bodyPr spcFirstLastPara="1" wrap="square" lIns="91425" tIns="91425" rIns="91425" bIns="91425" anchor="ctr" anchorCtr="0">
            <a:noAutofit/>
          </a:bodyPr>
          <a:lstStyle/>
          <a:p>
            <a:pPr>
              <a:buClr>
                <a:srgbClr val="000000"/>
              </a:buClr>
              <a:buSzPts val="1400"/>
            </a:pPr>
            <a:r>
              <a:rPr lang="en" sz="1400" kern="0">
                <a:solidFill>
                  <a:srgbClr val="FFFFFF"/>
                </a:solidFill>
                <a:latin typeface="Roboto"/>
                <a:ea typeface="Roboto"/>
                <a:cs typeface="Roboto"/>
                <a:sym typeface="Roboto"/>
              </a:rPr>
              <a:t>STEM Data analysis, STEM Program enhancement</a:t>
            </a:r>
            <a:endParaRPr sz="1400" kern="0">
              <a:solidFill>
                <a:srgbClr val="FFFFFF"/>
              </a:solidFill>
              <a:latin typeface="Roboto"/>
              <a:ea typeface="Roboto"/>
              <a:cs typeface="Roboto"/>
              <a:sym typeface="Roboto"/>
            </a:endParaRPr>
          </a:p>
        </p:txBody>
      </p:sp>
      <p:sp>
        <p:nvSpPr>
          <p:cNvPr id="422" name="Google Shape;422;p26"/>
          <p:cNvSpPr/>
          <p:nvPr/>
        </p:nvSpPr>
        <p:spPr>
          <a:xfrm>
            <a:off x="5599299" y="4773708"/>
            <a:ext cx="3027300" cy="423900"/>
          </a:xfrm>
          <a:prstGeom prst="rect">
            <a:avLst/>
          </a:prstGeom>
          <a:solidFill>
            <a:srgbClr val="0E65F0"/>
          </a:solidFill>
          <a:ln>
            <a:noFill/>
          </a:ln>
        </p:spPr>
        <p:txBody>
          <a:bodyPr spcFirstLastPara="1" wrap="square" lIns="91425" tIns="91425" rIns="91425" bIns="91425" anchor="ctr" anchorCtr="0">
            <a:noAutofit/>
          </a:bodyPr>
          <a:lstStyle/>
          <a:p>
            <a:pPr>
              <a:buClr>
                <a:srgbClr val="000000"/>
              </a:buClr>
              <a:buSzPts val="1400"/>
            </a:pPr>
            <a:r>
              <a:rPr lang="en" sz="1400" kern="0">
                <a:solidFill>
                  <a:srgbClr val="FFFFFF"/>
                </a:solidFill>
                <a:latin typeface="Roboto"/>
                <a:ea typeface="Roboto"/>
                <a:cs typeface="Roboto"/>
                <a:sym typeface="Roboto"/>
              </a:rPr>
              <a:t>Begin Planning next 8 Year STEM Plan for 2034</a:t>
            </a:r>
            <a:endParaRPr sz="1400" kern="0">
              <a:solidFill>
                <a:srgbClr val="FFFFFF"/>
              </a:solidFill>
              <a:latin typeface="Roboto"/>
              <a:ea typeface="Roboto"/>
              <a:cs typeface="Roboto"/>
              <a:sym typeface="Roboto"/>
            </a:endParaRPr>
          </a:p>
        </p:txBody>
      </p:sp>
      <p:sp>
        <p:nvSpPr>
          <p:cNvPr id="423" name="Google Shape;423;p26"/>
          <p:cNvSpPr/>
          <p:nvPr/>
        </p:nvSpPr>
        <p:spPr>
          <a:xfrm>
            <a:off x="3552928" y="4242852"/>
            <a:ext cx="4078500" cy="529800"/>
          </a:xfrm>
          <a:prstGeom prst="rect">
            <a:avLst/>
          </a:prstGeom>
          <a:solidFill>
            <a:srgbClr val="0C58D3"/>
          </a:solidFill>
          <a:ln>
            <a:noFill/>
          </a:ln>
        </p:spPr>
        <p:txBody>
          <a:bodyPr spcFirstLastPara="1" wrap="square" lIns="91425" tIns="91425" rIns="91425" bIns="91425" anchor="ctr" anchorCtr="0">
            <a:noAutofit/>
          </a:bodyPr>
          <a:lstStyle/>
          <a:p>
            <a:pPr>
              <a:buClr>
                <a:srgbClr val="000000"/>
              </a:buClr>
              <a:buSzPts val="1400"/>
            </a:pPr>
            <a:r>
              <a:rPr lang="en" sz="1400" kern="0">
                <a:solidFill>
                  <a:srgbClr val="FFFFFF"/>
                </a:solidFill>
                <a:latin typeface="Roboto"/>
                <a:ea typeface="Roboto"/>
                <a:cs typeface="Roboto"/>
                <a:sym typeface="Roboto"/>
              </a:rPr>
              <a:t>Cultivate Local Experts, University, Community, Business and other Partnerships</a:t>
            </a:r>
            <a:endParaRPr sz="1400" kern="0">
              <a:solidFill>
                <a:srgbClr val="FFFFFF"/>
              </a:solidFill>
              <a:latin typeface="Roboto"/>
              <a:ea typeface="Roboto"/>
              <a:cs typeface="Roboto"/>
              <a:sym typeface="Roboto"/>
            </a:endParaRPr>
          </a:p>
        </p:txBody>
      </p:sp>
      <p:sp>
        <p:nvSpPr>
          <p:cNvPr id="424" name="Google Shape;424;p26"/>
          <p:cNvSpPr txBox="1"/>
          <p:nvPr/>
        </p:nvSpPr>
        <p:spPr>
          <a:xfrm>
            <a:off x="8132763" y="5244471"/>
            <a:ext cx="526800" cy="96900"/>
          </a:xfrm>
          <a:prstGeom prst="rect">
            <a:avLst/>
          </a:prstGeom>
          <a:noFill/>
          <a:ln>
            <a:noFill/>
          </a:ln>
        </p:spPr>
        <p:txBody>
          <a:bodyPr spcFirstLastPara="1" wrap="square" lIns="91425" tIns="91425" rIns="91425" bIns="91425" anchor="ctr" anchorCtr="0">
            <a:noAutofit/>
          </a:bodyPr>
          <a:lstStyle/>
          <a:p>
            <a:pPr>
              <a:buClr>
                <a:srgbClr val="000000"/>
              </a:buClr>
              <a:buSzPts val="600"/>
            </a:pPr>
            <a:r>
              <a:rPr lang="en" sz="600" kern="0">
                <a:solidFill>
                  <a:srgbClr val="307BF3"/>
                </a:solidFill>
                <a:latin typeface="Roboto"/>
                <a:ea typeface="Roboto"/>
                <a:cs typeface="Roboto"/>
                <a:sym typeface="Roboto"/>
              </a:rPr>
              <a:t>LOREM</a:t>
            </a:r>
            <a:endParaRPr sz="1400" kern="0">
              <a:solidFill>
                <a:srgbClr val="307BF3"/>
              </a:solidFill>
              <a:latin typeface="Arial"/>
              <a:ea typeface="Arial"/>
              <a:cs typeface="Arial"/>
              <a:sym typeface="Arial"/>
            </a:endParaRPr>
          </a:p>
        </p:txBody>
      </p:sp>
      <p:sp>
        <p:nvSpPr>
          <p:cNvPr id="425" name="Google Shape;425;p26"/>
          <p:cNvSpPr/>
          <p:nvPr/>
        </p:nvSpPr>
        <p:spPr>
          <a:xfrm>
            <a:off x="8130229" y="5260574"/>
            <a:ext cx="66300" cy="57600"/>
          </a:xfrm>
          <a:prstGeom prst="triangle">
            <a:avLst>
              <a:gd name="adj" fmla="val 50000"/>
            </a:avLst>
          </a:prstGeom>
          <a:solidFill>
            <a:srgbClr val="307BF3"/>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26" name="Google Shape;426;p26"/>
          <p:cNvSpPr/>
          <p:nvPr/>
        </p:nvSpPr>
        <p:spPr>
          <a:xfrm>
            <a:off x="1707179"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27" name="Google Shape;427;p26"/>
          <p:cNvSpPr/>
          <p:nvPr/>
        </p:nvSpPr>
        <p:spPr>
          <a:xfrm>
            <a:off x="2746004" y="3666489"/>
            <a:ext cx="66300" cy="57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28" name="Google Shape;428;p26"/>
          <p:cNvSpPr/>
          <p:nvPr/>
        </p:nvSpPr>
        <p:spPr>
          <a:xfrm>
            <a:off x="563300" y="2574825"/>
            <a:ext cx="752400" cy="47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r>
              <a:rPr lang="en" sz="1400" kern="0">
                <a:solidFill>
                  <a:srgbClr val="000000"/>
                </a:solidFill>
                <a:latin typeface="Arial"/>
                <a:ea typeface="Arial"/>
                <a:cs typeface="Arial"/>
                <a:sym typeface="Arial"/>
              </a:rPr>
              <a:t>Year 1</a:t>
            </a:r>
            <a:endParaRPr sz="1400" kern="0">
              <a:solidFill>
                <a:srgbClr val="000000"/>
              </a:solidFill>
              <a:latin typeface="Arial"/>
              <a:ea typeface="Arial"/>
              <a:cs typeface="Arial"/>
              <a:sym typeface="Arial"/>
            </a:endParaRPr>
          </a:p>
        </p:txBody>
      </p:sp>
      <p:sp>
        <p:nvSpPr>
          <p:cNvPr id="429" name="Google Shape;429;p26"/>
          <p:cNvSpPr txBox="1"/>
          <p:nvPr/>
        </p:nvSpPr>
        <p:spPr>
          <a:xfrm>
            <a:off x="479725" y="1747102"/>
            <a:ext cx="8186700" cy="1756200"/>
          </a:xfrm>
          <a:prstGeom prst="rect">
            <a:avLst/>
          </a:prstGeom>
          <a:solidFill>
            <a:srgbClr val="7F7F7F"/>
          </a:solidFill>
          <a:ln>
            <a:noFill/>
          </a:ln>
        </p:spPr>
        <p:txBody>
          <a:bodyPr spcFirstLastPara="1" wrap="square" lIns="91425" tIns="91425" rIns="91425" bIns="91425" anchor="t"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430" name="Google Shape;430;p26"/>
          <p:cNvSpPr txBox="1"/>
          <p:nvPr/>
        </p:nvSpPr>
        <p:spPr>
          <a:xfrm>
            <a:off x="628738" y="2717629"/>
            <a:ext cx="17547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5</a:t>
            </a:r>
            <a:endParaRPr sz="4000" u="sng" kern="0">
              <a:solidFill>
                <a:srgbClr val="000000"/>
              </a:solidFill>
              <a:latin typeface="Arial"/>
              <a:ea typeface="Arial"/>
              <a:cs typeface="Arial"/>
              <a:sym typeface="Arial"/>
            </a:endParaRPr>
          </a:p>
        </p:txBody>
      </p:sp>
      <p:sp>
        <p:nvSpPr>
          <p:cNvPr id="431" name="Google Shape;431;p26"/>
          <p:cNvSpPr txBox="1"/>
          <p:nvPr/>
        </p:nvSpPr>
        <p:spPr>
          <a:xfrm>
            <a:off x="2673705" y="2710683"/>
            <a:ext cx="18870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6</a:t>
            </a:r>
            <a:endParaRPr sz="4000" u="sng" kern="0">
              <a:solidFill>
                <a:srgbClr val="000000"/>
              </a:solidFill>
              <a:latin typeface="Arial"/>
              <a:ea typeface="Arial"/>
              <a:cs typeface="Arial"/>
              <a:sym typeface="Arial"/>
            </a:endParaRPr>
          </a:p>
        </p:txBody>
      </p:sp>
      <p:sp>
        <p:nvSpPr>
          <p:cNvPr id="432" name="Google Shape;432;p26"/>
          <p:cNvSpPr txBox="1"/>
          <p:nvPr/>
        </p:nvSpPr>
        <p:spPr>
          <a:xfrm>
            <a:off x="4656351" y="2721114"/>
            <a:ext cx="18192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7</a:t>
            </a:r>
            <a:endParaRPr sz="4000" u="sng" kern="0">
              <a:solidFill>
                <a:srgbClr val="000000"/>
              </a:solidFill>
              <a:latin typeface="Arial"/>
              <a:ea typeface="Arial"/>
              <a:cs typeface="Arial"/>
              <a:sym typeface="Arial"/>
            </a:endParaRPr>
          </a:p>
        </p:txBody>
      </p:sp>
      <p:sp>
        <p:nvSpPr>
          <p:cNvPr id="433" name="Google Shape;433;p26"/>
          <p:cNvSpPr txBox="1"/>
          <p:nvPr/>
        </p:nvSpPr>
        <p:spPr>
          <a:xfrm>
            <a:off x="6669833" y="2706104"/>
            <a:ext cx="1749000" cy="708000"/>
          </a:xfrm>
          <a:prstGeom prst="rect">
            <a:avLst/>
          </a:prstGeom>
          <a:noFill/>
          <a:ln>
            <a:noFill/>
          </a:ln>
        </p:spPr>
        <p:txBody>
          <a:bodyPr spcFirstLastPara="1" wrap="square" lIns="91425" tIns="45700" rIns="91425" bIns="45700" anchor="t" anchorCtr="0">
            <a:noAutofit/>
          </a:bodyPr>
          <a:lstStyle/>
          <a:p>
            <a:pPr>
              <a:buClr>
                <a:srgbClr val="000000"/>
              </a:buClr>
              <a:buSzPts val="4000"/>
            </a:pPr>
            <a:r>
              <a:rPr lang="en" sz="4000" u="sng" kern="0">
                <a:solidFill>
                  <a:srgbClr val="000000"/>
                </a:solidFill>
                <a:latin typeface="Arial"/>
                <a:ea typeface="Arial"/>
                <a:cs typeface="Arial"/>
                <a:sym typeface="Arial"/>
              </a:rPr>
              <a:t>Year 8</a:t>
            </a:r>
            <a:endParaRPr sz="4000" u="sng" kern="0">
              <a:solidFill>
                <a:srgbClr val="000000"/>
              </a:solidFill>
              <a:latin typeface="Arial"/>
              <a:ea typeface="Arial"/>
              <a:cs typeface="Arial"/>
              <a:sym typeface="Arial"/>
            </a:endParaRPr>
          </a:p>
        </p:txBody>
      </p:sp>
      <p:sp>
        <p:nvSpPr>
          <p:cNvPr id="434" name="Google Shape;434;p26"/>
          <p:cNvSpPr txBox="1"/>
          <p:nvPr/>
        </p:nvSpPr>
        <p:spPr>
          <a:xfrm>
            <a:off x="681197" y="1932712"/>
            <a:ext cx="7830600" cy="584700"/>
          </a:xfrm>
          <a:prstGeom prst="rect">
            <a:avLst/>
          </a:prstGeom>
          <a:noFill/>
          <a:ln>
            <a:noFill/>
          </a:ln>
        </p:spPr>
        <p:txBody>
          <a:bodyPr spcFirstLastPara="1" wrap="square" lIns="91425" tIns="45700" rIns="91425" bIns="45700" anchor="t" anchorCtr="0">
            <a:noAutofit/>
          </a:bodyPr>
          <a:lstStyle/>
          <a:p>
            <a:pPr algn="ctr">
              <a:buClr>
                <a:srgbClr val="000000"/>
              </a:buClr>
              <a:buSzPts val="3200"/>
            </a:pPr>
            <a:r>
              <a:rPr lang="en" sz="3200" b="1" i="1" kern="0">
                <a:solidFill>
                  <a:srgbClr val="000000"/>
                </a:solidFill>
                <a:latin typeface="Arial"/>
                <a:ea typeface="Arial"/>
                <a:cs typeface="Arial"/>
                <a:sym typeface="Arial"/>
              </a:rPr>
              <a:t>Timeline of Activities for Years 5-8</a:t>
            </a:r>
            <a:endParaRPr sz="3200" i="1"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799456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r>
              <a:rPr lang="en-US" dirty="0"/>
              <a:t>Implementation</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r>
              <a:rPr lang="en-US" dirty="0"/>
              <a:t>Teachers were tasked with implementing STEM projects in all Science, Math and 21</a:t>
            </a:r>
            <a:r>
              <a:rPr lang="en-US" baseline="30000" dirty="0"/>
              <a:t>st</a:t>
            </a:r>
            <a:r>
              <a:rPr lang="en-US" dirty="0"/>
              <a:t> Century Life &amp; Skills courses that </a:t>
            </a:r>
          </a:p>
          <a:p>
            <a:pPr lvl="1"/>
            <a:r>
              <a:rPr lang="en-US" dirty="0"/>
              <a:t>Integrated 3-4 of the STEM disciplines</a:t>
            </a:r>
          </a:p>
          <a:p>
            <a:pPr lvl="1"/>
            <a:r>
              <a:rPr lang="en-US" dirty="0"/>
              <a:t>Involved genuine problem solving by students</a:t>
            </a:r>
          </a:p>
          <a:p>
            <a:pPr lvl="1"/>
            <a:r>
              <a:rPr lang="en-US" dirty="0"/>
              <a:t>Were authentic – real world or real “professional”</a:t>
            </a:r>
          </a:p>
          <a:p>
            <a:pPr lvl="1"/>
            <a:r>
              <a:rPr lang="en-US" dirty="0"/>
              <a:t>Engaged students in using the Metuchen Problem Solving model – SEL competencies</a:t>
            </a:r>
          </a:p>
          <a:p>
            <a:pPr lvl="1"/>
            <a:r>
              <a:rPr lang="en-US" dirty="0"/>
              <a:t>Integrated a UN Sustainability goal for Science classes</a:t>
            </a:r>
          </a:p>
          <a:p>
            <a:pPr lvl="1"/>
            <a:endParaRPr lang="en-US" dirty="0"/>
          </a:p>
          <a:p>
            <a:endParaRPr lang="en-US" dirty="0"/>
          </a:p>
        </p:txBody>
      </p:sp>
    </p:spTree>
    <p:extLst>
      <p:ext uri="{BB962C8B-B14F-4D97-AF65-F5344CB8AC3E}">
        <p14:creationId xmlns:p14="http://schemas.microsoft.com/office/powerpoint/2010/main" val="3297634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r>
              <a:rPr lang="en-US" dirty="0"/>
              <a:t>Implementation</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lvl="1"/>
            <a:r>
              <a:rPr lang="en-US" dirty="0"/>
              <a:t>Teachers were provided with Professional Development during all In-Service days and department meetings.</a:t>
            </a:r>
          </a:p>
          <a:p>
            <a:pPr lvl="2"/>
            <a:r>
              <a:rPr lang="en-US" dirty="0"/>
              <a:t>STEM: how to integrate disciplines, REAL problems</a:t>
            </a:r>
          </a:p>
          <a:p>
            <a:pPr lvl="2"/>
            <a:r>
              <a:rPr lang="en-US" dirty="0"/>
              <a:t>Engineering as problem solving: building, but also developing processes and answering real world problems.</a:t>
            </a:r>
          </a:p>
          <a:p>
            <a:pPr lvl="2"/>
            <a:r>
              <a:rPr lang="en-US" dirty="0"/>
              <a:t>The Metuchen Problem Solving Model</a:t>
            </a:r>
          </a:p>
          <a:p>
            <a:pPr lvl="3"/>
            <a:r>
              <a:rPr lang="en-US" dirty="0"/>
              <a:t>Students document implementation in a written log</a:t>
            </a:r>
          </a:p>
          <a:p>
            <a:pPr lvl="3"/>
            <a:r>
              <a:rPr lang="en-US" dirty="0"/>
              <a:t>Teachers provide process feedback on the log</a:t>
            </a:r>
          </a:p>
          <a:p>
            <a:pPr lvl="2"/>
            <a:r>
              <a:rPr lang="en-US" dirty="0"/>
              <a:t>UN Sustainability goals – science only this year.</a:t>
            </a:r>
          </a:p>
          <a:p>
            <a:pPr lvl="2"/>
            <a:r>
              <a:rPr lang="en-US" dirty="0"/>
              <a:t>How to develop projects, resources, consultant</a:t>
            </a:r>
          </a:p>
          <a:p>
            <a:pPr lvl="2"/>
            <a:r>
              <a:rPr lang="en-US" dirty="0"/>
              <a:t>Time to develop projects</a:t>
            </a:r>
          </a:p>
          <a:p>
            <a:pPr lvl="2"/>
            <a:endParaRPr lang="en-US" dirty="0"/>
          </a:p>
          <a:p>
            <a:pPr lvl="1"/>
            <a:endParaRPr lang="en-US" dirty="0"/>
          </a:p>
          <a:p>
            <a:endParaRPr lang="en-US" dirty="0"/>
          </a:p>
        </p:txBody>
      </p:sp>
    </p:spTree>
    <p:extLst>
      <p:ext uri="{BB962C8B-B14F-4D97-AF65-F5344CB8AC3E}">
        <p14:creationId xmlns:p14="http://schemas.microsoft.com/office/powerpoint/2010/main" val="183944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r>
              <a:rPr lang="en-US" dirty="0"/>
              <a:t>Implementation</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lvl="1"/>
            <a:r>
              <a:rPr lang="en-US" dirty="0"/>
              <a:t>Teachers were provided with the following written resources:</a:t>
            </a:r>
          </a:p>
          <a:p>
            <a:pPr lvl="2"/>
            <a:r>
              <a:rPr lang="en-US" dirty="0"/>
              <a:t>Student documentation log template</a:t>
            </a:r>
          </a:p>
          <a:p>
            <a:pPr lvl="2"/>
            <a:r>
              <a:rPr lang="en-US" dirty="0"/>
              <a:t>Student documentation log rubric</a:t>
            </a:r>
          </a:p>
          <a:p>
            <a:pPr lvl="2"/>
            <a:r>
              <a:rPr lang="en-US" dirty="0"/>
              <a:t>A submittal form outlining all expectations for projects, including STEM discipline requirement, problem solving expectation, sample student work and sample student logs with feedback.</a:t>
            </a:r>
          </a:p>
          <a:p>
            <a:pPr lvl="2"/>
            <a:r>
              <a:rPr lang="en-US" dirty="0"/>
              <a:t>A project design rubric to encourage teacher self-evaluation, reflection and growth.</a:t>
            </a:r>
          </a:p>
          <a:p>
            <a:pPr lvl="2"/>
            <a:r>
              <a:rPr lang="en-US" dirty="0"/>
              <a:t>A template for writing up the projects for inclusion in the curriculum.</a:t>
            </a:r>
          </a:p>
          <a:p>
            <a:pPr lvl="2"/>
            <a:endParaRPr lang="en-US" dirty="0"/>
          </a:p>
          <a:p>
            <a:pPr lvl="1"/>
            <a:endParaRPr lang="en-US" dirty="0"/>
          </a:p>
          <a:p>
            <a:endParaRPr lang="en-US" dirty="0"/>
          </a:p>
        </p:txBody>
      </p:sp>
    </p:spTree>
    <p:extLst>
      <p:ext uri="{BB962C8B-B14F-4D97-AF65-F5344CB8AC3E}">
        <p14:creationId xmlns:p14="http://schemas.microsoft.com/office/powerpoint/2010/main" val="3820071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flipV="1">
            <a:off x="457200" y="914400"/>
            <a:ext cx="8229600" cy="76200"/>
          </a:xfrm>
        </p:spPr>
        <p:txBody>
          <a:bodyPr>
            <a:normAutofit fontScale="90000"/>
          </a:bodyPr>
          <a:lstStyle/>
          <a:p>
            <a:br>
              <a:rPr lang="en-US" dirty="0"/>
            </a:br>
            <a:endParaRPr lang="en-US" dirty="0"/>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5733187" y="5620434"/>
            <a:ext cx="3051166" cy="646331"/>
          </a:xfrm>
          <a:prstGeom prst="rect">
            <a:avLst/>
          </a:prstGeom>
          <a:noFill/>
        </p:spPr>
        <p:txBody>
          <a:bodyPr wrap="square" rtlCol="0">
            <a:spAutoFit/>
          </a:bodyPr>
          <a:lstStyle/>
          <a:p>
            <a:r>
              <a:rPr lang="en-US" dirty="0"/>
              <a:t>Providing insight into students’ thinking</a:t>
            </a:r>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3214687" y="987297"/>
            <a:ext cx="8229600" cy="5410200"/>
          </a:xfrm>
        </p:spPr>
        <p:txBody>
          <a:bodyPr/>
          <a:lstStyle/>
          <a:p>
            <a:pPr lvl="2"/>
            <a:endParaRPr lang="en-US" dirty="0"/>
          </a:p>
          <a:p>
            <a:pPr lvl="1"/>
            <a:endParaRPr lang="en-US" dirty="0"/>
          </a:p>
          <a:p>
            <a:endParaRPr lang="en-US" dirty="0"/>
          </a:p>
        </p:txBody>
      </p:sp>
      <p:graphicFrame>
        <p:nvGraphicFramePr>
          <p:cNvPr id="2" name="Table 1">
            <a:extLst>
              <a:ext uri="{FF2B5EF4-FFF2-40B4-BE49-F238E27FC236}">
                <a16:creationId xmlns:a16="http://schemas.microsoft.com/office/drawing/2014/main" id="{9DD478DF-29B3-18AA-5944-46236F9AB105}"/>
              </a:ext>
            </a:extLst>
          </p:cNvPr>
          <p:cNvGraphicFramePr>
            <a:graphicFrameLocks noGrp="1"/>
          </p:cNvGraphicFramePr>
          <p:nvPr>
            <p:extLst>
              <p:ext uri="{D42A27DB-BD31-4B8C-83A1-F6EECF244321}">
                <p14:modId xmlns:p14="http://schemas.microsoft.com/office/powerpoint/2010/main" val="2198452724"/>
              </p:ext>
            </p:extLst>
          </p:nvPr>
        </p:nvGraphicFramePr>
        <p:xfrm>
          <a:off x="609600" y="1752600"/>
          <a:ext cx="4909478" cy="4772056"/>
        </p:xfrm>
        <a:graphic>
          <a:graphicData uri="http://schemas.openxmlformats.org/drawingml/2006/table">
            <a:tbl>
              <a:tblPr/>
              <a:tblGrid>
                <a:gridCol w="1356925">
                  <a:extLst>
                    <a:ext uri="{9D8B030D-6E8A-4147-A177-3AD203B41FA5}">
                      <a16:colId xmlns:a16="http://schemas.microsoft.com/office/drawing/2014/main" val="4083942118"/>
                    </a:ext>
                  </a:extLst>
                </a:gridCol>
                <a:gridCol w="327299">
                  <a:extLst>
                    <a:ext uri="{9D8B030D-6E8A-4147-A177-3AD203B41FA5}">
                      <a16:colId xmlns:a16="http://schemas.microsoft.com/office/drawing/2014/main" val="2372198628"/>
                    </a:ext>
                  </a:extLst>
                </a:gridCol>
                <a:gridCol w="3225254">
                  <a:extLst>
                    <a:ext uri="{9D8B030D-6E8A-4147-A177-3AD203B41FA5}">
                      <a16:colId xmlns:a16="http://schemas.microsoft.com/office/drawing/2014/main" val="4121978191"/>
                    </a:ext>
                  </a:extLst>
                </a:gridCol>
              </a:tblGrid>
              <a:tr h="483674">
                <a:tc>
                  <a:txBody>
                    <a:bodyPr/>
                    <a:lstStyle/>
                    <a:p>
                      <a:pPr algn="ctr" rtl="0" fontAlgn="ctr">
                        <a:spcBef>
                          <a:spcPts val="0"/>
                        </a:spcBef>
                        <a:spcAft>
                          <a:spcPts val="0"/>
                        </a:spcAft>
                      </a:pPr>
                      <a:r>
                        <a:rPr lang="en-US" sz="800" b="1" i="0" u="none" strike="noStrike">
                          <a:solidFill>
                            <a:srgbClr val="000000"/>
                          </a:solidFill>
                          <a:effectLst/>
                          <a:latin typeface="Comfortaa"/>
                        </a:rPr>
                        <a:t>Steps</a:t>
                      </a:r>
                      <a:endParaRPr lang="en-US" sz="1300">
                        <a:effectLst/>
                      </a:endParaRPr>
                    </a:p>
                  </a:txBody>
                  <a:tcPr marL="45458" marR="45458" marT="45458" marB="45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US" sz="800" b="0" i="0" u="none" strike="noStrike">
                          <a:solidFill>
                            <a:srgbClr val="000000"/>
                          </a:solidFill>
                          <a:effectLst/>
                          <a:latin typeface="Arial" panose="020B0604020202020204" pitchFamily="34" charset="0"/>
                        </a:rPr>
                        <a:t>Date</a:t>
                      </a: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290124"/>
                  </a:ext>
                </a:extLst>
              </a:tr>
              <a:tr h="694600">
                <a:tc>
                  <a:txBody>
                    <a:bodyPr/>
                    <a:lstStyle/>
                    <a:p>
                      <a:pPr algn="ctr" rtl="0" fontAlgn="ctr">
                        <a:spcBef>
                          <a:spcPts val="0"/>
                        </a:spcBef>
                        <a:spcAft>
                          <a:spcPts val="0"/>
                        </a:spcAft>
                      </a:pPr>
                      <a:r>
                        <a:rPr lang="en-US" sz="800" b="1" i="0" u="none" strike="noStrike">
                          <a:solidFill>
                            <a:srgbClr val="000000"/>
                          </a:solidFill>
                          <a:effectLst/>
                          <a:latin typeface="Comfortaa"/>
                        </a:rPr>
                        <a:t>1. Select a Focus:</a:t>
                      </a:r>
                      <a:endParaRPr lang="en-US" sz="1300">
                        <a:effectLst/>
                      </a:endParaRPr>
                    </a:p>
                    <a:p>
                      <a:pPr algn="ctr" rtl="0" fontAlgn="ctr">
                        <a:spcBef>
                          <a:spcPts val="0"/>
                        </a:spcBef>
                        <a:spcAft>
                          <a:spcPts val="0"/>
                        </a:spcAft>
                      </a:pPr>
                      <a:r>
                        <a:rPr lang="en-US" sz="800" b="1" i="1" u="none" strike="noStrike">
                          <a:solidFill>
                            <a:srgbClr val="000000"/>
                          </a:solidFill>
                          <a:effectLst/>
                          <a:latin typeface="Comfortaa"/>
                        </a:rPr>
                        <a:t>What am I trying to find out?</a:t>
                      </a:r>
                      <a:endParaRPr lang="en-US" sz="1300">
                        <a:effectLst/>
                      </a:endParaRPr>
                    </a:p>
                    <a:p>
                      <a:pPr algn="ctr" rtl="0" fontAlgn="ctr">
                        <a:spcBef>
                          <a:spcPts val="0"/>
                        </a:spcBef>
                        <a:spcAft>
                          <a:spcPts val="0"/>
                        </a:spcAft>
                      </a:pPr>
                      <a:r>
                        <a:rPr lang="en-US" sz="600" b="0" i="0" u="none" strike="noStrike">
                          <a:solidFill>
                            <a:srgbClr val="000000"/>
                          </a:solidFill>
                          <a:effectLst/>
                          <a:latin typeface="Comfortaa"/>
                        </a:rPr>
                        <a:t>Make sure you understand the situation and clarify the specific problem.  (identify constraints)</a:t>
                      </a:r>
                      <a:endParaRPr lang="en-US" sz="1300">
                        <a:effectLst/>
                      </a:endParaRPr>
                    </a:p>
                  </a:txBody>
                  <a:tcPr marL="45458" marR="45458" marT="45458" marB="45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800" b="0" i="1" u="none" strike="noStrike">
                          <a:solidFill>
                            <a:srgbClr val="000000"/>
                          </a:solidFill>
                          <a:effectLst/>
                          <a:latin typeface="Arial" panose="020B0604020202020204" pitchFamily="34" charset="0"/>
                        </a:rPr>
                        <a:t>State the problem you are trying to solve</a:t>
                      </a:r>
                      <a:r>
                        <a:rPr lang="en-US" sz="800" b="0" i="0" u="none" strike="noStrike">
                          <a:solidFill>
                            <a:srgbClr val="000000"/>
                          </a:solidFill>
                          <a:effectLst/>
                          <a:latin typeface="Arial" panose="020B0604020202020204" pitchFamily="34" charset="0"/>
                        </a:rPr>
                        <a:t>:</a:t>
                      </a:r>
                      <a:endParaRPr lang="en-US" sz="1300">
                        <a:effectLst/>
                      </a:endParaRPr>
                    </a:p>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528953"/>
                  </a:ext>
                </a:extLst>
              </a:tr>
              <a:tr h="1007352">
                <a:tc>
                  <a:txBody>
                    <a:bodyPr/>
                    <a:lstStyle/>
                    <a:p>
                      <a:pPr algn="ctr" rtl="0" fontAlgn="ctr">
                        <a:spcBef>
                          <a:spcPts val="0"/>
                        </a:spcBef>
                        <a:spcAft>
                          <a:spcPts val="0"/>
                        </a:spcAft>
                      </a:pPr>
                      <a:r>
                        <a:rPr lang="en-US" sz="800" b="1" i="0" u="none" strike="noStrike">
                          <a:solidFill>
                            <a:srgbClr val="000000"/>
                          </a:solidFill>
                          <a:effectLst/>
                          <a:latin typeface="Comfortaa"/>
                        </a:rPr>
                        <a:t>2. Gather Information and generate ideas:</a:t>
                      </a:r>
                      <a:endParaRPr lang="en-US" sz="1300">
                        <a:effectLst/>
                      </a:endParaRPr>
                    </a:p>
                    <a:p>
                      <a:pPr algn="ctr" rtl="0" fontAlgn="ctr">
                        <a:spcBef>
                          <a:spcPts val="0"/>
                        </a:spcBef>
                        <a:spcAft>
                          <a:spcPts val="0"/>
                        </a:spcAft>
                      </a:pPr>
                      <a:r>
                        <a:rPr lang="en-US" sz="800" b="1" i="1" u="none" strike="noStrike">
                          <a:solidFill>
                            <a:srgbClr val="000000"/>
                          </a:solidFill>
                          <a:effectLst/>
                          <a:latin typeface="Comfortaa"/>
                        </a:rPr>
                        <a:t>What information is important?</a:t>
                      </a:r>
                      <a:endParaRPr lang="en-US" sz="1300">
                        <a:effectLst/>
                      </a:endParaRPr>
                    </a:p>
                    <a:p>
                      <a:pPr algn="ctr" rtl="0" fontAlgn="ctr">
                        <a:spcBef>
                          <a:spcPts val="0"/>
                        </a:spcBef>
                        <a:spcAft>
                          <a:spcPts val="0"/>
                        </a:spcAft>
                      </a:pPr>
                      <a:r>
                        <a:rPr lang="en-US" sz="600" b="0" i="0" u="none" strike="noStrike">
                          <a:solidFill>
                            <a:srgbClr val="000000"/>
                          </a:solidFill>
                          <a:effectLst/>
                          <a:latin typeface="Comfortaa"/>
                        </a:rPr>
                        <a:t>Gather information and generate several ideas for solving the issue.  Think about all the pros and cons.  Not all of them will work, but you are not trying to pick out what will work or not work in this step.  </a:t>
                      </a:r>
                      <a:endParaRPr lang="en-US" sz="1300">
                        <a:effectLst/>
                      </a:endParaRPr>
                    </a:p>
                  </a:txBody>
                  <a:tcPr marL="45458" marR="45458" marT="45458" marB="45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800" b="0" i="1" u="none" strike="noStrike">
                          <a:solidFill>
                            <a:srgbClr val="000000"/>
                          </a:solidFill>
                          <a:effectLst/>
                          <a:latin typeface="Arial" panose="020B0604020202020204" pitchFamily="34" charset="0"/>
                        </a:rPr>
                        <a:t>Summarize information you gathered.  Include references.  Use the information to generate ideas.  List pros and cons</a:t>
                      </a:r>
                      <a:r>
                        <a:rPr lang="en-US" sz="800" b="0" i="0" u="none" strike="noStrike">
                          <a:solidFill>
                            <a:srgbClr val="000000"/>
                          </a:solidFill>
                          <a:effectLst/>
                          <a:latin typeface="Arial" panose="020B0604020202020204" pitchFamily="34" charset="0"/>
                        </a:rPr>
                        <a:t>.  </a:t>
                      </a:r>
                      <a:endParaRPr lang="en-US" sz="1300">
                        <a:effectLst/>
                      </a:endParaRPr>
                    </a:p>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340638"/>
                  </a:ext>
                </a:extLst>
              </a:tr>
              <a:tr h="694600">
                <a:tc>
                  <a:txBody>
                    <a:bodyPr/>
                    <a:lstStyle/>
                    <a:p>
                      <a:pPr algn="ctr" rtl="0" fontAlgn="ctr">
                        <a:spcBef>
                          <a:spcPts val="0"/>
                        </a:spcBef>
                        <a:spcAft>
                          <a:spcPts val="0"/>
                        </a:spcAft>
                      </a:pPr>
                      <a:r>
                        <a:rPr lang="en-US" sz="800" b="1" i="0" u="none" strike="noStrike">
                          <a:solidFill>
                            <a:srgbClr val="000000"/>
                          </a:solidFill>
                          <a:effectLst/>
                          <a:latin typeface="Comfortaa"/>
                        </a:rPr>
                        <a:t>3. Brainstorm and Plan:</a:t>
                      </a:r>
                      <a:endParaRPr lang="en-US" sz="1300">
                        <a:effectLst/>
                      </a:endParaRPr>
                    </a:p>
                    <a:p>
                      <a:pPr algn="ctr" rtl="0" fontAlgn="ctr">
                        <a:spcBef>
                          <a:spcPts val="0"/>
                        </a:spcBef>
                        <a:spcAft>
                          <a:spcPts val="0"/>
                        </a:spcAft>
                      </a:pPr>
                      <a:r>
                        <a:rPr lang="en-US" sz="800" b="1" i="1" u="none" strike="noStrike">
                          <a:solidFill>
                            <a:srgbClr val="000000"/>
                          </a:solidFill>
                          <a:effectLst/>
                          <a:latin typeface="Comfortaa"/>
                        </a:rPr>
                        <a:t>How can I solve the problem?</a:t>
                      </a:r>
                      <a:endParaRPr lang="en-US" sz="1300">
                        <a:effectLst/>
                      </a:endParaRPr>
                    </a:p>
                    <a:p>
                      <a:pPr algn="ctr" rtl="0" fontAlgn="ctr">
                        <a:spcBef>
                          <a:spcPts val="0"/>
                        </a:spcBef>
                        <a:spcAft>
                          <a:spcPts val="0"/>
                        </a:spcAft>
                      </a:pPr>
                      <a:r>
                        <a:rPr lang="en-US" sz="600" b="0" i="0" u="none" strike="noStrike">
                          <a:solidFill>
                            <a:srgbClr val="000000"/>
                          </a:solidFill>
                          <a:effectLst/>
                          <a:latin typeface="Comfortaa"/>
                        </a:rPr>
                        <a:t>Go through and figure out which ideas are ones to try and which ones to leave behind.  </a:t>
                      </a:r>
                      <a:endParaRPr lang="en-US" sz="1300">
                        <a:effectLst/>
                      </a:endParaRPr>
                    </a:p>
                  </a:txBody>
                  <a:tcPr marL="45458" marR="45458" marT="45458" marB="45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800" b="0" i="1" u="none" strike="noStrike">
                          <a:solidFill>
                            <a:srgbClr val="000000"/>
                          </a:solidFill>
                          <a:effectLst/>
                          <a:latin typeface="Arial" panose="020B0604020202020204" pitchFamily="34" charset="0"/>
                        </a:rPr>
                        <a:t>Pick out your best ideas and justify.</a:t>
                      </a:r>
                      <a:endParaRPr lang="en-US" sz="1300">
                        <a:effectLst/>
                      </a:endParaRPr>
                    </a:p>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9973160"/>
                  </a:ext>
                </a:extLst>
              </a:tr>
              <a:tr h="694600">
                <a:tc>
                  <a:txBody>
                    <a:bodyPr/>
                    <a:lstStyle/>
                    <a:p>
                      <a:pPr algn="ctr" rtl="0" fontAlgn="ctr">
                        <a:spcBef>
                          <a:spcPts val="0"/>
                        </a:spcBef>
                        <a:spcAft>
                          <a:spcPts val="0"/>
                        </a:spcAft>
                      </a:pPr>
                      <a:r>
                        <a:rPr lang="en-US" sz="800" b="1" i="0" u="none" strike="noStrike">
                          <a:solidFill>
                            <a:srgbClr val="000000"/>
                          </a:solidFill>
                          <a:effectLst/>
                          <a:latin typeface="Comfortaa"/>
                        </a:rPr>
                        <a:t>4. Act and Observe:</a:t>
                      </a:r>
                      <a:endParaRPr lang="en-US" sz="1300">
                        <a:effectLst/>
                      </a:endParaRPr>
                    </a:p>
                    <a:p>
                      <a:pPr algn="ctr" rtl="0" fontAlgn="ctr">
                        <a:spcBef>
                          <a:spcPts val="0"/>
                        </a:spcBef>
                        <a:spcAft>
                          <a:spcPts val="0"/>
                        </a:spcAft>
                      </a:pPr>
                      <a:r>
                        <a:rPr lang="en-US" sz="800" b="1" i="1" u="none" strike="noStrike">
                          <a:solidFill>
                            <a:srgbClr val="000000"/>
                          </a:solidFill>
                          <a:effectLst/>
                          <a:latin typeface="Comfortaa"/>
                        </a:rPr>
                        <a:t>Does it work?</a:t>
                      </a:r>
                      <a:endParaRPr lang="en-US" sz="1300">
                        <a:effectLst/>
                      </a:endParaRPr>
                    </a:p>
                    <a:p>
                      <a:pPr algn="ctr" rtl="0" fontAlgn="ctr">
                        <a:spcBef>
                          <a:spcPts val="0"/>
                        </a:spcBef>
                        <a:spcAft>
                          <a:spcPts val="0"/>
                        </a:spcAft>
                      </a:pPr>
                      <a:r>
                        <a:rPr lang="en-US" sz="600" b="0" i="0" u="none" strike="noStrike">
                          <a:solidFill>
                            <a:srgbClr val="000000"/>
                          </a:solidFill>
                          <a:effectLst/>
                          <a:latin typeface="Comfortaa"/>
                        </a:rPr>
                        <a:t>Pick an idea for solving a problem and give it a try.  </a:t>
                      </a:r>
                      <a:endParaRPr lang="en-US" sz="1300">
                        <a:effectLst/>
                      </a:endParaRPr>
                    </a:p>
                  </a:txBody>
                  <a:tcPr marL="45458" marR="45458" marT="45458" marB="45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800" b="0" i="1" u="none" strike="noStrike">
                          <a:solidFill>
                            <a:srgbClr val="000000"/>
                          </a:solidFill>
                          <a:effectLst/>
                          <a:latin typeface="Arial" panose="020B0604020202020204" pitchFamily="34" charset="0"/>
                        </a:rPr>
                        <a:t>What did you do?  What did you find out?</a:t>
                      </a:r>
                      <a:r>
                        <a:rPr lang="en-US" sz="800" b="0" i="0" u="none" strike="noStrike">
                          <a:solidFill>
                            <a:srgbClr val="000000"/>
                          </a:solidFill>
                          <a:effectLst/>
                          <a:latin typeface="Arial" panose="020B0604020202020204" pitchFamily="34" charset="0"/>
                        </a:rPr>
                        <a:t>  </a:t>
                      </a:r>
                      <a:endParaRPr lang="en-US" sz="1300">
                        <a:effectLst/>
                      </a:endParaRPr>
                    </a:p>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107740"/>
                  </a:ext>
                </a:extLst>
              </a:tr>
              <a:tr h="814610">
                <a:tc>
                  <a:txBody>
                    <a:bodyPr/>
                    <a:lstStyle/>
                    <a:p>
                      <a:pPr algn="ctr" rtl="0" fontAlgn="ctr">
                        <a:spcBef>
                          <a:spcPts val="0"/>
                        </a:spcBef>
                        <a:spcAft>
                          <a:spcPts val="0"/>
                        </a:spcAft>
                      </a:pPr>
                      <a:r>
                        <a:rPr lang="en-US" sz="800" b="1" i="0" u="none" strike="noStrike">
                          <a:solidFill>
                            <a:srgbClr val="000000"/>
                          </a:solidFill>
                          <a:effectLst/>
                          <a:latin typeface="Comfortaa"/>
                        </a:rPr>
                        <a:t>5. Reflect:</a:t>
                      </a:r>
                      <a:endParaRPr lang="en-US" sz="1300">
                        <a:effectLst/>
                      </a:endParaRPr>
                    </a:p>
                    <a:p>
                      <a:pPr algn="ctr" rtl="0" fontAlgn="ctr">
                        <a:spcBef>
                          <a:spcPts val="0"/>
                        </a:spcBef>
                        <a:spcAft>
                          <a:spcPts val="0"/>
                        </a:spcAft>
                      </a:pPr>
                      <a:r>
                        <a:rPr lang="en-US" sz="800" b="1" i="1" u="none" strike="noStrike">
                          <a:solidFill>
                            <a:srgbClr val="000000"/>
                          </a:solidFill>
                          <a:effectLst/>
                          <a:latin typeface="Comfortaa"/>
                        </a:rPr>
                        <a:t>Can I solve it another way?</a:t>
                      </a:r>
                      <a:endParaRPr lang="en-US" sz="1300">
                        <a:effectLst/>
                      </a:endParaRPr>
                    </a:p>
                    <a:p>
                      <a:pPr algn="ctr" rtl="0" fontAlgn="ctr">
                        <a:spcBef>
                          <a:spcPts val="0"/>
                        </a:spcBef>
                        <a:spcAft>
                          <a:spcPts val="0"/>
                        </a:spcAft>
                      </a:pPr>
                      <a:r>
                        <a:rPr lang="en-US" sz="600" b="0" i="0" u="none" strike="noStrike">
                          <a:solidFill>
                            <a:srgbClr val="000000"/>
                          </a:solidFill>
                          <a:effectLst/>
                          <a:latin typeface="Comfortaa"/>
                        </a:rPr>
                        <a:t>If it worked, great!  Think of ways to improve it further.  If it did not work, that’s great too! Go back to step 3 and pick another solution.  </a:t>
                      </a:r>
                      <a:endParaRPr lang="en-US" sz="1300">
                        <a:effectLst/>
                      </a:endParaRPr>
                    </a:p>
                  </a:txBody>
                  <a:tcPr marL="45458" marR="45458" marT="45458" marB="454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fontAlgn="t"/>
                      <a:br>
                        <a:rPr lang="en-US" sz="1300">
                          <a:effectLst/>
                        </a:rPr>
                      </a:br>
                      <a:endParaRPr lang="en-US" sz="130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800" b="0" i="1" u="none" strike="noStrike" dirty="0">
                          <a:solidFill>
                            <a:srgbClr val="000000"/>
                          </a:solidFill>
                          <a:effectLst/>
                          <a:latin typeface="Arial" panose="020B0604020202020204" pitchFamily="34" charset="0"/>
                        </a:rPr>
                        <a:t>What worked well?  What didn’t?  Come up with ways to improve it or do it better</a:t>
                      </a:r>
                      <a:r>
                        <a:rPr lang="en-US" sz="800" b="0" i="0" u="none" strike="noStrike" dirty="0">
                          <a:solidFill>
                            <a:srgbClr val="000000"/>
                          </a:solidFill>
                          <a:effectLst/>
                          <a:latin typeface="Arial" panose="020B0604020202020204" pitchFamily="34" charset="0"/>
                        </a:rPr>
                        <a:t>.  </a:t>
                      </a:r>
                      <a:endParaRPr lang="en-US" sz="1300" dirty="0">
                        <a:effectLst/>
                      </a:endParaRPr>
                    </a:p>
                    <a:p>
                      <a:pPr fontAlgn="t"/>
                      <a:br>
                        <a:rPr lang="en-US" sz="1300" dirty="0">
                          <a:effectLst/>
                        </a:rPr>
                      </a:br>
                      <a:endParaRPr lang="en-US" sz="1300" dirty="0">
                        <a:effectLst/>
                      </a:endParaRPr>
                    </a:p>
                  </a:txBody>
                  <a:tcPr marL="45458" marR="45458" marT="45458" marB="454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2368033"/>
                  </a:ext>
                </a:extLst>
              </a:tr>
            </a:tbl>
          </a:graphicData>
        </a:graphic>
      </p:graphicFrame>
      <p:sp>
        <p:nvSpPr>
          <p:cNvPr id="4" name="Rectangle 1">
            <a:extLst>
              <a:ext uri="{FF2B5EF4-FFF2-40B4-BE49-F238E27FC236}">
                <a16:creationId xmlns:a16="http://schemas.microsoft.com/office/drawing/2014/main" id="{26F637C6-6F14-EC57-4188-45E1D069992C}"/>
              </a:ext>
            </a:extLst>
          </p:cNvPr>
          <p:cNvSpPr>
            <a:spLocks noChangeArrowheads="1"/>
          </p:cNvSpPr>
          <p:nvPr/>
        </p:nvSpPr>
        <p:spPr bwMode="auto">
          <a:xfrm>
            <a:off x="610064" y="1752139"/>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Path to Problem Solving— Student reflection sheet</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Partners: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1" name="Picture 3">
            <a:extLst>
              <a:ext uri="{FF2B5EF4-FFF2-40B4-BE49-F238E27FC236}">
                <a16:creationId xmlns:a16="http://schemas.microsoft.com/office/drawing/2014/main" id="{3BC0AFAC-A964-3EBD-8692-C48704559F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764" y="1861791"/>
            <a:ext cx="3309445" cy="20321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F3B341-4CA2-753A-54D4-DBAF7C10D71A}"/>
              </a:ext>
            </a:extLst>
          </p:cNvPr>
          <p:cNvSpPr txBox="1"/>
          <p:nvPr/>
        </p:nvSpPr>
        <p:spPr>
          <a:xfrm>
            <a:off x="5747208" y="4343400"/>
            <a:ext cx="3164556" cy="923330"/>
          </a:xfrm>
          <a:prstGeom prst="rect">
            <a:avLst/>
          </a:prstGeom>
          <a:noFill/>
        </p:spPr>
        <p:txBody>
          <a:bodyPr wrap="square" rtlCol="0">
            <a:spAutoFit/>
          </a:bodyPr>
          <a:lstStyle/>
          <a:p>
            <a:r>
              <a:rPr lang="en-US" dirty="0"/>
              <a:t>Guiding students to implement problem solving process independently</a:t>
            </a:r>
          </a:p>
        </p:txBody>
      </p:sp>
    </p:spTree>
    <p:extLst>
      <p:ext uri="{BB962C8B-B14F-4D97-AF65-F5344CB8AC3E}">
        <p14:creationId xmlns:p14="http://schemas.microsoft.com/office/powerpoint/2010/main" val="52605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r>
              <a:rPr lang="en-US" dirty="0"/>
              <a:t>UN Sustainability Goals</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a:xfrm>
            <a:off x="299031" y="2326005"/>
            <a:ext cx="7930569" cy="3693795"/>
          </a:xfrm>
        </p:spPr>
        <p:txBody>
          <a:bodyPr/>
          <a:lstStyle/>
          <a:p>
            <a:pPr lvl="2"/>
            <a:endParaRPr lang="en-US" dirty="0"/>
          </a:p>
          <a:p>
            <a:pPr lvl="1"/>
            <a:endParaRPr lang="en-US" dirty="0"/>
          </a:p>
          <a:p>
            <a:endParaRPr lang="en-US" dirty="0"/>
          </a:p>
        </p:txBody>
      </p:sp>
      <p:pic>
        <p:nvPicPr>
          <p:cNvPr id="3074" name="Picture 2" descr="Sustainable Development Goals">
            <a:extLst>
              <a:ext uri="{FF2B5EF4-FFF2-40B4-BE49-F238E27FC236}">
                <a16:creationId xmlns:a16="http://schemas.microsoft.com/office/drawing/2014/main" id="{61BAB271-A488-A43B-C5FB-5450C4DD1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20" y="1644134"/>
            <a:ext cx="7593280" cy="456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4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609600"/>
          </a:xfrm>
        </p:spPr>
        <p:txBody>
          <a:bodyPr>
            <a:normAutofit fontScale="90000"/>
          </a:bodyPr>
          <a:lstStyle/>
          <a:p>
            <a:br>
              <a:rPr lang="en-US" dirty="0"/>
            </a:br>
            <a:r>
              <a:rPr lang="en-US" dirty="0"/>
              <a:t>What did our students do?</a:t>
            </a:r>
          </a:p>
        </p:txBody>
      </p:sp>
      <p:pic>
        <p:nvPicPr>
          <p:cNvPr id="3" name="Picture 2">
            <a:extLst>
              <a:ext uri="{FF2B5EF4-FFF2-40B4-BE49-F238E27FC236}">
                <a16:creationId xmlns:a16="http://schemas.microsoft.com/office/drawing/2014/main" id="{5515CBFC-D1F6-47DC-9382-D870385CBC1F}"/>
              </a:ext>
            </a:extLst>
          </p:cNvPr>
          <p:cNvPicPr>
            <a:picLocks noChangeAspect="1"/>
          </p:cNvPicPr>
          <p:nvPr/>
        </p:nvPicPr>
        <p:blipFill>
          <a:blip r:embed="rId3"/>
          <a:stretch>
            <a:fillRect/>
          </a:stretch>
        </p:blipFill>
        <p:spPr>
          <a:xfrm>
            <a:off x="4567237" y="3405184"/>
            <a:ext cx="9526" cy="47632"/>
          </a:xfrm>
          <a:prstGeom prst="rect">
            <a:avLst/>
          </a:prstGeom>
        </p:spPr>
      </p:pic>
      <p:sp>
        <p:nvSpPr>
          <p:cNvPr id="6" name="TextBox 5">
            <a:extLst>
              <a:ext uri="{FF2B5EF4-FFF2-40B4-BE49-F238E27FC236}">
                <a16:creationId xmlns:a16="http://schemas.microsoft.com/office/drawing/2014/main" id="{626C94AF-059B-4293-AA29-AEF0D82E69E0}"/>
              </a:ext>
            </a:extLst>
          </p:cNvPr>
          <p:cNvSpPr txBox="1"/>
          <p:nvPr/>
        </p:nvSpPr>
        <p:spPr>
          <a:xfrm>
            <a:off x="1415469" y="6019800"/>
            <a:ext cx="7347531" cy="369332"/>
          </a:xfrm>
          <a:prstGeom prst="rect">
            <a:avLst/>
          </a:prstGeom>
          <a:no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5C02AE40-F827-7ABA-C921-0312D5FB72F7}"/>
              </a:ext>
            </a:extLst>
          </p:cNvPr>
          <p:cNvSpPr>
            <a:spLocks noGrp="1"/>
          </p:cNvSpPr>
          <p:nvPr>
            <p:ph idx="1"/>
          </p:nvPr>
        </p:nvSpPr>
        <p:spPr/>
        <p:txBody>
          <a:bodyPr/>
          <a:lstStyle/>
          <a:p>
            <a:pPr marL="393192" lvl="1" indent="0">
              <a:buNone/>
            </a:pPr>
            <a:endParaRPr lang="en-US" dirty="0"/>
          </a:p>
          <a:p>
            <a:pPr lvl="1"/>
            <a:endParaRPr lang="en-US" dirty="0"/>
          </a:p>
          <a:p>
            <a:endParaRPr lang="en-US" dirty="0"/>
          </a:p>
        </p:txBody>
      </p:sp>
      <p:graphicFrame>
        <p:nvGraphicFramePr>
          <p:cNvPr id="2" name="Table 1">
            <a:extLst>
              <a:ext uri="{FF2B5EF4-FFF2-40B4-BE49-F238E27FC236}">
                <a16:creationId xmlns:a16="http://schemas.microsoft.com/office/drawing/2014/main" id="{A11BE05C-C05B-668A-6B15-3D102F6E7C82}"/>
              </a:ext>
            </a:extLst>
          </p:cNvPr>
          <p:cNvGraphicFramePr>
            <a:graphicFrameLocks noGrp="1"/>
          </p:cNvGraphicFramePr>
          <p:nvPr>
            <p:extLst>
              <p:ext uri="{D42A27DB-BD31-4B8C-83A1-F6EECF244321}">
                <p14:modId xmlns:p14="http://schemas.microsoft.com/office/powerpoint/2010/main" val="2958328904"/>
              </p:ext>
            </p:extLst>
          </p:nvPr>
        </p:nvGraphicFramePr>
        <p:xfrm>
          <a:off x="452437" y="1508820"/>
          <a:ext cx="8229600" cy="239418"/>
        </p:xfrm>
        <a:graphic>
          <a:graphicData uri="http://schemas.openxmlformats.org/drawingml/2006/table">
            <a:tbl>
              <a:tblPr firstRow="1" firstCol="1" bandRow="1">
                <a:tableStyleId>{5C22544A-7EE6-4342-B048-85BDC9FD1C3A}</a:tableStyleId>
              </a:tblPr>
              <a:tblGrid>
                <a:gridCol w="8229600">
                  <a:extLst>
                    <a:ext uri="{9D8B030D-6E8A-4147-A177-3AD203B41FA5}">
                      <a16:colId xmlns:a16="http://schemas.microsoft.com/office/drawing/2014/main" val="2327250331"/>
                    </a:ext>
                  </a:extLst>
                </a:gridCol>
              </a:tblGrid>
              <a:tr h="239418">
                <a:tc>
                  <a:txBody>
                    <a:bodyPr/>
                    <a:lstStyle/>
                    <a:p>
                      <a:pPr marL="0" marR="0" algn="ctr">
                        <a:lnSpc>
                          <a:spcPct val="107000"/>
                        </a:lnSpc>
                        <a:spcBef>
                          <a:spcPts val="0"/>
                        </a:spcBef>
                        <a:spcAft>
                          <a:spcPts val="0"/>
                        </a:spcAft>
                      </a:pPr>
                      <a:r>
                        <a:rPr lang="en-US" sz="1500" dirty="0">
                          <a:effectLst/>
                        </a:rPr>
                        <a:t>MHS Science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61" marR="65861" marT="0" marB="0"/>
                </a:tc>
                <a:extLst>
                  <a:ext uri="{0D108BD9-81ED-4DB2-BD59-A6C34878D82A}">
                    <a16:rowId xmlns:a16="http://schemas.microsoft.com/office/drawing/2014/main" val="1271399422"/>
                  </a:ext>
                </a:extLst>
              </a:tr>
            </a:tbl>
          </a:graphicData>
        </a:graphic>
      </p:graphicFrame>
      <p:graphicFrame>
        <p:nvGraphicFramePr>
          <p:cNvPr id="4" name="Table 3">
            <a:extLst>
              <a:ext uri="{FF2B5EF4-FFF2-40B4-BE49-F238E27FC236}">
                <a16:creationId xmlns:a16="http://schemas.microsoft.com/office/drawing/2014/main" id="{E921640C-3DF5-7531-6249-75685B2C4863}"/>
              </a:ext>
            </a:extLst>
          </p:cNvPr>
          <p:cNvGraphicFramePr>
            <a:graphicFrameLocks noGrp="1"/>
          </p:cNvGraphicFramePr>
          <p:nvPr>
            <p:extLst>
              <p:ext uri="{D42A27DB-BD31-4B8C-83A1-F6EECF244321}">
                <p14:modId xmlns:p14="http://schemas.microsoft.com/office/powerpoint/2010/main" val="117968316"/>
              </p:ext>
            </p:extLst>
          </p:nvPr>
        </p:nvGraphicFramePr>
        <p:xfrm>
          <a:off x="452437" y="1814512"/>
          <a:ext cx="8229600" cy="4891734"/>
        </p:xfrm>
        <a:graphic>
          <a:graphicData uri="http://schemas.openxmlformats.org/drawingml/2006/table">
            <a:tbl>
              <a:tblPr firstRow="1" firstCol="1" bandRow="1">
                <a:tableStyleId>{5C22544A-7EE6-4342-B048-85BDC9FD1C3A}</a:tableStyleId>
              </a:tblPr>
              <a:tblGrid>
                <a:gridCol w="1109052">
                  <a:extLst>
                    <a:ext uri="{9D8B030D-6E8A-4147-A177-3AD203B41FA5}">
                      <a16:colId xmlns:a16="http://schemas.microsoft.com/office/drawing/2014/main" val="610447843"/>
                    </a:ext>
                  </a:extLst>
                </a:gridCol>
                <a:gridCol w="3791298">
                  <a:extLst>
                    <a:ext uri="{9D8B030D-6E8A-4147-A177-3AD203B41FA5}">
                      <a16:colId xmlns:a16="http://schemas.microsoft.com/office/drawing/2014/main" val="3991672309"/>
                    </a:ext>
                  </a:extLst>
                </a:gridCol>
                <a:gridCol w="3329250">
                  <a:extLst>
                    <a:ext uri="{9D8B030D-6E8A-4147-A177-3AD203B41FA5}">
                      <a16:colId xmlns:a16="http://schemas.microsoft.com/office/drawing/2014/main" val="1663075231"/>
                    </a:ext>
                  </a:extLst>
                </a:gridCol>
              </a:tblGrid>
              <a:tr h="152800">
                <a:tc>
                  <a:txBody>
                    <a:bodyPr/>
                    <a:lstStyle/>
                    <a:p>
                      <a:pPr marL="0" marR="0">
                        <a:lnSpc>
                          <a:spcPct val="107000"/>
                        </a:lnSpc>
                        <a:spcBef>
                          <a:spcPts val="0"/>
                        </a:spcBef>
                        <a:spcAft>
                          <a:spcPts val="0"/>
                        </a:spcAft>
                      </a:pPr>
                      <a:r>
                        <a:rPr lang="en-US" sz="1000">
                          <a:effectLst/>
                        </a:rPr>
                        <a:t>Course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Project Title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Sustainability Goal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882873703"/>
                  </a:ext>
                </a:extLst>
              </a:tr>
              <a:tr h="152800">
                <a:tc>
                  <a:txBody>
                    <a:bodyPr/>
                    <a:lstStyle/>
                    <a:p>
                      <a:pPr marL="0" marR="0">
                        <a:lnSpc>
                          <a:spcPct val="107000"/>
                        </a:lnSpc>
                        <a:spcBef>
                          <a:spcPts val="0"/>
                        </a:spcBef>
                        <a:spcAft>
                          <a:spcPts val="0"/>
                        </a:spcAft>
                      </a:pPr>
                      <a:r>
                        <a:rPr lang="en-US" sz="1000" dirty="0">
                          <a:effectLst/>
                        </a:rPr>
                        <a:t>Modern Bio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Calorimeter: determine calories in food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#2 Zero Hunger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1423178015"/>
                  </a:ext>
                </a:extLst>
              </a:tr>
              <a:tr h="1528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onstantia"/>
                          <a:ea typeface="+mn-ea"/>
                          <a:cs typeface="+mn-cs"/>
                        </a:rPr>
                        <a:t>Modern Bio </a:t>
                      </a:r>
                      <a:endParaRPr kumimoji="0" lang="en-US" sz="1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Epidemiology  3.0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#3 Good Health and Well Being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607002699"/>
                  </a:ext>
                </a:extLst>
              </a:tr>
              <a:tr h="1528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nstantia"/>
                          <a:ea typeface="+mn-ea"/>
                          <a:cs typeface="+mn-cs"/>
                        </a:rPr>
                        <a:t>Modern Bio </a:t>
                      </a:r>
                      <a:endParaRPr kumimoji="0" lang="en-US" sz="1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162366276"/>
                  </a:ext>
                </a:extLst>
              </a:tr>
              <a:tr h="152800">
                <a:tc>
                  <a:txBody>
                    <a:bodyPr/>
                    <a:lstStyle/>
                    <a:p>
                      <a:pPr marL="0" marR="0">
                        <a:lnSpc>
                          <a:spcPct val="107000"/>
                        </a:lnSpc>
                        <a:spcBef>
                          <a:spcPts val="0"/>
                        </a:spcBef>
                        <a:spcAft>
                          <a:spcPts val="0"/>
                        </a:spcAft>
                      </a:pPr>
                      <a:r>
                        <a:rPr lang="en-US" sz="1000" dirty="0">
                          <a:effectLst/>
                        </a:rPr>
                        <a:t>Honors Bio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Epidemiology 3.0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#3 Good Health and Well Being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506993793"/>
                  </a:ext>
                </a:extLst>
              </a:tr>
              <a:tr h="1528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onstantia"/>
                          <a:ea typeface="+mn-ea"/>
                          <a:cs typeface="+mn-cs"/>
                        </a:rPr>
                        <a:t>Honors Bio </a:t>
                      </a:r>
                      <a:endParaRPr kumimoji="0" lang="en-US" sz="1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Calorimeter: determine calories in food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#2 Zero Hunger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4081337661"/>
                  </a:ext>
                </a:extLst>
              </a:tr>
              <a:tr h="1528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nstantia"/>
                          <a:ea typeface="+mn-ea"/>
                          <a:cs typeface="+mn-cs"/>
                        </a:rPr>
                        <a:t>Honors Bio </a:t>
                      </a:r>
                      <a:endParaRPr kumimoji="0" lang="en-US" sz="1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431563831"/>
                  </a:ext>
                </a:extLst>
              </a:tr>
              <a:tr h="312699">
                <a:tc>
                  <a:txBody>
                    <a:bodyPr/>
                    <a:lstStyle/>
                    <a:p>
                      <a:pPr marL="0" marR="0">
                        <a:lnSpc>
                          <a:spcPct val="107000"/>
                        </a:lnSpc>
                        <a:spcBef>
                          <a:spcPts val="0"/>
                        </a:spcBef>
                        <a:spcAft>
                          <a:spcPts val="0"/>
                        </a:spcAft>
                      </a:pPr>
                      <a:r>
                        <a:rPr lang="en-US" sz="1000">
                          <a:effectLst/>
                        </a:rPr>
                        <a:t>Modern Phys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Egg Drop Challenge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#9 Industry, Innovation and Infrastructure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4021573408"/>
                  </a:ext>
                </a:extLst>
              </a:tr>
              <a:tr h="312699">
                <a:tc>
                  <a:txBody>
                    <a:bodyPr/>
                    <a:lstStyle/>
                    <a:p>
                      <a:pPr marL="0" marR="0">
                        <a:lnSpc>
                          <a:spcPct val="107000"/>
                        </a:lnSpc>
                        <a:spcBef>
                          <a:spcPts val="0"/>
                        </a:spcBef>
                        <a:spcAft>
                          <a:spcPts val="0"/>
                        </a:spcAft>
                      </a:pPr>
                      <a:r>
                        <a:rPr lang="en-US" sz="1000">
                          <a:effectLst/>
                        </a:rPr>
                        <a:t>Modern Phys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Pizza Box Ovens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#7 Affordable and Clean Energy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312720630"/>
                  </a:ext>
                </a:extLst>
              </a:tr>
              <a:tr h="152800">
                <a:tc>
                  <a:txBody>
                    <a:bodyPr/>
                    <a:lstStyle/>
                    <a:p>
                      <a:pPr marL="0" marR="0">
                        <a:lnSpc>
                          <a:spcPct val="107000"/>
                        </a:lnSpc>
                        <a:spcBef>
                          <a:spcPts val="0"/>
                        </a:spcBef>
                        <a:spcAft>
                          <a:spcPts val="0"/>
                        </a:spcAft>
                      </a:pPr>
                      <a:r>
                        <a:rPr lang="en-US" sz="1000">
                          <a:effectLst/>
                        </a:rPr>
                        <a:t>M. Physics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Mouse Trap Car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#9 Industry, Innovation and Infrastructure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928562690"/>
                  </a:ext>
                </a:extLst>
              </a:tr>
              <a:tr h="152800">
                <a:tc>
                  <a:txBody>
                    <a:bodyPr/>
                    <a:lstStyle/>
                    <a:p>
                      <a:pPr marL="0" marR="0">
                        <a:lnSpc>
                          <a:spcPct val="107000"/>
                        </a:lnSpc>
                        <a:spcBef>
                          <a:spcPts val="0"/>
                        </a:spcBef>
                        <a:spcAft>
                          <a:spcPts val="0"/>
                        </a:spcAft>
                      </a:pPr>
                      <a:r>
                        <a:rPr lang="en-US" sz="1000">
                          <a:effectLst/>
                        </a:rPr>
                        <a:t>M. Physics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Egg Drop Challenge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#9 Industry, Innovation and Infrastructure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223045041"/>
                  </a:ext>
                </a:extLst>
              </a:tr>
              <a:tr h="312699">
                <a:tc>
                  <a:txBody>
                    <a:bodyPr/>
                    <a:lstStyle/>
                    <a:p>
                      <a:pPr marL="0" marR="0">
                        <a:lnSpc>
                          <a:spcPct val="107000"/>
                        </a:lnSpc>
                        <a:spcBef>
                          <a:spcPts val="0"/>
                        </a:spcBef>
                        <a:spcAft>
                          <a:spcPts val="0"/>
                        </a:spcAft>
                      </a:pPr>
                      <a:r>
                        <a:rPr lang="en-US" sz="1000">
                          <a:effectLst/>
                        </a:rPr>
                        <a:t>AP Physic 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Lab Design: Determine acceleration due to gravity on Mars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1847751336"/>
                  </a:ext>
                </a:extLst>
              </a:tr>
              <a:tr h="312699">
                <a:tc>
                  <a:txBody>
                    <a:bodyPr/>
                    <a:lstStyle/>
                    <a:p>
                      <a:pPr marL="0" marR="0">
                        <a:lnSpc>
                          <a:spcPct val="107000"/>
                        </a:lnSpc>
                        <a:spcBef>
                          <a:spcPts val="0"/>
                        </a:spcBef>
                        <a:spcAft>
                          <a:spcPts val="0"/>
                        </a:spcAft>
                      </a:pPr>
                      <a:r>
                        <a:rPr lang="en-US" sz="1000">
                          <a:effectLst/>
                        </a:rPr>
                        <a:t>AP Physics 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Safety Evaluation for Horizontal Projectile on Six Flags Water Slide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#9 Industry, Innovation and Infrastructure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1852913619"/>
                  </a:ext>
                </a:extLst>
              </a:tr>
              <a:tr h="152800">
                <a:tc>
                  <a:txBody>
                    <a:bodyPr/>
                    <a:lstStyle/>
                    <a:p>
                      <a:pPr marL="0" marR="0">
                        <a:lnSpc>
                          <a:spcPct val="107000"/>
                        </a:lnSpc>
                        <a:spcBef>
                          <a:spcPts val="0"/>
                        </a:spcBef>
                        <a:spcAft>
                          <a:spcPts val="0"/>
                        </a:spcAft>
                      </a:pPr>
                      <a:r>
                        <a:rPr lang="en-US" sz="1000">
                          <a:effectLst/>
                        </a:rPr>
                        <a:t>AP Physics 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Human Cannon Design: Projectile at an angle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#9 Industry, Innovation and Infrastructure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526430815"/>
                  </a:ext>
                </a:extLst>
              </a:tr>
              <a:tr h="152800">
                <a:tc>
                  <a:txBody>
                    <a:bodyPr/>
                    <a:lstStyle/>
                    <a:p>
                      <a:pPr marL="0" marR="0">
                        <a:lnSpc>
                          <a:spcPct val="107000"/>
                        </a:lnSpc>
                        <a:spcBef>
                          <a:spcPts val="0"/>
                        </a:spcBef>
                        <a:spcAft>
                          <a:spcPts val="0"/>
                        </a:spcAft>
                      </a:pPr>
                      <a:r>
                        <a:rPr lang="en-US" sz="1000">
                          <a:effectLst/>
                        </a:rPr>
                        <a:t>AP Phys 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Buoyancy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958217956"/>
                  </a:ext>
                </a:extLst>
              </a:tr>
              <a:tr h="152800">
                <a:tc>
                  <a:txBody>
                    <a:bodyPr/>
                    <a:lstStyle/>
                    <a:p>
                      <a:pPr marL="0" marR="0">
                        <a:lnSpc>
                          <a:spcPct val="107000"/>
                        </a:lnSpc>
                        <a:spcBef>
                          <a:spcPts val="0"/>
                        </a:spcBef>
                        <a:spcAft>
                          <a:spcPts val="0"/>
                        </a:spcAft>
                      </a:pPr>
                      <a:r>
                        <a:rPr lang="en-US" sz="1000">
                          <a:effectLst/>
                        </a:rPr>
                        <a:t>AP Phys 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Boyle’s Law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1865414413"/>
                  </a:ext>
                </a:extLst>
              </a:tr>
              <a:tr h="152800">
                <a:tc>
                  <a:txBody>
                    <a:bodyPr/>
                    <a:lstStyle/>
                    <a:p>
                      <a:pPr marL="0" marR="0">
                        <a:lnSpc>
                          <a:spcPct val="107000"/>
                        </a:lnSpc>
                        <a:spcBef>
                          <a:spcPts val="0"/>
                        </a:spcBef>
                        <a:spcAft>
                          <a:spcPts val="0"/>
                        </a:spcAft>
                      </a:pPr>
                      <a:r>
                        <a:rPr lang="en-US" sz="1000">
                          <a:effectLst/>
                        </a:rPr>
                        <a:t>AP Phys 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Electric Balloon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1863135489"/>
                  </a:ext>
                </a:extLst>
              </a:tr>
              <a:tr h="792394">
                <a:tc>
                  <a:txBody>
                    <a:bodyPr/>
                    <a:lstStyle/>
                    <a:p>
                      <a:pPr marL="0" marR="0">
                        <a:lnSpc>
                          <a:spcPct val="107000"/>
                        </a:lnSpc>
                        <a:spcBef>
                          <a:spcPts val="0"/>
                        </a:spcBef>
                        <a:spcAft>
                          <a:spcPts val="0"/>
                        </a:spcAft>
                      </a:pPr>
                      <a:r>
                        <a:rPr lang="en-US" sz="1000">
                          <a:effectLst/>
                        </a:rPr>
                        <a:t>Mod Bio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Reducing your Ecological Footprint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#11 Sustainable Cities and Communities</a:t>
                      </a:r>
                    </a:p>
                    <a:p>
                      <a:pPr marL="0" marR="0">
                        <a:lnSpc>
                          <a:spcPct val="107000"/>
                        </a:lnSpc>
                        <a:spcBef>
                          <a:spcPts val="0"/>
                        </a:spcBef>
                        <a:spcAft>
                          <a:spcPts val="0"/>
                        </a:spcAft>
                      </a:pPr>
                      <a:r>
                        <a:rPr lang="en-US" sz="1000">
                          <a:effectLst/>
                        </a:rPr>
                        <a:t>#12 Responsible Consumption an Production</a:t>
                      </a:r>
                    </a:p>
                    <a:p>
                      <a:pPr marL="0" marR="0">
                        <a:lnSpc>
                          <a:spcPct val="107000"/>
                        </a:lnSpc>
                        <a:spcBef>
                          <a:spcPts val="0"/>
                        </a:spcBef>
                        <a:spcAft>
                          <a:spcPts val="0"/>
                        </a:spcAft>
                      </a:pPr>
                      <a:r>
                        <a:rPr lang="en-US" sz="1000">
                          <a:effectLst/>
                        </a:rPr>
                        <a:t>#13 Climate Action</a:t>
                      </a:r>
                    </a:p>
                    <a:p>
                      <a:pPr marL="0" marR="0">
                        <a:lnSpc>
                          <a:spcPct val="107000"/>
                        </a:lnSpc>
                        <a:spcBef>
                          <a:spcPts val="0"/>
                        </a:spcBef>
                        <a:spcAft>
                          <a:spcPts val="0"/>
                        </a:spcAft>
                      </a:pPr>
                      <a:r>
                        <a:rPr lang="en-US" sz="1000">
                          <a:effectLst/>
                        </a:rPr>
                        <a:t>#14 Life Below Water</a:t>
                      </a:r>
                    </a:p>
                    <a:p>
                      <a:pPr marL="0" marR="0">
                        <a:lnSpc>
                          <a:spcPct val="107000"/>
                        </a:lnSpc>
                        <a:spcBef>
                          <a:spcPts val="0"/>
                        </a:spcBef>
                        <a:spcAft>
                          <a:spcPts val="0"/>
                        </a:spcAft>
                      </a:pPr>
                      <a:r>
                        <a:rPr lang="en-US" sz="1000">
                          <a:effectLst/>
                        </a:rPr>
                        <a:t>#15 Life on Land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540513462"/>
                  </a:ext>
                </a:extLst>
              </a:tr>
              <a:tr h="472597">
                <a:tc>
                  <a:txBody>
                    <a:bodyPr/>
                    <a:lstStyle/>
                    <a:p>
                      <a:pPr marL="0" marR="0">
                        <a:lnSpc>
                          <a:spcPct val="107000"/>
                        </a:lnSpc>
                        <a:spcBef>
                          <a:spcPts val="0"/>
                        </a:spcBef>
                        <a:spcAft>
                          <a:spcPts val="0"/>
                        </a:spcAft>
                      </a:pPr>
                      <a:r>
                        <a:rPr lang="en-US" sz="1000">
                          <a:effectLst/>
                        </a:rPr>
                        <a:t>Mod Bio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Reducing your Plastic Pollution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#12 Responsible Consumption an Production</a:t>
                      </a:r>
                    </a:p>
                    <a:p>
                      <a:pPr marL="0" marR="0">
                        <a:lnSpc>
                          <a:spcPct val="107000"/>
                        </a:lnSpc>
                        <a:spcBef>
                          <a:spcPts val="0"/>
                        </a:spcBef>
                        <a:spcAft>
                          <a:spcPts val="0"/>
                        </a:spcAft>
                      </a:pPr>
                      <a:r>
                        <a:rPr lang="en-US" sz="1000">
                          <a:effectLst/>
                        </a:rPr>
                        <a:t>#14 Life Below Water</a:t>
                      </a:r>
                    </a:p>
                    <a:p>
                      <a:pPr marL="0" marR="0">
                        <a:lnSpc>
                          <a:spcPct val="107000"/>
                        </a:lnSpc>
                        <a:spcBef>
                          <a:spcPts val="0"/>
                        </a:spcBef>
                        <a:spcAft>
                          <a:spcPts val="0"/>
                        </a:spcAft>
                      </a:pPr>
                      <a:r>
                        <a:rPr lang="en-US" sz="1000">
                          <a:effectLst/>
                        </a:rPr>
                        <a:t>#15 Life on Land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535083397"/>
                  </a:ext>
                </a:extLst>
              </a:tr>
              <a:tr h="312699">
                <a:tc>
                  <a:txBody>
                    <a:bodyPr/>
                    <a:lstStyle/>
                    <a:p>
                      <a:pPr marL="0" marR="0">
                        <a:lnSpc>
                          <a:spcPct val="107000"/>
                        </a:lnSpc>
                        <a:spcBef>
                          <a:spcPts val="0"/>
                        </a:spcBef>
                        <a:spcAft>
                          <a:spcPts val="0"/>
                        </a:spcAft>
                      </a:pPr>
                      <a:r>
                        <a:rPr lang="en-US" sz="1000" dirty="0">
                          <a:effectLst/>
                        </a:rPr>
                        <a:t>Mod Bio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a:effectLst/>
                        </a:rPr>
                        <a:t>Human impact on Biodiversity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tc>
                  <a:txBody>
                    <a:bodyPr/>
                    <a:lstStyle/>
                    <a:p>
                      <a:pPr marL="0" marR="0">
                        <a:lnSpc>
                          <a:spcPct val="107000"/>
                        </a:lnSpc>
                        <a:spcBef>
                          <a:spcPts val="0"/>
                        </a:spcBef>
                        <a:spcAft>
                          <a:spcPts val="0"/>
                        </a:spcAft>
                      </a:pPr>
                      <a:r>
                        <a:rPr lang="en-US" sz="1000" dirty="0">
                          <a:effectLst/>
                        </a:rPr>
                        <a:t>#14 Life Below Water</a:t>
                      </a:r>
                    </a:p>
                    <a:p>
                      <a:pPr marL="0" marR="0">
                        <a:lnSpc>
                          <a:spcPct val="107000"/>
                        </a:lnSpc>
                        <a:spcBef>
                          <a:spcPts val="0"/>
                        </a:spcBef>
                        <a:spcAft>
                          <a:spcPts val="0"/>
                        </a:spcAft>
                      </a:pPr>
                      <a:r>
                        <a:rPr lang="en-US" sz="1000" dirty="0">
                          <a:effectLst/>
                        </a:rPr>
                        <a:t>#15 Life on Land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6" marR="59686" marT="0" marB="0"/>
                </a:tc>
                <a:extLst>
                  <a:ext uri="{0D108BD9-81ED-4DB2-BD59-A6C34878D82A}">
                    <a16:rowId xmlns:a16="http://schemas.microsoft.com/office/drawing/2014/main" val="3648202238"/>
                  </a:ext>
                </a:extLst>
              </a:tr>
            </a:tbl>
          </a:graphicData>
        </a:graphic>
      </p:graphicFrame>
      <p:sp>
        <p:nvSpPr>
          <p:cNvPr id="8" name="Rectangle 1">
            <a:extLst>
              <a:ext uri="{FF2B5EF4-FFF2-40B4-BE49-F238E27FC236}">
                <a16:creationId xmlns:a16="http://schemas.microsoft.com/office/drawing/2014/main" id="{4EDC9CF9-0616-8FFB-C158-9364B1E02753}"/>
              </a:ext>
            </a:extLst>
          </p:cNvPr>
          <p:cNvSpPr>
            <a:spLocks noChangeArrowheads="1"/>
          </p:cNvSpPr>
          <p:nvPr/>
        </p:nvSpPr>
        <p:spPr bwMode="auto">
          <a:xfrm>
            <a:off x="868363" y="18383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662069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2146</TotalTime>
  <Words>3182</Words>
  <Application>Microsoft Office PowerPoint</Application>
  <PresentationFormat>On-screen Show (4:3)</PresentationFormat>
  <Paragraphs>734</Paragraphs>
  <Slides>35</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Calibri</vt:lpstr>
      <vt:lpstr>Comfortaa</vt:lpstr>
      <vt:lpstr>Constantia</vt:lpstr>
      <vt:lpstr>Roboto</vt:lpstr>
      <vt:lpstr>Wingdings 2</vt:lpstr>
      <vt:lpstr>Flow</vt:lpstr>
      <vt:lpstr>Simple Light</vt:lpstr>
      <vt:lpstr>MHS/EMS STEM Projects 21-22 School Year</vt:lpstr>
      <vt:lpstr>Metuchen’s Proposed 8 Year STEM Action Plan:</vt:lpstr>
      <vt:lpstr> </vt:lpstr>
      <vt:lpstr> Implementation</vt:lpstr>
      <vt:lpstr> Implementation</vt:lpstr>
      <vt:lpstr> Implementation</vt:lpstr>
      <vt:lpstr> </vt:lpstr>
      <vt:lpstr> UN Sustainability Goals</vt:lpstr>
      <vt:lpstr> What did our students do?</vt:lpstr>
      <vt:lpstr> What did our students do?</vt:lpstr>
      <vt:lpstr> What did our students do?</vt:lpstr>
      <vt:lpstr> What did our students do?</vt:lpstr>
      <vt:lpstr> What did our students do?</vt:lpstr>
      <vt:lpstr> What did our students do?</vt:lpstr>
      <vt:lpstr> Grade 6</vt:lpstr>
      <vt:lpstr> Grade 6</vt:lpstr>
      <vt:lpstr> Grade 6</vt:lpstr>
      <vt:lpstr> Grade 7</vt:lpstr>
      <vt:lpstr> Grade 7</vt:lpstr>
      <vt:lpstr> Grade 7</vt:lpstr>
      <vt:lpstr> Grade 7</vt:lpstr>
      <vt:lpstr> Grade 7</vt:lpstr>
      <vt:lpstr> Grade 8</vt:lpstr>
      <vt:lpstr> Grade 8</vt:lpstr>
      <vt:lpstr> Edgar Computer Science</vt:lpstr>
      <vt:lpstr> Biology</vt:lpstr>
      <vt:lpstr> Chemistry</vt:lpstr>
      <vt:lpstr> AP Physics</vt:lpstr>
      <vt:lpstr> Physics</vt:lpstr>
      <vt:lpstr> Calculus</vt:lpstr>
      <vt:lpstr> Programming</vt:lpstr>
      <vt:lpstr> Business</vt:lpstr>
      <vt:lpstr> Sample Curriculum Write-Up</vt:lpstr>
      <vt:lpstr> Thank you! </vt:lpstr>
      <vt:lpstr>Metuchen’s Proposed 8 Year STEM Action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Desimone, Christine</dc:creator>
  <cp:lastModifiedBy>Alijewicz, Jennifer</cp:lastModifiedBy>
  <cp:revision>41</cp:revision>
  <dcterms:created xsi:type="dcterms:W3CDTF">2015-11-09T13:06:25Z</dcterms:created>
  <dcterms:modified xsi:type="dcterms:W3CDTF">2022-08-22T18:47:33Z</dcterms:modified>
</cp:coreProperties>
</file>