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aleway"/>
      <p:regular r:id="rId21"/>
      <p:bold r:id="rId22"/>
      <p:italic r:id="rId23"/>
      <p:boldItalic r:id="rId24"/>
    </p:embeddedFont>
    <p:embeddedFont>
      <p:font typeface="Roboto"/>
      <p:regular r:id="rId25"/>
      <p:bold r:id="rId26"/>
      <p:italic r:id="rId27"/>
      <p:boldItalic r:id="rId28"/>
    </p:embeddedFont>
    <p:embeddedFont>
      <p:font typeface="Merriweather"/>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B7FDF04-9D84-405E-BAEA-8CDE783FD061}">
  <a:tblStyle styleId="{7B7FDF04-9D84-405E-BAEA-8CDE783FD06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2BE9460-1769-4D36-841C-1E24E5F655D6}"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erriweather-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erriweather-italic.fntdata"/><Relationship Id="rId30" Type="http://schemas.openxmlformats.org/officeDocument/2006/relationships/font" Target="fonts/Merriweather-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Merriweather-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c.doe.state.nj.us/2023-2024/state/detail/academic?lang=EN"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ida.wisc.edu/sites/default/files/resource/ACCESS-Parent-Handout-English.pdf" TargetMode="External"/><Relationship Id="rId3" Type="http://schemas.openxmlformats.org/officeDocument/2006/relationships/hyperlink" Target="https://wida.wisc.edu/assess/acces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ida.wisc.edu/sites/default/files/resource/ACCESS-Score-Reports-Parent-Guide-English.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f80f5a9ba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f80f5a9b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451401962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451401962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Difficult to track historical data as students move in and out of </a:t>
            </a:r>
            <a:r>
              <a:rPr lang="en"/>
              <a:t>district</a:t>
            </a:r>
            <a:r>
              <a:rPr lang="en"/>
              <a:t>. 2024 and 2025 have a similar enrollment number, however, we are not </a:t>
            </a:r>
            <a:r>
              <a:rPr lang="en"/>
              <a:t>necessarily</a:t>
            </a:r>
            <a:r>
              <a:rPr lang="en"/>
              <a:t> tracking the same students. That is why the NJ school performance data helps us understand if we are meeting our target goal.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7308ed703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7308ed703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https://rc.doe.state.nj.us/2023-2024/state/detail/academic?lang=EN</a:t>
            </a:r>
            <a:r>
              <a:rPr lang="en"/>
              <a:t>    </a:t>
            </a:r>
            <a:r>
              <a:rPr lang="en" sz="1050">
                <a:solidFill>
                  <a:srgbClr val="2C3E50"/>
                </a:solidFill>
                <a:highlight>
                  <a:srgbClr val="FFFFFF"/>
                </a:highlight>
                <a:latin typeface="Roboto"/>
                <a:ea typeface="Roboto"/>
                <a:cs typeface="Roboto"/>
                <a:sym typeface="Roboto"/>
              </a:rPr>
              <a:t>This table shows the percentage of multilingual learners who demonstrated the expected amount of growth on the ACCESS for ELLs 2.0 Assessment for English Language proficiency. A student's expected growth is based on the student's initial year proficiency level and student growth expectations are increased by equal intervals each year so that the student meets the proficiency cut score of 4.5 within five years. The table shows the annual target for the percentage of students making expected growth.</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f80f5a9ba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f80f5a9ba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Point of entry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7308ed703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7308ed703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5a75e924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5a75e924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f80f5a9ba8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f80f5a9ba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4514019621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4514019621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https://wida.wisc.edu/sites/default/files/resource/ACCESS-Parent-Handout-English.pdf</a:t>
            </a:r>
            <a:r>
              <a:rPr lang="en"/>
              <a:t> and </a:t>
            </a:r>
            <a:r>
              <a:rPr lang="en" u="sng">
                <a:solidFill>
                  <a:schemeClr val="hlink"/>
                </a:solidFill>
                <a:hlinkClick r:id="rId3"/>
              </a:rPr>
              <a:t>https://wida.wisc.edu/assess/access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451401962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451401962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451401962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451401962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f80f5a9ba8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f80f5a9ba8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451401962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451401962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https://wida.wisc.edu/sites/default/files/resource/ACCESS-Score-Reports-Parent-Guide-English.pdf</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f80f5a9ba8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f80f5a9ba8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451401962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451401962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12875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5400">
                <a:latin typeface="Merriweather"/>
                <a:ea typeface="Merriweather"/>
                <a:cs typeface="Merriweather"/>
                <a:sym typeface="Merriweather"/>
              </a:rPr>
              <a:t>ACCESS Testing Results</a:t>
            </a:r>
            <a:endParaRPr b="1" sz="5400">
              <a:latin typeface="Merriweather"/>
              <a:ea typeface="Merriweather"/>
              <a:cs typeface="Merriweather"/>
              <a:sym typeface="Merriweather"/>
            </a:endParaRPr>
          </a:p>
          <a:p>
            <a:pPr indent="0" lvl="0" marL="0" rtl="0" algn="ctr">
              <a:spcBef>
                <a:spcPts val="0"/>
              </a:spcBef>
              <a:spcAft>
                <a:spcPts val="0"/>
              </a:spcAft>
              <a:buSzPts val="990"/>
              <a:buNone/>
            </a:pPr>
            <a:r>
              <a:t/>
            </a:r>
            <a:endParaRPr b="1" sz="3000">
              <a:latin typeface="Merriweather"/>
              <a:ea typeface="Merriweather"/>
              <a:cs typeface="Merriweather"/>
              <a:sym typeface="Merriweather"/>
            </a:endParaRPr>
          </a:p>
          <a:p>
            <a:pPr indent="0" lvl="0" marL="0" rtl="0" algn="ctr">
              <a:spcBef>
                <a:spcPts val="0"/>
              </a:spcBef>
              <a:spcAft>
                <a:spcPts val="0"/>
              </a:spcAft>
              <a:buSzPts val="990"/>
              <a:buNone/>
            </a:pPr>
            <a:r>
              <a:rPr b="1" i="1" lang="en" sz="3000">
                <a:latin typeface="Merriweather"/>
                <a:ea typeface="Merriweather"/>
                <a:cs typeface="Merriweather"/>
                <a:sym typeface="Merriweather"/>
              </a:rPr>
              <a:t>Spring 2025</a:t>
            </a:r>
            <a:endParaRPr b="1" i="1" sz="3000">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172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20">
                <a:solidFill>
                  <a:schemeClr val="lt2"/>
                </a:solidFill>
                <a:latin typeface="Merriweather"/>
                <a:ea typeface="Merriweather"/>
                <a:cs typeface="Merriweather"/>
                <a:sym typeface="Merriweather"/>
              </a:rPr>
              <a:t>Score Distribution 2024 &amp; 2025</a:t>
            </a:r>
            <a:endParaRPr sz="3320">
              <a:solidFill>
                <a:schemeClr val="lt2"/>
              </a:solidFill>
              <a:latin typeface="Merriweather"/>
              <a:ea typeface="Merriweather"/>
              <a:cs typeface="Merriweather"/>
              <a:sym typeface="Merriweather"/>
            </a:endParaRPr>
          </a:p>
        </p:txBody>
      </p:sp>
      <p:graphicFrame>
        <p:nvGraphicFramePr>
          <p:cNvPr id="112" name="Google Shape;112;p22"/>
          <p:cNvGraphicFramePr/>
          <p:nvPr/>
        </p:nvGraphicFramePr>
        <p:xfrm>
          <a:off x="311688" y="1113650"/>
          <a:ext cx="3000000" cy="3000000"/>
        </p:xfrm>
        <a:graphic>
          <a:graphicData uri="http://schemas.openxmlformats.org/drawingml/2006/table">
            <a:tbl>
              <a:tblPr>
                <a:noFill/>
                <a:tableStyleId>{7B7FDF04-9D84-405E-BAEA-8CDE783FD061}</a:tableStyleId>
              </a:tblPr>
              <a:tblGrid>
                <a:gridCol w="1704125"/>
                <a:gridCol w="1704125"/>
                <a:gridCol w="1704125"/>
                <a:gridCol w="1704125"/>
                <a:gridCol w="1704125"/>
              </a:tblGrid>
              <a:tr h="724925">
                <a:tc>
                  <a:txBody>
                    <a:bodyPr/>
                    <a:lstStyle/>
                    <a:p>
                      <a:pPr indent="0" lvl="0" marL="0" rtl="0" algn="l">
                        <a:spcBef>
                          <a:spcPts val="0"/>
                        </a:spcBef>
                        <a:spcAft>
                          <a:spcPts val="0"/>
                        </a:spcAft>
                        <a:buNone/>
                      </a:pPr>
                      <a:r>
                        <a:rPr b="1" lang="en" sz="2100">
                          <a:latin typeface="Raleway"/>
                          <a:ea typeface="Raleway"/>
                          <a:cs typeface="Raleway"/>
                          <a:sym typeface="Raleway"/>
                        </a:rPr>
                        <a:t>Composite Score</a:t>
                      </a:r>
                      <a:endParaRPr b="1" sz="2100">
                        <a:latin typeface="Raleway"/>
                        <a:ea typeface="Raleway"/>
                        <a:cs typeface="Raleway"/>
                        <a:sym typeface="Raleway"/>
                      </a:endParaRPr>
                    </a:p>
                  </a:txBody>
                  <a:tcPr marT="91425" marB="91425" marR="91425" marL="91425">
                    <a:lnR cap="flat" cmpd="sng" w="9525">
                      <a:solidFill>
                        <a:srgbClr val="9E9E9E"/>
                      </a:solidFill>
                      <a:prstDash val="solid"/>
                      <a:round/>
                      <a:headEnd len="sm" w="sm" type="none"/>
                      <a:tailEnd len="sm" w="sm" type="none"/>
                    </a:lnR>
                    <a:solidFill>
                      <a:srgbClr val="CFE2F3"/>
                    </a:solidFill>
                  </a:tcPr>
                </a:tc>
                <a:tc>
                  <a:txBody>
                    <a:bodyPr/>
                    <a:lstStyle/>
                    <a:p>
                      <a:pPr indent="0" lvl="0" marL="0" rtl="0" algn="l">
                        <a:spcBef>
                          <a:spcPts val="0"/>
                        </a:spcBef>
                        <a:spcAft>
                          <a:spcPts val="0"/>
                        </a:spcAft>
                        <a:buNone/>
                      </a:pPr>
                      <a:r>
                        <a:rPr b="1" lang="en" sz="2100">
                          <a:latin typeface="Raleway"/>
                          <a:ea typeface="Raleway"/>
                          <a:cs typeface="Raleway"/>
                          <a:sym typeface="Raleway"/>
                        </a:rPr>
                        <a:t>2024</a:t>
                      </a:r>
                      <a:endParaRPr b="1" sz="2100">
                        <a:latin typeface="Raleway"/>
                        <a:ea typeface="Raleway"/>
                        <a:cs typeface="Raleway"/>
                        <a:sym typeface="Raleway"/>
                      </a:endParaRPr>
                    </a:p>
                    <a:p>
                      <a:pPr indent="0" lvl="0" marL="0" rtl="0" algn="l">
                        <a:spcBef>
                          <a:spcPts val="0"/>
                        </a:spcBef>
                        <a:spcAft>
                          <a:spcPts val="0"/>
                        </a:spcAft>
                        <a:buNone/>
                      </a:pPr>
                      <a:r>
                        <a:rPr b="1" lang="en" sz="1800">
                          <a:latin typeface="Raleway"/>
                          <a:ea typeface="Raleway"/>
                          <a:cs typeface="Raleway"/>
                          <a:sym typeface="Raleway"/>
                        </a:rPr>
                        <a:t># of students tested</a:t>
                      </a:r>
                      <a:endParaRPr b="1" sz="1800">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b="1" lang="en" sz="2100">
                          <a:latin typeface="Raleway"/>
                          <a:ea typeface="Raleway"/>
                          <a:cs typeface="Raleway"/>
                          <a:sym typeface="Raleway"/>
                        </a:rPr>
                        <a:t>2025</a:t>
                      </a:r>
                      <a:endParaRPr b="1" sz="2100">
                        <a:latin typeface="Raleway"/>
                        <a:ea typeface="Raleway"/>
                        <a:cs typeface="Raleway"/>
                        <a:sym typeface="Raleway"/>
                      </a:endParaRPr>
                    </a:p>
                    <a:p>
                      <a:pPr indent="0" lvl="0" marL="0" rtl="0" algn="l">
                        <a:spcBef>
                          <a:spcPts val="0"/>
                        </a:spcBef>
                        <a:spcAft>
                          <a:spcPts val="0"/>
                        </a:spcAft>
                        <a:buNone/>
                      </a:pPr>
                      <a:r>
                        <a:rPr b="1" lang="en" sz="1800">
                          <a:latin typeface="Raleway"/>
                          <a:ea typeface="Raleway"/>
                          <a:cs typeface="Raleway"/>
                          <a:sym typeface="Raleway"/>
                        </a:rPr>
                        <a:t># of students</a:t>
                      </a:r>
                      <a:endParaRPr b="1" sz="1800">
                        <a:latin typeface="Raleway"/>
                        <a:ea typeface="Raleway"/>
                        <a:cs typeface="Raleway"/>
                        <a:sym typeface="Raleway"/>
                      </a:endParaRPr>
                    </a:p>
                    <a:p>
                      <a:pPr indent="0" lvl="0" marL="0" rtl="0" algn="l">
                        <a:spcBef>
                          <a:spcPts val="0"/>
                        </a:spcBef>
                        <a:spcAft>
                          <a:spcPts val="0"/>
                        </a:spcAft>
                        <a:buNone/>
                      </a:pPr>
                      <a:r>
                        <a:rPr b="1" lang="en" sz="1800">
                          <a:latin typeface="Raleway"/>
                          <a:ea typeface="Raleway"/>
                          <a:cs typeface="Raleway"/>
                          <a:sym typeface="Raleway"/>
                        </a:rPr>
                        <a:t>tested</a:t>
                      </a:r>
                      <a:endParaRPr b="1" sz="1800">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b="1" lang="en" sz="2100">
                          <a:latin typeface="Raleway"/>
                          <a:ea typeface="Raleway"/>
                          <a:cs typeface="Raleway"/>
                          <a:sym typeface="Raleway"/>
                        </a:rPr>
                        <a:t>2024 </a:t>
                      </a:r>
                      <a:endParaRPr b="1" sz="2100">
                        <a:latin typeface="Raleway"/>
                        <a:ea typeface="Raleway"/>
                        <a:cs typeface="Raleway"/>
                        <a:sym typeface="Raleway"/>
                      </a:endParaRPr>
                    </a:p>
                    <a:p>
                      <a:pPr indent="0" lvl="0" marL="0" rtl="0" algn="l">
                        <a:spcBef>
                          <a:spcPts val="0"/>
                        </a:spcBef>
                        <a:spcAft>
                          <a:spcPts val="0"/>
                        </a:spcAft>
                        <a:buNone/>
                      </a:pPr>
                      <a:r>
                        <a:rPr b="1" lang="en" sz="1700">
                          <a:solidFill>
                            <a:schemeClr val="dk1"/>
                          </a:solidFill>
                          <a:latin typeface="Raleway"/>
                          <a:ea typeface="Raleway"/>
                          <a:cs typeface="Raleway"/>
                          <a:sym typeface="Raleway"/>
                        </a:rPr>
                        <a:t>% of students tested</a:t>
                      </a:r>
                      <a:endParaRPr b="1" sz="1700">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b="1" lang="en" sz="2100">
                          <a:latin typeface="Raleway"/>
                          <a:ea typeface="Raleway"/>
                          <a:cs typeface="Raleway"/>
                          <a:sym typeface="Raleway"/>
                        </a:rPr>
                        <a:t>2025 </a:t>
                      </a:r>
                      <a:endParaRPr b="1" sz="2100">
                        <a:latin typeface="Raleway"/>
                        <a:ea typeface="Raleway"/>
                        <a:cs typeface="Raleway"/>
                        <a:sym typeface="Raleway"/>
                      </a:endParaRPr>
                    </a:p>
                    <a:p>
                      <a:pPr indent="0" lvl="0" marL="0" rtl="0" algn="l">
                        <a:spcBef>
                          <a:spcPts val="0"/>
                        </a:spcBef>
                        <a:spcAft>
                          <a:spcPts val="0"/>
                        </a:spcAft>
                        <a:buNone/>
                      </a:pPr>
                      <a:r>
                        <a:rPr b="1" lang="en" sz="1700">
                          <a:latin typeface="Raleway"/>
                          <a:ea typeface="Raleway"/>
                          <a:cs typeface="Raleway"/>
                          <a:sym typeface="Raleway"/>
                        </a:rPr>
                        <a:t>% of students tested</a:t>
                      </a:r>
                      <a:endParaRPr b="1" sz="1700">
                        <a:latin typeface="Raleway"/>
                        <a:ea typeface="Raleway"/>
                        <a:cs typeface="Raleway"/>
                        <a:sym typeface="Raleway"/>
                      </a:endParaRPr>
                    </a:p>
                  </a:txBody>
                  <a:tcPr marT="91425" marB="91425" marR="91425" marL="91425">
                    <a:lnB cap="flat" cmpd="sng" w="9525">
                      <a:solidFill>
                        <a:srgbClr val="9E9E9E"/>
                      </a:solidFill>
                      <a:prstDash val="solid"/>
                      <a:round/>
                      <a:headEnd len="sm" w="sm" type="none"/>
                      <a:tailEnd len="sm" w="sm" type="none"/>
                    </a:lnB>
                    <a:solidFill>
                      <a:srgbClr val="CFE2F3"/>
                    </a:solidFill>
                  </a:tcPr>
                </a:tc>
              </a:tr>
              <a:tr h="546875">
                <a:tc>
                  <a:txBody>
                    <a:bodyPr/>
                    <a:lstStyle/>
                    <a:p>
                      <a:pPr indent="0" lvl="0" marL="0" rtl="0" algn="l">
                        <a:spcBef>
                          <a:spcPts val="0"/>
                        </a:spcBef>
                        <a:spcAft>
                          <a:spcPts val="0"/>
                        </a:spcAft>
                        <a:buNone/>
                      </a:pPr>
                      <a:r>
                        <a:rPr b="1" lang="en" sz="2300">
                          <a:latin typeface="Raleway"/>
                          <a:ea typeface="Raleway"/>
                          <a:cs typeface="Raleway"/>
                          <a:sym typeface="Raleway"/>
                        </a:rPr>
                        <a:t>1-1.9</a:t>
                      </a:r>
                      <a:endParaRPr b="1" sz="2300">
                        <a:latin typeface="Raleway"/>
                        <a:ea typeface="Raleway"/>
                        <a:cs typeface="Raleway"/>
                        <a:sym typeface="Raleway"/>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2300">
                          <a:latin typeface="Raleway"/>
                          <a:ea typeface="Raleway"/>
                          <a:cs typeface="Raleway"/>
                          <a:sym typeface="Raleway"/>
                        </a:rPr>
                        <a:t>12</a:t>
                      </a:r>
                      <a:endParaRPr sz="2300">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2300">
                          <a:latin typeface="Raleway"/>
                          <a:ea typeface="Raleway"/>
                          <a:cs typeface="Raleway"/>
                          <a:sym typeface="Raleway"/>
                        </a:rPr>
                        <a:t>13</a:t>
                      </a:r>
                      <a:endParaRPr sz="2300">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2FAFF"/>
                    </a:solidFill>
                  </a:tcPr>
                </a:tc>
                <a:tc>
                  <a:txBody>
                    <a:bodyPr/>
                    <a:lstStyle/>
                    <a:p>
                      <a:pPr indent="0" lvl="0" marL="0" rtl="0" algn="l">
                        <a:spcBef>
                          <a:spcPts val="0"/>
                        </a:spcBef>
                        <a:spcAft>
                          <a:spcPts val="0"/>
                        </a:spcAft>
                        <a:buNone/>
                      </a:pPr>
                      <a:r>
                        <a:rPr lang="en" sz="2300">
                          <a:solidFill>
                            <a:schemeClr val="dk1"/>
                          </a:solidFill>
                          <a:latin typeface="Raleway"/>
                          <a:ea typeface="Raleway"/>
                          <a:cs typeface="Raleway"/>
                          <a:sym typeface="Raleway"/>
                        </a:rPr>
                        <a:t>14.</a:t>
                      </a:r>
                      <a:r>
                        <a:rPr lang="en" sz="2300">
                          <a:solidFill>
                            <a:schemeClr val="dk1"/>
                          </a:solidFill>
                          <a:latin typeface="Raleway"/>
                          <a:ea typeface="Raleway"/>
                          <a:cs typeface="Raleway"/>
                          <a:sym typeface="Raleway"/>
                        </a:rPr>
                        <a:t>8</a:t>
                      </a:r>
                      <a:r>
                        <a:rPr lang="en" sz="2300">
                          <a:solidFill>
                            <a:schemeClr val="dk1"/>
                          </a:solidFill>
                          <a:latin typeface="Raleway"/>
                          <a:ea typeface="Raleway"/>
                          <a:cs typeface="Raleway"/>
                          <a:sym typeface="Raleway"/>
                        </a:rPr>
                        <a:t>% </a:t>
                      </a:r>
                      <a:endParaRPr/>
                    </a:p>
                  </a:txBody>
                  <a:tcPr marT="19050" marB="19050" marR="28575" marL="2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2300">
                          <a:latin typeface="Raleway"/>
                          <a:ea typeface="Raleway"/>
                          <a:cs typeface="Raleway"/>
                          <a:sym typeface="Raleway"/>
                        </a:rPr>
                        <a:t>14.6%</a:t>
                      </a:r>
                      <a:endParaRPr sz="2300">
                        <a:latin typeface="Raleway"/>
                        <a:ea typeface="Raleway"/>
                        <a:cs typeface="Raleway"/>
                        <a:sym typeface="Raleway"/>
                      </a:endParaRPr>
                    </a:p>
                  </a:txBody>
                  <a:tcPr marT="19050" marB="19050" marR="28575" marL="2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2FAFF"/>
                    </a:solidFill>
                  </a:tcPr>
                </a:tc>
              </a:tr>
              <a:tr h="546875">
                <a:tc>
                  <a:txBody>
                    <a:bodyPr/>
                    <a:lstStyle/>
                    <a:p>
                      <a:pPr indent="0" lvl="0" marL="0" rtl="0" algn="l">
                        <a:spcBef>
                          <a:spcPts val="0"/>
                        </a:spcBef>
                        <a:spcAft>
                          <a:spcPts val="0"/>
                        </a:spcAft>
                        <a:buNone/>
                      </a:pPr>
                      <a:r>
                        <a:rPr b="1" lang="en" sz="2300">
                          <a:latin typeface="Raleway"/>
                          <a:ea typeface="Raleway"/>
                          <a:cs typeface="Raleway"/>
                          <a:sym typeface="Raleway"/>
                        </a:rPr>
                        <a:t>2-2.9</a:t>
                      </a:r>
                      <a:endParaRPr b="1" sz="2300">
                        <a:latin typeface="Raleway"/>
                        <a:ea typeface="Raleway"/>
                        <a:cs typeface="Raleway"/>
                        <a:sym typeface="Raleway"/>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2300">
                          <a:latin typeface="Raleway"/>
                          <a:ea typeface="Raleway"/>
                          <a:cs typeface="Raleway"/>
                          <a:sym typeface="Raleway"/>
                        </a:rPr>
                        <a:t>8</a:t>
                      </a:r>
                      <a:endParaRPr sz="2300">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2300">
                          <a:latin typeface="Raleway"/>
                          <a:ea typeface="Raleway"/>
                          <a:cs typeface="Raleway"/>
                          <a:sym typeface="Raleway"/>
                        </a:rPr>
                        <a:t>12</a:t>
                      </a:r>
                      <a:endParaRPr sz="2300">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2FAFF"/>
                    </a:solidFill>
                  </a:tcPr>
                </a:tc>
                <a:tc>
                  <a:txBody>
                    <a:bodyPr/>
                    <a:lstStyle/>
                    <a:p>
                      <a:pPr indent="0" lvl="0" marL="0" rtl="0" algn="l">
                        <a:spcBef>
                          <a:spcPts val="0"/>
                        </a:spcBef>
                        <a:spcAft>
                          <a:spcPts val="0"/>
                        </a:spcAft>
                        <a:buNone/>
                      </a:pPr>
                      <a:r>
                        <a:rPr lang="en" sz="2300">
                          <a:solidFill>
                            <a:schemeClr val="dk1"/>
                          </a:solidFill>
                          <a:latin typeface="Raleway"/>
                          <a:ea typeface="Raleway"/>
                          <a:cs typeface="Raleway"/>
                          <a:sym typeface="Raleway"/>
                        </a:rPr>
                        <a:t>9.9%</a:t>
                      </a:r>
                      <a:endParaRPr/>
                    </a:p>
                  </a:txBody>
                  <a:tcPr marT="19050" marB="19050" marR="28575" marL="2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2300">
                          <a:latin typeface="Raleway"/>
                          <a:ea typeface="Raleway"/>
                          <a:cs typeface="Raleway"/>
                          <a:sym typeface="Raleway"/>
                        </a:rPr>
                        <a:t>13.5%</a:t>
                      </a:r>
                      <a:endParaRPr sz="2300">
                        <a:latin typeface="Raleway"/>
                        <a:ea typeface="Raleway"/>
                        <a:cs typeface="Raleway"/>
                        <a:sym typeface="Raleway"/>
                      </a:endParaRPr>
                    </a:p>
                  </a:txBody>
                  <a:tcPr marT="19050" marB="19050" marR="28575" marL="2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2FAFF"/>
                    </a:solidFill>
                  </a:tcPr>
                </a:tc>
              </a:tr>
              <a:tr h="546875">
                <a:tc>
                  <a:txBody>
                    <a:bodyPr/>
                    <a:lstStyle/>
                    <a:p>
                      <a:pPr indent="0" lvl="0" marL="0" rtl="0" algn="l">
                        <a:spcBef>
                          <a:spcPts val="0"/>
                        </a:spcBef>
                        <a:spcAft>
                          <a:spcPts val="0"/>
                        </a:spcAft>
                        <a:buNone/>
                      </a:pPr>
                      <a:r>
                        <a:rPr b="1" lang="en" sz="2300">
                          <a:latin typeface="Raleway"/>
                          <a:ea typeface="Raleway"/>
                          <a:cs typeface="Raleway"/>
                          <a:sym typeface="Raleway"/>
                        </a:rPr>
                        <a:t>3-3.9</a:t>
                      </a:r>
                      <a:endParaRPr b="1" sz="2300">
                        <a:latin typeface="Raleway"/>
                        <a:ea typeface="Raleway"/>
                        <a:cs typeface="Raleway"/>
                        <a:sym typeface="Raleway"/>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2300">
                          <a:latin typeface="Raleway"/>
                          <a:ea typeface="Raleway"/>
                          <a:cs typeface="Raleway"/>
                          <a:sym typeface="Raleway"/>
                        </a:rPr>
                        <a:t>23</a:t>
                      </a:r>
                      <a:endParaRPr sz="2300">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2300">
                          <a:latin typeface="Raleway"/>
                          <a:ea typeface="Raleway"/>
                          <a:cs typeface="Raleway"/>
                          <a:sym typeface="Raleway"/>
                        </a:rPr>
                        <a:t>23</a:t>
                      </a:r>
                      <a:endParaRPr sz="2300">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2FAFF"/>
                    </a:solidFill>
                  </a:tcPr>
                </a:tc>
                <a:tc>
                  <a:txBody>
                    <a:bodyPr/>
                    <a:lstStyle/>
                    <a:p>
                      <a:pPr indent="0" lvl="0" marL="0" rtl="0" algn="l">
                        <a:spcBef>
                          <a:spcPts val="0"/>
                        </a:spcBef>
                        <a:spcAft>
                          <a:spcPts val="0"/>
                        </a:spcAft>
                        <a:buNone/>
                      </a:pPr>
                      <a:r>
                        <a:rPr lang="en" sz="2300">
                          <a:solidFill>
                            <a:schemeClr val="dk1"/>
                          </a:solidFill>
                          <a:latin typeface="Raleway"/>
                          <a:ea typeface="Raleway"/>
                          <a:cs typeface="Raleway"/>
                          <a:sym typeface="Raleway"/>
                        </a:rPr>
                        <a:t>28.4%</a:t>
                      </a:r>
                      <a:endParaRPr/>
                    </a:p>
                  </a:txBody>
                  <a:tcPr marT="19050" marB="19050" marR="28575" marL="2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2300">
                          <a:latin typeface="Raleway"/>
                          <a:ea typeface="Raleway"/>
                          <a:cs typeface="Raleway"/>
                          <a:sym typeface="Raleway"/>
                        </a:rPr>
                        <a:t>25.8%</a:t>
                      </a:r>
                      <a:endParaRPr sz="2300">
                        <a:latin typeface="Raleway"/>
                        <a:ea typeface="Raleway"/>
                        <a:cs typeface="Raleway"/>
                        <a:sym typeface="Raleway"/>
                      </a:endParaRPr>
                    </a:p>
                  </a:txBody>
                  <a:tcPr marT="19050" marB="19050" marR="28575" marL="2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2FAFF"/>
                    </a:solidFill>
                  </a:tcPr>
                </a:tc>
              </a:tr>
              <a:tr h="546875">
                <a:tc>
                  <a:txBody>
                    <a:bodyPr/>
                    <a:lstStyle/>
                    <a:p>
                      <a:pPr indent="0" lvl="0" marL="0" rtl="0" algn="l">
                        <a:spcBef>
                          <a:spcPts val="0"/>
                        </a:spcBef>
                        <a:spcAft>
                          <a:spcPts val="0"/>
                        </a:spcAft>
                        <a:buNone/>
                      </a:pPr>
                      <a:r>
                        <a:rPr b="1" lang="en" sz="2300">
                          <a:latin typeface="Raleway"/>
                          <a:ea typeface="Raleway"/>
                          <a:cs typeface="Raleway"/>
                          <a:sym typeface="Raleway"/>
                        </a:rPr>
                        <a:t>4-4.4</a:t>
                      </a:r>
                      <a:endParaRPr b="1" sz="2300">
                        <a:latin typeface="Raleway"/>
                        <a:ea typeface="Raleway"/>
                        <a:cs typeface="Raleway"/>
                        <a:sym typeface="Raleway"/>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2300">
                          <a:latin typeface="Raleway"/>
                          <a:ea typeface="Raleway"/>
                          <a:cs typeface="Raleway"/>
                          <a:sym typeface="Raleway"/>
                        </a:rPr>
                        <a:t>12</a:t>
                      </a:r>
                      <a:endParaRPr sz="2300">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2300">
                          <a:latin typeface="Raleway"/>
                          <a:ea typeface="Raleway"/>
                          <a:cs typeface="Raleway"/>
                          <a:sym typeface="Raleway"/>
                        </a:rPr>
                        <a:t>26</a:t>
                      </a:r>
                      <a:endParaRPr sz="2300">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2FAFF"/>
                    </a:solidFill>
                  </a:tcPr>
                </a:tc>
                <a:tc>
                  <a:txBody>
                    <a:bodyPr/>
                    <a:lstStyle/>
                    <a:p>
                      <a:pPr indent="0" lvl="0" marL="0" rtl="0" algn="l">
                        <a:spcBef>
                          <a:spcPts val="0"/>
                        </a:spcBef>
                        <a:spcAft>
                          <a:spcPts val="0"/>
                        </a:spcAft>
                        <a:buNone/>
                      </a:pPr>
                      <a:r>
                        <a:rPr lang="en" sz="2300">
                          <a:solidFill>
                            <a:schemeClr val="dk1"/>
                          </a:solidFill>
                          <a:latin typeface="Raleway"/>
                          <a:ea typeface="Raleway"/>
                          <a:cs typeface="Raleway"/>
                          <a:sym typeface="Raleway"/>
                        </a:rPr>
                        <a:t>14.8%</a:t>
                      </a:r>
                      <a:endParaRPr/>
                    </a:p>
                  </a:txBody>
                  <a:tcPr marT="19050" marB="19050" marR="28575" marL="2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2300">
                          <a:latin typeface="Raleway"/>
                          <a:ea typeface="Raleway"/>
                          <a:cs typeface="Raleway"/>
                          <a:sym typeface="Raleway"/>
                        </a:rPr>
                        <a:t>29.2%</a:t>
                      </a:r>
                      <a:endParaRPr sz="2300">
                        <a:latin typeface="Raleway"/>
                        <a:ea typeface="Raleway"/>
                        <a:cs typeface="Raleway"/>
                        <a:sym typeface="Raleway"/>
                      </a:endParaRPr>
                    </a:p>
                  </a:txBody>
                  <a:tcPr marT="19050" marB="19050" marR="28575" marL="2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2FAFF"/>
                    </a:solidFill>
                  </a:tcPr>
                </a:tc>
              </a:tr>
              <a:tr h="546875">
                <a:tc>
                  <a:txBody>
                    <a:bodyPr/>
                    <a:lstStyle/>
                    <a:p>
                      <a:pPr indent="0" lvl="0" marL="0" rtl="0" algn="l">
                        <a:spcBef>
                          <a:spcPts val="0"/>
                        </a:spcBef>
                        <a:spcAft>
                          <a:spcPts val="0"/>
                        </a:spcAft>
                        <a:buNone/>
                      </a:pPr>
                      <a:r>
                        <a:rPr b="1" lang="en" sz="2300">
                          <a:latin typeface="Raleway"/>
                          <a:ea typeface="Raleway"/>
                          <a:cs typeface="Raleway"/>
                          <a:sym typeface="Raleway"/>
                        </a:rPr>
                        <a:t>&gt;4.5</a:t>
                      </a:r>
                      <a:endParaRPr b="1" sz="2300">
                        <a:latin typeface="Raleway"/>
                        <a:ea typeface="Raleway"/>
                        <a:cs typeface="Raleway"/>
                        <a:sym typeface="Raleway"/>
                      </a:endParaRPr>
                    </a:p>
                  </a:txBody>
                  <a:tcPr marT="91425" marB="91425" marR="91425" marL="91425">
                    <a:lnR cap="flat" cmpd="sng" w="9525">
                      <a:solidFill>
                        <a:srgbClr val="9E9E9E"/>
                      </a:solidFill>
                      <a:prstDash val="solid"/>
                      <a:round/>
                      <a:headEnd len="sm" w="sm" type="none"/>
                      <a:tailEnd len="sm" w="sm" type="none"/>
                    </a:lnR>
                    <a:solidFill>
                      <a:srgbClr val="D9EAD3"/>
                    </a:solidFill>
                  </a:tcPr>
                </a:tc>
                <a:tc>
                  <a:txBody>
                    <a:bodyPr/>
                    <a:lstStyle/>
                    <a:p>
                      <a:pPr indent="0" lvl="0" marL="0" rtl="0" algn="l">
                        <a:spcBef>
                          <a:spcPts val="0"/>
                        </a:spcBef>
                        <a:spcAft>
                          <a:spcPts val="0"/>
                        </a:spcAft>
                        <a:buNone/>
                      </a:pPr>
                      <a:r>
                        <a:rPr lang="en" sz="2300">
                          <a:latin typeface="Raleway"/>
                          <a:ea typeface="Raleway"/>
                          <a:cs typeface="Raleway"/>
                          <a:sym typeface="Raleway"/>
                        </a:rPr>
                        <a:t>26</a:t>
                      </a:r>
                      <a:endParaRPr sz="2300">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2300">
                          <a:latin typeface="Raleway"/>
                          <a:ea typeface="Raleway"/>
                          <a:cs typeface="Raleway"/>
                          <a:sym typeface="Raleway"/>
                        </a:rPr>
                        <a:t>15</a:t>
                      </a:r>
                      <a:endParaRPr sz="2300">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2300">
                          <a:solidFill>
                            <a:schemeClr val="dk1"/>
                          </a:solidFill>
                          <a:latin typeface="Raleway"/>
                          <a:ea typeface="Raleway"/>
                          <a:cs typeface="Raleway"/>
                          <a:sym typeface="Raleway"/>
                        </a:rPr>
                        <a:t>32.1%</a:t>
                      </a:r>
                      <a:endParaRPr sz="2300">
                        <a:latin typeface="Raleway"/>
                        <a:ea typeface="Raleway"/>
                        <a:cs typeface="Raleway"/>
                        <a:sym typeface="Raleway"/>
                      </a:endParaRPr>
                    </a:p>
                  </a:txBody>
                  <a:tcPr marT="19050" marB="19050" marR="28575" marL="2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2300">
                          <a:latin typeface="Raleway"/>
                          <a:ea typeface="Raleway"/>
                          <a:cs typeface="Raleway"/>
                          <a:sym typeface="Raleway"/>
                        </a:rPr>
                        <a:t>16.9%</a:t>
                      </a:r>
                      <a:endParaRPr sz="2300">
                        <a:latin typeface="Raleway"/>
                        <a:ea typeface="Raleway"/>
                        <a:cs typeface="Raleway"/>
                        <a:sym typeface="Raleway"/>
                      </a:endParaRPr>
                    </a:p>
                  </a:txBody>
                  <a:tcPr marT="19050" marB="19050" marR="28575" marL="2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p23"/>
          <p:cNvSpPr txBox="1"/>
          <p:nvPr>
            <p:ph type="title"/>
          </p:nvPr>
        </p:nvSpPr>
        <p:spPr>
          <a:xfrm>
            <a:off x="-29575" y="172500"/>
            <a:ext cx="917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20">
                <a:solidFill>
                  <a:schemeClr val="lt2"/>
                </a:solidFill>
                <a:latin typeface="Merriweather"/>
                <a:ea typeface="Merriweather"/>
                <a:cs typeface="Merriweather"/>
                <a:sym typeface="Merriweather"/>
              </a:rPr>
              <a:t>NJDOE 2023-2024 School Performance Data </a:t>
            </a:r>
            <a:endParaRPr sz="3320">
              <a:solidFill>
                <a:schemeClr val="lt2"/>
              </a:solidFill>
              <a:latin typeface="Merriweather"/>
              <a:ea typeface="Merriweather"/>
              <a:cs typeface="Merriweather"/>
              <a:sym typeface="Merriweather"/>
            </a:endParaRPr>
          </a:p>
          <a:p>
            <a:pPr indent="0" lvl="0" marL="0" rtl="0" algn="l">
              <a:spcBef>
                <a:spcPts val="0"/>
              </a:spcBef>
              <a:spcAft>
                <a:spcPts val="0"/>
              </a:spcAft>
              <a:buSzPts val="990"/>
              <a:buNone/>
            </a:pPr>
            <a:r>
              <a:t/>
            </a:r>
            <a:endParaRPr sz="2320">
              <a:solidFill>
                <a:schemeClr val="lt2"/>
              </a:solidFill>
              <a:latin typeface="Merriweather"/>
              <a:ea typeface="Merriweather"/>
              <a:cs typeface="Merriweather"/>
              <a:sym typeface="Merriweather"/>
            </a:endParaRPr>
          </a:p>
        </p:txBody>
      </p:sp>
      <p:graphicFrame>
        <p:nvGraphicFramePr>
          <p:cNvPr id="118" name="Google Shape;118;p23"/>
          <p:cNvGraphicFramePr/>
          <p:nvPr/>
        </p:nvGraphicFramePr>
        <p:xfrm>
          <a:off x="942838" y="1010100"/>
          <a:ext cx="3000000" cy="3000000"/>
        </p:xfrm>
        <a:graphic>
          <a:graphicData uri="http://schemas.openxmlformats.org/drawingml/2006/table">
            <a:tbl>
              <a:tblPr>
                <a:noFill/>
                <a:tableStyleId>{7B7FDF04-9D84-405E-BAEA-8CDE783FD061}</a:tableStyleId>
              </a:tblPr>
              <a:tblGrid>
                <a:gridCol w="2286000"/>
                <a:gridCol w="2286000"/>
                <a:gridCol w="2370325"/>
              </a:tblGrid>
              <a:tr h="656300">
                <a:tc>
                  <a:txBody>
                    <a:bodyPr/>
                    <a:lstStyle/>
                    <a:p>
                      <a:pPr indent="0" lvl="0" marL="0" rtl="0" algn="ctr">
                        <a:spcBef>
                          <a:spcPts val="0"/>
                        </a:spcBef>
                        <a:spcAft>
                          <a:spcPts val="0"/>
                        </a:spcAft>
                        <a:buNone/>
                      </a:pPr>
                      <a:r>
                        <a:t/>
                      </a:r>
                      <a:endParaRPr b="1">
                        <a:latin typeface="Raleway"/>
                        <a:ea typeface="Raleway"/>
                        <a:cs typeface="Raleway"/>
                        <a:sym typeface="Raleway"/>
                      </a:endParaRPr>
                    </a:p>
                  </a:txBody>
                  <a:tcPr marT="91425" marB="91425" marR="91425" marL="91425">
                    <a:solidFill>
                      <a:srgbClr val="C9DAF8"/>
                    </a:solidFill>
                  </a:tcPr>
                </a:tc>
                <a:tc>
                  <a:txBody>
                    <a:bodyPr/>
                    <a:lstStyle/>
                    <a:p>
                      <a:pPr indent="0" lvl="0" marL="0" rtl="0" algn="ctr">
                        <a:spcBef>
                          <a:spcPts val="0"/>
                        </a:spcBef>
                        <a:spcAft>
                          <a:spcPts val="0"/>
                        </a:spcAft>
                        <a:buNone/>
                      </a:pPr>
                      <a:r>
                        <a:rPr b="1" lang="en">
                          <a:latin typeface="Raleway"/>
                          <a:ea typeface="Raleway"/>
                          <a:cs typeface="Raleway"/>
                          <a:sym typeface="Raleway"/>
                        </a:rPr>
                        <a:t>% of ML making expected growth</a:t>
                      </a:r>
                      <a:endParaRPr b="1">
                        <a:latin typeface="Raleway"/>
                        <a:ea typeface="Raleway"/>
                        <a:cs typeface="Raleway"/>
                        <a:sym typeface="Raleway"/>
                      </a:endParaRPr>
                    </a:p>
                  </a:txBody>
                  <a:tcPr marT="91425" marB="91425" marR="91425" marL="91425">
                    <a:solidFill>
                      <a:srgbClr val="C9DAF8"/>
                    </a:solidFill>
                  </a:tcPr>
                </a:tc>
                <a:tc>
                  <a:txBody>
                    <a:bodyPr/>
                    <a:lstStyle/>
                    <a:p>
                      <a:pPr indent="0" lvl="0" marL="0" rtl="0" algn="ctr">
                        <a:spcBef>
                          <a:spcPts val="0"/>
                        </a:spcBef>
                        <a:spcAft>
                          <a:spcPts val="0"/>
                        </a:spcAft>
                        <a:buNone/>
                      </a:pPr>
                      <a:r>
                        <a:rPr b="1" lang="en">
                          <a:latin typeface="Raleway"/>
                          <a:ea typeface="Raleway"/>
                          <a:cs typeface="Raleway"/>
                          <a:sym typeface="Raleway"/>
                        </a:rPr>
                        <a:t>Annual Target</a:t>
                      </a:r>
                      <a:endParaRPr b="1">
                        <a:latin typeface="Raleway"/>
                        <a:ea typeface="Raleway"/>
                        <a:cs typeface="Raleway"/>
                        <a:sym typeface="Raleway"/>
                      </a:endParaRPr>
                    </a:p>
                  </a:txBody>
                  <a:tcPr marT="91425" marB="91425" marR="91425" marL="91425">
                    <a:solidFill>
                      <a:srgbClr val="C9DAF8"/>
                    </a:solidFill>
                  </a:tcPr>
                </a:tc>
              </a:tr>
              <a:tr h="443000">
                <a:tc>
                  <a:txBody>
                    <a:bodyPr/>
                    <a:lstStyle/>
                    <a:p>
                      <a:pPr indent="0" lvl="0" marL="0" rtl="0" algn="ctr">
                        <a:spcBef>
                          <a:spcPts val="0"/>
                        </a:spcBef>
                        <a:spcAft>
                          <a:spcPts val="0"/>
                        </a:spcAft>
                        <a:buNone/>
                      </a:pPr>
                      <a:r>
                        <a:rPr lang="en" sz="1500">
                          <a:latin typeface="Raleway"/>
                          <a:ea typeface="Raleway"/>
                          <a:cs typeface="Raleway"/>
                          <a:sym typeface="Raleway"/>
                        </a:rPr>
                        <a:t>New Jersey</a:t>
                      </a:r>
                      <a:endParaRPr sz="1500">
                        <a:latin typeface="Raleway"/>
                        <a:ea typeface="Raleway"/>
                        <a:cs typeface="Raleway"/>
                        <a:sym typeface="Raleway"/>
                      </a:endParaRPr>
                    </a:p>
                  </a:txBody>
                  <a:tcPr marT="91425" marB="91425" marR="91425" marL="91425" anchor="ctr"/>
                </a:tc>
                <a:tc>
                  <a:txBody>
                    <a:bodyPr/>
                    <a:lstStyle/>
                    <a:p>
                      <a:pPr indent="0" lvl="0" marL="0" rtl="0" algn="ctr">
                        <a:spcBef>
                          <a:spcPts val="0"/>
                        </a:spcBef>
                        <a:spcAft>
                          <a:spcPts val="0"/>
                        </a:spcAft>
                        <a:buNone/>
                      </a:pPr>
                      <a:r>
                        <a:rPr lang="en" sz="1500">
                          <a:latin typeface="Raleway"/>
                          <a:ea typeface="Raleway"/>
                          <a:cs typeface="Raleway"/>
                          <a:sym typeface="Raleway"/>
                        </a:rPr>
                        <a:t>29.5%</a:t>
                      </a:r>
                      <a:endParaRPr sz="1500">
                        <a:latin typeface="Raleway"/>
                        <a:ea typeface="Raleway"/>
                        <a:cs typeface="Raleway"/>
                        <a:sym typeface="Raleway"/>
                      </a:endParaRPr>
                    </a:p>
                  </a:txBody>
                  <a:tcPr marT="91425" marB="91425" marR="91425" marL="91425" anchor="ctr"/>
                </a:tc>
                <a:tc>
                  <a:txBody>
                    <a:bodyPr/>
                    <a:lstStyle/>
                    <a:p>
                      <a:pPr indent="0" lvl="0" marL="0" rtl="0" algn="ctr">
                        <a:spcBef>
                          <a:spcPts val="0"/>
                        </a:spcBef>
                        <a:spcAft>
                          <a:spcPts val="0"/>
                        </a:spcAft>
                        <a:buNone/>
                      </a:pPr>
                      <a:r>
                        <a:rPr lang="en" sz="1500">
                          <a:latin typeface="Raleway"/>
                          <a:ea typeface="Raleway"/>
                          <a:cs typeface="Raleway"/>
                          <a:sym typeface="Raleway"/>
                        </a:rPr>
                        <a:t>29.6%</a:t>
                      </a:r>
                      <a:endParaRPr sz="1500">
                        <a:latin typeface="Raleway"/>
                        <a:ea typeface="Raleway"/>
                        <a:cs typeface="Raleway"/>
                        <a:sym typeface="Raleway"/>
                      </a:endParaRPr>
                    </a:p>
                  </a:txBody>
                  <a:tcPr marT="91425" marB="91425" marR="91425" marL="91425" anchor="ctr"/>
                </a:tc>
              </a:tr>
              <a:tr h="443000">
                <a:tc>
                  <a:txBody>
                    <a:bodyPr/>
                    <a:lstStyle/>
                    <a:p>
                      <a:pPr indent="0" lvl="0" marL="0" rtl="0" algn="ctr">
                        <a:spcBef>
                          <a:spcPts val="0"/>
                        </a:spcBef>
                        <a:spcAft>
                          <a:spcPts val="0"/>
                        </a:spcAft>
                        <a:buNone/>
                      </a:pPr>
                      <a:r>
                        <a:rPr lang="en" sz="1500">
                          <a:latin typeface="Raleway"/>
                          <a:ea typeface="Raleway"/>
                          <a:cs typeface="Raleway"/>
                          <a:sym typeface="Raleway"/>
                        </a:rPr>
                        <a:t>Moss</a:t>
                      </a:r>
                      <a:endParaRPr sz="1500">
                        <a:latin typeface="Raleway"/>
                        <a:ea typeface="Raleway"/>
                        <a:cs typeface="Raleway"/>
                        <a:sym typeface="Raleway"/>
                      </a:endParaRPr>
                    </a:p>
                  </a:txBody>
                  <a:tcPr marT="91425" marB="91425" marR="91425" marL="91425" anchor="ctr"/>
                </a:tc>
                <a:tc>
                  <a:txBody>
                    <a:bodyPr/>
                    <a:lstStyle/>
                    <a:p>
                      <a:pPr indent="0" lvl="0" marL="0" rtl="0" algn="ctr">
                        <a:spcBef>
                          <a:spcPts val="0"/>
                        </a:spcBef>
                        <a:spcAft>
                          <a:spcPts val="0"/>
                        </a:spcAft>
                        <a:buNone/>
                      </a:pPr>
                      <a:r>
                        <a:rPr lang="en" sz="1500">
                          <a:latin typeface="Raleway"/>
                          <a:ea typeface="Raleway"/>
                          <a:cs typeface="Raleway"/>
                          <a:sym typeface="Raleway"/>
                        </a:rPr>
                        <a:t>*</a:t>
                      </a:r>
                      <a:endParaRPr sz="1500">
                        <a:latin typeface="Raleway"/>
                        <a:ea typeface="Raleway"/>
                        <a:cs typeface="Raleway"/>
                        <a:sym typeface="Raleway"/>
                      </a:endParaRPr>
                    </a:p>
                  </a:txBody>
                  <a:tcPr marT="91425" marB="91425" marR="91425" marL="91425" anchor="ctr"/>
                </a:tc>
                <a:tc>
                  <a:txBody>
                    <a:bodyPr/>
                    <a:lstStyle/>
                    <a:p>
                      <a:pPr indent="0" lvl="0" marL="0" rtl="0" algn="ctr">
                        <a:spcBef>
                          <a:spcPts val="0"/>
                        </a:spcBef>
                        <a:spcAft>
                          <a:spcPts val="0"/>
                        </a:spcAft>
                        <a:buNone/>
                      </a:pPr>
                      <a:r>
                        <a:rPr lang="en" sz="1500">
                          <a:latin typeface="Raleway"/>
                          <a:ea typeface="Raleway"/>
                          <a:cs typeface="Raleway"/>
                          <a:sym typeface="Raleway"/>
                        </a:rPr>
                        <a:t>*</a:t>
                      </a:r>
                      <a:endParaRPr sz="1500">
                        <a:latin typeface="Raleway"/>
                        <a:ea typeface="Raleway"/>
                        <a:cs typeface="Raleway"/>
                        <a:sym typeface="Raleway"/>
                      </a:endParaRPr>
                    </a:p>
                  </a:txBody>
                  <a:tcPr marT="91425" marB="91425" marR="91425" marL="91425" anchor="ctr"/>
                </a:tc>
              </a:tr>
              <a:tr h="443000">
                <a:tc>
                  <a:txBody>
                    <a:bodyPr/>
                    <a:lstStyle/>
                    <a:p>
                      <a:pPr indent="0" lvl="0" marL="0" rtl="0" algn="ctr">
                        <a:spcBef>
                          <a:spcPts val="0"/>
                        </a:spcBef>
                        <a:spcAft>
                          <a:spcPts val="0"/>
                        </a:spcAft>
                        <a:buNone/>
                      </a:pPr>
                      <a:r>
                        <a:rPr lang="en" sz="1500">
                          <a:latin typeface="Raleway"/>
                          <a:ea typeface="Raleway"/>
                          <a:cs typeface="Raleway"/>
                          <a:sym typeface="Raleway"/>
                        </a:rPr>
                        <a:t>Campbell</a:t>
                      </a:r>
                      <a:endParaRPr sz="1500">
                        <a:latin typeface="Raleway"/>
                        <a:ea typeface="Raleway"/>
                        <a:cs typeface="Raleway"/>
                        <a:sym typeface="Raleway"/>
                      </a:endParaRPr>
                    </a:p>
                  </a:txBody>
                  <a:tcPr marT="91425" marB="91425" marR="91425" marL="91425" anchor="ctr"/>
                </a:tc>
                <a:tc>
                  <a:txBody>
                    <a:bodyPr/>
                    <a:lstStyle/>
                    <a:p>
                      <a:pPr indent="0" lvl="0" marL="0" rtl="0" algn="ctr">
                        <a:spcBef>
                          <a:spcPts val="0"/>
                        </a:spcBef>
                        <a:spcAft>
                          <a:spcPts val="0"/>
                        </a:spcAft>
                        <a:buNone/>
                      </a:pPr>
                      <a:r>
                        <a:rPr lang="en" sz="1500">
                          <a:latin typeface="Raleway"/>
                          <a:ea typeface="Raleway"/>
                          <a:cs typeface="Raleway"/>
                          <a:sym typeface="Raleway"/>
                        </a:rPr>
                        <a:t>88.5%</a:t>
                      </a:r>
                      <a:endParaRPr sz="1500">
                        <a:latin typeface="Raleway"/>
                        <a:ea typeface="Raleway"/>
                        <a:cs typeface="Raleway"/>
                        <a:sym typeface="Raleway"/>
                      </a:endParaRPr>
                    </a:p>
                  </a:txBody>
                  <a:tcPr marT="91425" marB="91425" marR="91425" marL="91425" anchor="ctr"/>
                </a:tc>
                <a:tc>
                  <a:txBody>
                    <a:bodyPr/>
                    <a:lstStyle/>
                    <a:p>
                      <a:pPr indent="0" lvl="0" marL="0" rtl="0" algn="ctr">
                        <a:spcBef>
                          <a:spcPts val="0"/>
                        </a:spcBef>
                        <a:spcAft>
                          <a:spcPts val="0"/>
                        </a:spcAft>
                        <a:buNone/>
                      </a:pPr>
                      <a:r>
                        <a:rPr lang="en" sz="1500">
                          <a:latin typeface="Raleway"/>
                          <a:ea typeface="Raleway"/>
                          <a:cs typeface="Raleway"/>
                          <a:sym typeface="Raleway"/>
                        </a:rPr>
                        <a:t>44%</a:t>
                      </a:r>
                      <a:endParaRPr sz="1500">
                        <a:latin typeface="Raleway"/>
                        <a:ea typeface="Raleway"/>
                        <a:cs typeface="Raleway"/>
                        <a:sym typeface="Raleway"/>
                      </a:endParaRPr>
                    </a:p>
                  </a:txBody>
                  <a:tcPr marT="91425" marB="91425" marR="91425" marL="91425" anchor="ctr"/>
                </a:tc>
              </a:tr>
              <a:tr h="443000">
                <a:tc>
                  <a:txBody>
                    <a:bodyPr/>
                    <a:lstStyle/>
                    <a:p>
                      <a:pPr indent="0" lvl="0" marL="0" rtl="0" algn="ctr">
                        <a:spcBef>
                          <a:spcPts val="0"/>
                        </a:spcBef>
                        <a:spcAft>
                          <a:spcPts val="0"/>
                        </a:spcAft>
                        <a:buNone/>
                      </a:pPr>
                      <a:r>
                        <a:rPr lang="en" sz="1500">
                          <a:latin typeface="Raleway"/>
                          <a:ea typeface="Raleway"/>
                          <a:cs typeface="Raleway"/>
                          <a:sym typeface="Raleway"/>
                        </a:rPr>
                        <a:t>Edgar</a:t>
                      </a:r>
                      <a:endParaRPr sz="1500">
                        <a:latin typeface="Raleway"/>
                        <a:ea typeface="Raleway"/>
                        <a:cs typeface="Raleway"/>
                        <a:sym typeface="Raleway"/>
                      </a:endParaRPr>
                    </a:p>
                  </a:txBody>
                  <a:tcPr marT="91425" marB="91425" marR="91425" marL="91425" anchor="ctr"/>
                </a:tc>
                <a:tc>
                  <a:txBody>
                    <a:bodyPr/>
                    <a:lstStyle/>
                    <a:p>
                      <a:pPr indent="0" lvl="0" marL="0" rtl="0" algn="ctr">
                        <a:spcBef>
                          <a:spcPts val="0"/>
                        </a:spcBef>
                        <a:spcAft>
                          <a:spcPts val="0"/>
                        </a:spcAft>
                        <a:buNone/>
                      </a:pPr>
                      <a:r>
                        <a:rPr lang="en" sz="1500">
                          <a:latin typeface="Raleway"/>
                          <a:ea typeface="Raleway"/>
                          <a:cs typeface="Raleway"/>
                          <a:sym typeface="Raleway"/>
                        </a:rPr>
                        <a:t>52.6%</a:t>
                      </a:r>
                      <a:endParaRPr sz="1500">
                        <a:latin typeface="Raleway"/>
                        <a:ea typeface="Raleway"/>
                        <a:cs typeface="Raleway"/>
                        <a:sym typeface="Raleway"/>
                      </a:endParaRPr>
                    </a:p>
                  </a:txBody>
                  <a:tcPr marT="91425" marB="91425" marR="91425" marL="91425" anchor="ctr"/>
                </a:tc>
                <a:tc>
                  <a:txBody>
                    <a:bodyPr/>
                    <a:lstStyle/>
                    <a:p>
                      <a:pPr indent="0" lvl="0" marL="0" rtl="0" algn="ctr">
                        <a:spcBef>
                          <a:spcPts val="0"/>
                        </a:spcBef>
                        <a:spcAft>
                          <a:spcPts val="0"/>
                        </a:spcAft>
                        <a:buNone/>
                      </a:pPr>
                      <a:r>
                        <a:rPr lang="en" sz="1500">
                          <a:latin typeface="Raleway"/>
                          <a:ea typeface="Raleway"/>
                          <a:cs typeface="Raleway"/>
                          <a:sym typeface="Raleway"/>
                        </a:rPr>
                        <a:t>22.7%</a:t>
                      </a:r>
                      <a:endParaRPr sz="1500">
                        <a:latin typeface="Raleway"/>
                        <a:ea typeface="Raleway"/>
                        <a:cs typeface="Raleway"/>
                        <a:sym typeface="Raleway"/>
                      </a:endParaRPr>
                    </a:p>
                  </a:txBody>
                  <a:tcPr marT="91425" marB="91425" marR="91425" marL="91425" anchor="ctr"/>
                </a:tc>
              </a:tr>
              <a:tr h="443000">
                <a:tc>
                  <a:txBody>
                    <a:bodyPr/>
                    <a:lstStyle/>
                    <a:p>
                      <a:pPr indent="0" lvl="0" marL="0" rtl="0" algn="ctr">
                        <a:spcBef>
                          <a:spcPts val="0"/>
                        </a:spcBef>
                        <a:spcAft>
                          <a:spcPts val="0"/>
                        </a:spcAft>
                        <a:buNone/>
                      </a:pPr>
                      <a:r>
                        <a:rPr lang="en" sz="1500">
                          <a:latin typeface="Raleway"/>
                          <a:ea typeface="Raleway"/>
                          <a:cs typeface="Raleway"/>
                          <a:sym typeface="Raleway"/>
                        </a:rPr>
                        <a:t>MHS</a:t>
                      </a:r>
                      <a:endParaRPr sz="1500">
                        <a:latin typeface="Raleway"/>
                        <a:ea typeface="Raleway"/>
                        <a:cs typeface="Raleway"/>
                        <a:sym typeface="Raleway"/>
                      </a:endParaRPr>
                    </a:p>
                  </a:txBody>
                  <a:tcPr marT="91425" marB="91425" marR="91425" marL="91425" anchor="ctr"/>
                </a:tc>
                <a:tc>
                  <a:txBody>
                    <a:bodyPr/>
                    <a:lstStyle/>
                    <a:p>
                      <a:pPr indent="0" lvl="0" marL="0" rtl="0" algn="ctr">
                        <a:spcBef>
                          <a:spcPts val="0"/>
                        </a:spcBef>
                        <a:spcAft>
                          <a:spcPts val="0"/>
                        </a:spcAft>
                        <a:buNone/>
                      </a:pPr>
                      <a:r>
                        <a:rPr lang="en" sz="1500">
                          <a:latin typeface="Raleway"/>
                          <a:ea typeface="Raleway"/>
                          <a:cs typeface="Raleway"/>
                          <a:sym typeface="Raleway"/>
                        </a:rPr>
                        <a:t>*</a:t>
                      </a:r>
                      <a:endParaRPr sz="1500">
                        <a:latin typeface="Raleway"/>
                        <a:ea typeface="Raleway"/>
                        <a:cs typeface="Raleway"/>
                        <a:sym typeface="Raleway"/>
                      </a:endParaRPr>
                    </a:p>
                  </a:txBody>
                  <a:tcPr marT="91425" marB="91425" marR="91425" marL="91425" anchor="ctr"/>
                </a:tc>
                <a:tc>
                  <a:txBody>
                    <a:bodyPr/>
                    <a:lstStyle/>
                    <a:p>
                      <a:pPr indent="0" lvl="0" marL="0" rtl="0" algn="ctr">
                        <a:spcBef>
                          <a:spcPts val="0"/>
                        </a:spcBef>
                        <a:spcAft>
                          <a:spcPts val="0"/>
                        </a:spcAft>
                        <a:buNone/>
                      </a:pPr>
                      <a:r>
                        <a:rPr lang="en" sz="1500">
                          <a:latin typeface="Raleway"/>
                          <a:ea typeface="Raleway"/>
                          <a:cs typeface="Raleway"/>
                          <a:sym typeface="Raleway"/>
                        </a:rPr>
                        <a:t>*</a:t>
                      </a:r>
                      <a:endParaRPr sz="1500">
                        <a:latin typeface="Raleway"/>
                        <a:ea typeface="Raleway"/>
                        <a:cs typeface="Raleway"/>
                        <a:sym typeface="Raleway"/>
                      </a:endParaRPr>
                    </a:p>
                  </a:txBody>
                  <a:tcPr marT="91425" marB="91425" marR="91425" marL="91425" anchor="ctr"/>
                </a:tc>
              </a:tr>
            </a:tbl>
          </a:graphicData>
        </a:graphic>
      </p:graphicFrame>
      <p:sp>
        <p:nvSpPr>
          <p:cNvPr id="119" name="Google Shape;119;p23"/>
          <p:cNvSpPr txBox="1"/>
          <p:nvPr/>
        </p:nvSpPr>
        <p:spPr>
          <a:xfrm>
            <a:off x="0" y="3881400"/>
            <a:ext cx="9144000" cy="8772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Raleway"/>
                <a:ea typeface="Raleway"/>
                <a:cs typeface="Raleway"/>
                <a:sym typeface="Raleway"/>
              </a:rPr>
              <a:t>A student's expected growth is based on the student's initial year proficiency level and student growth expectations are increased by equal intervals each year so that the student meets the proficiency cut score of 4.5 within five years. An * indicates too few students to report.</a:t>
            </a:r>
            <a:endParaRPr sz="1500">
              <a:solidFill>
                <a:schemeClr val="dk1"/>
              </a:solidFill>
              <a:latin typeface="Raleway"/>
              <a:ea typeface="Raleway"/>
              <a:cs typeface="Raleway"/>
              <a:sym typeface="Raleway"/>
            </a:endParaRPr>
          </a:p>
        </p:txBody>
      </p:sp>
      <p:sp>
        <p:nvSpPr>
          <p:cNvPr id="120" name="Google Shape;120;p23"/>
          <p:cNvSpPr txBox="1"/>
          <p:nvPr/>
        </p:nvSpPr>
        <p:spPr>
          <a:xfrm>
            <a:off x="-29575" y="4758600"/>
            <a:ext cx="7996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800">
                <a:solidFill>
                  <a:schemeClr val="lt1"/>
                </a:solidFill>
                <a:latin typeface="Raleway"/>
                <a:ea typeface="Raleway"/>
                <a:cs typeface="Raleway"/>
                <a:sym typeface="Raleway"/>
              </a:rPr>
              <a:t>From 2023-2024 School Performance Report (based on Spring 2024 data)</a:t>
            </a:r>
            <a:endParaRPr i="1" sz="1800">
              <a:solidFill>
                <a:schemeClr val="lt1"/>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sp>
        <p:nvSpPr>
          <p:cNvPr id="125" name="Google Shape;125;p24"/>
          <p:cNvSpPr txBox="1"/>
          <p:nvPr>
            <p:ph type="title"/>
          </p:nvPr>
        </p:nvSpPr>
        <p:spPr>
          <a:xfrm>
            <a:off x="311700" y="172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20">
                <a:solidFill>
                  <a:schemeClr val="lt2"/>
                </a:solidFill>
                <a:latin typeface="Merriweather"/>
                <a:ea typeface="Merriweather"/>
                <a:cs typeface="Merriweather"/>
                <a:sym typeface="Merriweather"/>
              </a:rPr>
              <a:t>Daily ESL Program</a:t>
            </a:r>
            <a:endParaRPr sz="3320">
              <a:solidFill>
                <a:schemeClr val="lt2"/>
              </a:solidFill>
              <a:latin typeface="Merriweather"/>
              <a:ea typeface="Merriweather"/>
              <a:cs typeface="Merriweather"/>
              <a:sym typeface="Merriweather"/>
            </a:endParaRPr>
          </a:p>
        </p:txBody>
      </p:sp>
      <p:sp>
        <p:nvSpPr>
          <p:cNvPr id="126" name="Google Shape;126;p24"/>
          <p:cNvSpPr txBox="1"/>
          <p:nvPr>
            <p:ph idx="1" type="body"/>
          </p:nvPr>
        </p:nvSpPr>
        <p:spPr>
          <a:xfrm>
            <a:off x="228300" y="1197225"/>
            <a:ext cx="8915700" cy="3497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chemeClr val="dk1"/>
              </a:buClr>
              <a:buSzPts val="1800"/>
              <a:buFont typeface="Merriweather"/>
              <a:buChar char="●"/>
            </a:pPr>
            <a:r>
              <a:rPr lang="en">
                <a:solidFill>
                  <a:schemeClr val="dk1"/>
                </a:solidFill>
                <a:latin typeface="Merriweather"/>
                <a:ea typeface="Merriweather"/>
                <a:cs typeface="Merriweather"/>
                <a:sym typeface="Merriweather"/>
              </a:rPr>
              <a:t>Push-in/Co-teaching model at Moss &amp; CES</a:t>
            </a:r>
            <a:endParaRPr>
              <a:solidFill>
                <a:schemeClr val="dk1"/>
              </a:solidFill>
              <a:latin typeface="Merriweather"/>
              <a:ea typeface="Merriweather"/>
              <a:cs typeface="Merriweather"/>
              <a:sym typeface="Merriweather"/>
            </a:endParaRPr>
          </a:p>
          <a:p>
            <a:pPr indent="-342900" lvl="0" marL="457200" rtl="0" algn="l">
              <a:lnSpc>
                <a:spcPct val="100000"/>
              </a:lnSpc>
              <a:spcBef>
                <a:spcPts val="1000"/>
              </a:spcBef>
              <a:spcAft>
                <a:spcPts val="0"/>
              </a:spcAft>
              <a:buClr>
                <a:schemeClr val="dk1"/>
              </a:buClr>
              <a:buSzPts val="1800"/>
              <a:buFont typeface="Merriweather"/>
              <a:buChar char="●"/>
            </a:pPr>
            <a:r>
              <a:rPr lang="en">
                <a:solidFill>
                  <a:schemeClr val="dk1"/>
                </a:solidFill>
                <a:latin typeface="Merriweather"/>
                <a:ea typeface="Merriweather"/>
                <a:cs typeface="Merriweather"/>
                <a:sym typeface="Merriweather"/>
              </a:rPr>
              <a:t>Pull out model at EMS &amp; MHS</a:t>
            </a:r>
            <a:endParaRPr>
              <a:solidFill>
                <a:schemeClr val="dk1"/>
              </a:solidFill>
              <a:latin typeface="Merriweather"/>
              <a:ea typeface="Merriweather"/>
              <a:cs typeface="Merriweather"/>
              <a:sym typeface="Merriweather"/>
            </a:endParaRPr>
          </a:p>
          <a:p>
            <a:pPr indent="-342900" lvl="0" marL="457200" rtl="0" algn="l">
              <a:lnSpc>
                <a:spcPct val="100000"/>
              </a:lnSpc>
              <a:spcBef>
                <a:spcPts val="1000"/>
              </a:spcBef>
              <a:spcAft>
                <a:spcPts val="0"/>
              </a:spcAft>
              <a:buClr>
                <a:schemeClr val="dk1"/>
              </a:buClr>
              <a:buSzPts val="1800"/>
              <a:buFont typeface="Merriweather"/>
              <a:buChar char="●"/>
            </a:pPr>
            <a:r>
              <a:rPr lang="en">
                <a:solidFill>
                  <a:schemeClr val="dk1"/>
                </a:solidFill>
                <a:latin typeface="Merriweather"/>
                <a:ea typeface="Merriweather"/>
                <a:cs typeface="Merriweather"/>
                <a:sym typeface="Merriweather"/>
              </a:rPr>
              <a:t>Sheltered English Instruction: K-5</a:t>
            </a:r>
            <a:endParaRPr>
              <a:solidFill>
                <a:schemeClr val="dk1"/>
              </a:solidFill>
              <a:latin typeface="Merriweather"/>
              <a:ea typeface="Merriweather"/>
              <a:cs typeface="Merriweather"/>
              <a:sym typeface="Merriweather"/>
            </a:endParaRPr>
          </a:p>
          <a:p>
            <a:pPr indent="-290830" lvl="1" marL="914400" rtl="0" algn="l">
              <a:lnSpc>
                <a:spcPct val="100000"/>
              </a:lnSpc>
              <a:spcBef>
                <a:spcPts val="1000"/>
              </a:spcBef>
              <a:spcAft>
                <a:spcPts val="0"/>
              </a:spcAft>
              <a:buClr>
                <a:schemeClr val="dk1"/>
              </a:buClr>
              <a:buSzPts val="980"/>
              <a:buFont typeface="Merriweather"/>
              <a:buChar char="○"/>
            </a:pPr>
            <a:r>
              <a:rPr lang="en">
                <a:solidFill>
                  <a:schemeClr val="dk1"/>
                </a:solidFill>
                <a:latin typeface="Merriweather"/>
                <a:ea typeface="Merriweather"/>
                <a:cs typeface="Merriweather"/>
                <a:sym typeface="Merriweather"/>
              </a:rPr>
              <a:t>Integrates language development with content instruction to make academics more accessible </a:t>
            </a:r>
            <a:endParaRPr>
              <a:solidFill>
                <a:schemeClr val="dk1"/>
              </a:solidFill>
              <a:latin typeface="Merriweather"/>
              <a:ea typeface="Merriweather"/>
              <a:cs typeface="Merriweather"/>
              <a:sym typeface="Merriweather"/>
            </a:endParaRPr>
          </a:p>
          <a:p>
            <a:pPr indent="-342900" lvl="0" marL="457200" rtl="0" algn="l">
              <a:lnSpc>
                <a:spcPct val="100000"/>
              </a:lnSpc>
              <a:spcBef>
                <a:spcPts val="1000"/>
              </a:spcBef>
              <a:spcAft>
                <a:spcPts val="0"/>
              </a:spcAft>
              <a:buClr>
                <a:schemeClr val="dk1"/>
              </a:buClr>
              <a:buSzPts val="1800"/>
              <a:buFont typeface="Merriweather"/>
              <a:buChar char="●"/>
            </a:pPr>
            <a:r>
              <a:rPr lang="en">
                <a:solidFill>
                  <a:schemeClr val="dk1"/>
                </a:solidFill>
                <a:latin typeface="Merriweather"/>
                <a:ea typeface="Merriweather"/>
                <a:cs typeface="Merriweather"/>
                <a:sym typeface="Merriweather"/>
              </a:rPr>
              <a:t>Double Block of ESL at EMS and MHS for POE</a:t>
            </a:r>
            <a:endParaRPr>
              <a:solidFill>
                <a:schemeClr val="dk1"/>
              </a:solidFill>
              <a:latin typeface="Merriweather"/>
              <a:ea typeface="Merriweather"/>
              <a:cs typeface="Merriweather"/>
              <a:sym typeface="Merriweather"/>
            </a:endParaRPr>
          </a:p>
          <a:p>
            <a:pPr indent="-290830" lvl="1" marL="914400" rtl="0" algn="l">
              <a:lnSpc>
                <a:spcPct val="100000"/>
              </a:lnSpc>
              <a:spcBef>
                <a:spcPts val="1000"/>
              </a:spcBef>
              <a:spcAft>
                <a:spcPts val="0"/>
              </a:spcAft>
              <a:buClr>
                <a:schemeClr val="dk1"/>
              </a:buClr>
              <a:buSzPts val="980"/>
              <a:buFont typeface="Merriweather"/>
              <a:buChar char="○"/>
            </a:pPr>
            <a:r>
              <a:rPr lang="en">
                <a:solidFill>
                  <a:schemeClr val="dk1"/>
                </a:solidFill>
                <a:latin typeface="Merriweather"/>
                <a:ea typeface="Merriweather"/>
                <a:cs typeface="Merriweather"/>
                <a:sym typeface="Merriweather"/>
              </a:rPr>
              <a:t>ACCESS Scores 2.5 &amp; Below </a:t>
            </a:r>
            <a:endParaRPr>
              <a:solidFill>
                <a:schemeClr val="dk1"/>
              </a:solidFill>
              <a:latin typeface="Merriweather"/>
              <a:ea typeface="Merriweather"/>
              <a:cs typeface="Merriweather"/>
              <a:sym typeface="Merriweather"/>
            </a:endParaRPr>
          </a:p>
          <a:p>
            <a:pPr indent="-342900" lvl="0" marL="457200" rtl="0" algn="l">
              <a:lnSpc>
                <a:spcPct val="100000"/>
              </a:lnSpc>
              <a:spcBef>
                <a:spcPts val="1000"/>
              </a:spcBef>
              <a:spcAft>
                <a:spcPts val="0"/>
              </a:spcAft>
              <a:buClr>
                <a:schemeClr val="dk1"/>
              </a:buClr>
              <a:buSzPts val="1800"/>
              <a:buFont typeface="Merriweather"/>
              <a:buChar char="●"/>
            </a:pPr>
            <a:r>
              <a:rPr lang="en">
                <a:solidFill>
                  <a:schemeClr val="dk1"/>
                </a:solidFill>
                <a:latin typeface="Merriweather"/>
                <a:ea typeface="Merriweather"/>
                <a:cs typeface="Merriweather"/>
                <a:sym typeface="Merriweather"/>
              </a:rPr>
              <a:t>High Intensity Double Block ESL Services </a:t>
            </a:r>
            <a:endParaRPr>
              <a:solidFill>
                <a:schemeClr val="dk1"/>
              </a:solidFill>
              <a:latin typeface="Merriweather"/>
              <a:ea typeface="Merriweather"/>
              <a:cs typeface="Merriweather"/>
              <a:sym typeface="Merriweather"/>
            </a:endParaRPr>
          </a:p>
          <a:p>
            <a:pPr indent="-290830" lvl="1" marL="914400" rtl="0" algn="l">
              <a:lnSpc>
                <a:spcPct val="100000"/>
              </a:lnSpc>
              <a:spcBef>
                <a:spcPts val="1000"/>
              </a:spcBef>
              <a:spcAft>
                <a:spcPts val="1000"/>
              </a:spcAft>
              <a:buClr>
                <a:schemeClr val="dk1"/>
              </a:buClr>
              <a:buSzPts val="980"/>
              <a:buFont typeface="Merriweather"/>
              <a:buChar char="○"/>
            </a:pPr>
            <a:r>
              <a:rPr i="1" lang="en">
                <a:solidFill>
                  <a:schemeClr val="dk1"/>
                </a:solidFill>
                <a:latin typeface="Merriweather"/>
                <a:ea typeface="Merriweather"/>
                <a:cs typeface="Merriweather"/>
                <a:sym typeface="Merriweather"/>
              </a:rPr>
              <a:t>Spanish language speakers 6-12 </a:t>
            </a:r>
            <a:endParaRPr sz="1800">
              <a:solidFill>
                <a:schemeClr val="dk1"/>
              </a:solidFill>
              <a:latin typeface="Merriweather"/>
              <a:ea typeface="Merriweather"/>
              <a:cs typeface="Merriweather"/>
              <a:sym typeface="Merriweath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p25"/>
          <p:cNvSpPr txBox="1"/>
          <p:nvPr>
            <p:ph type="title"/>
          </p:nvPr>
        </p:nvSpPr>
        <p:spPr>
          <a:xfrm>
            <a:off x="311700" y="172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20">
                <a:solidFill>
                  <a:schemeClr val="lt2"/>
                </a:solidFill>
                <a:latin typeface="Merriweather"/>
                <a:ea typeface="Merriweather"/>
                <a:cs typeface="Merriweather"/>
                <a:sym typeface="Merriweather"/>
              </a:rPr>
              <a:t>Student </a:t>
            </a:r>
            <a:r>
              <a:rPr lang="en" sz="3320">
                <a:solidFill>
                  <a:schemeClr val="lt2"/>
                </a:solidFill>
                <a:latin typeface="Merriweather"/>
                <a:ea typeface="Merriweather"/>
                <a:cs typeface="Merriweather"/>
                <a:sym typeface="Merriweather"/>
              </a:rPr>
              <a:t>Interventions and Supports</a:t>
            </a:r>
            <a:endParaRPr sz="3320">
              <a:solidFill>
                <a:schemeClr val="lt2"/>
              </a:solidFill>
              <a:latin typeface="Merriweather"/>
              <a:ea typeface="Merriweather"/>
              <a:cs typeface="Merriweather"/>
              <a:sym typeface="Merriweather"/>
            </a:endParaRPr>
          </a:p>
        </p:txBody>
      </p:sp>
      <p:sp>
        <p:nvSpPr>
          <p:cNvPr id="132" name="Google Shape;132;p25"/>
          <p:cNvSpPr txBox="1"/>
          <p:nvPr>
            <p:ph idx="1" type="body"/>
          </p:nvPr>
        </p:nvSpPr>
        <p:spPr>
          <a:xfrm>
            <a:off x="224550" y="1197221"/>
            <a:ext cx="8694900" cy="3497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chemeClr val="dk1"/>
              </a:buClr>
              <a:buSzPts val="1800"/>
              <a:buFont typeface="Merriweather"/>
              <a:buChar char="●"/>
            </a:pPr>
            <a:r>
              <a:rPr lang="en">
                <a:solidFill>
                  <a:schemeClr val="dk1"/>
                </a:solidFill>
                <a:latin typeface="Merriweather"/>
                <a:ea typeface="Merriweather"/>
                <a:cs typeface="Merriweather"/>
                <a:sym typeface="Merriweather"/>
              </a:rPr>
              <a:t>HITG - High Impact Tutoring Grant </a:t>
            </a:r>
            <a:endParaRPr>
              <a:solidFill>
                <a:schemeClr val="dk1"/>
              </a:solidFill>
              <a:latin typeface="Merriweather"/>
              <a:ea typeface="Merriweather"/>
              <a:cs typeface="Merriweather"/>
              <a:sym typeface="Merriweather"/>
            </a:endParaRPr>
          </a:p>
          <a:p>
            <a:pPr indent="-342900" lvl="0" marL="457200" rtl="0" algn="l">
              <a:lnSpc>
                <a:spcPct val="100000"/>
              </a:lnSpc>
              <a:spcBef>
                <a:spcPts val="1000"/>
              </a:spcBef>
              <a:spcAft>
                <a:spcPts val="0"/>
              </a:spcAft>
              <a:buClr>
                <a:schemeClr val="dk1"/>
              </a:buClr>
              <a:buSzPts val="1800"/>
              <a:buFont typeface="Merriweather"/>
              <a:buChar char="●"/>
            </a:pPr>
            <a:r>
              <a:rPr lang="en">
                <a:solidFill>
                  <a:schemeClr val="dk1"/>
                </a:solidFill>
                <a:latin typeface="Merriweather"/>
                <a:ea typeface="Merriweather"/>
                <a:cs typeface="Merriweather"/>
                <a:sym typeface="Merriweather"/>
              </a:rPr>
              <a:t>S.T.A.R. (Summer Tutoring for Accelerated Reading) Academy</a:t>
            </a:r>
            <a:endParaRPr>
              <a:solidFill>
                <a:schemeClr val="dk1"/>
              </a:solidFill>
              <a:latin typeface="Merriweather"/>
              <a:ea typeface="Merriweather"/>
              <a:cs typeface="Merriweather"/>
              <a:sym typeface="Merriweather"/>
            </a:endParaRPr>
          </a:p>
          <a:p>
            <a:pPr indent="-342900" lvl="0" marL="457200" rtl="0" algn="l">
              <a:lnSpc>
                <a:spcPct val="100000"/>
              </a:lnSpc>
              <a:spcBef>
                <a:spcPts val="1000"/>
              </a:spcBef>
              <a:spcAft>
                <a:spcPts val="0"/>
              </a:spcAft>
              <a:buClr>
                <a:schemeClr val="dk1"/>
              </a:buClr>
              <a:buSzPts val="1800"/>
              <a:buFont typeface="Merriweather"/>
              <a:buChar char="●"/>
            </a:pPr>
            <a:r>
              <a:rPr lang="en">
                <a:solidFill>
                  <a:schemeClr val="dk1"/>
                </a:solidFill>
                <a:latin typeface="Merriweather"/>
                <a:ea typeface="Merriweather"/>
                <a:cs typeface="Merriweather"/>
                <a:sym typeface="Merriweather"/>
              </a:rPr>
              <a:t>Continued Creation of Multilingual Profiles</a:t>
            </a:r>
            <a:endParaRPr>
              <a:solidFill>
                <a:schemeClr val="dk1"/>
              </a:solidFill>
              <a:latin typeface="Merriweather"/>
              <a:ea typeface="Merriweather"/>
              <a:cs typeface="Merriweather"/>
              <a:sym typeface="Merriweather"/>
            </a:endParaRPr>
          </a:p>
          <a:p>
            <a:pPr indent="-342900" lvl="1" marL="914400" rtl="0" algn="l">
              <a:lnSpc>
                <a:spcPct val="100000"/>
              </a:lnSpc>
              <a:spcBef>
                <a:spcPts val="1000"/>
              </a:spcBef>
              <a:spcAft>
                <a:spcPts val="0"/>
              </a:spcAft>
              <a:buClr>
                <a:schemeClr val="dk1"/>
              </a:buClr>
              <a:buSzPts val="1800"/>
              <a:buFont typeface="Merriweather"/>
              <a:buChar char="○"/>
            </a:pPr>
            <a:r>
              <a:rPr lang="en" sz="1800">
                <a:solidFill>
                  <a:schemeClr val="dk1"/>
                </a:solidFill>
                <a:latin typeface="Merriweather"/>
                <a:ea typeface="Merriweather"/>
                <a:cs typeface="Merriweather"/>
                <a:sym typeface="Merriweather"/>
              </a:rPr>
              <a:t>Background information</a:t>
            </a:r>
            <a:endParaRPr sz="1800">
              <a:solidFill>
                <a:schemeClr val="dk1"/>
              </a:solidFill>
              <a:latin typeface="Merriweather"/>
              <a:ea typeface="Merriweather"/>
              <a:cs typeface="Merriweather"/>
              <a:sym typeface="Merriweather"/>
            </a:endParaRPr>
          </a:p>
          <a:p>
            <a:pPr indent="-342900" lvl="1" marL="914400" rtl="0" algn="l">
              <a:lnSpc>
                <a:spcPct val="100000"/>
              </a:lnSpc>
              <a:spcBef>
                <a:spcPts val="1000"/>
              </a:spcBef>
              <a:spcAft>
                <a:spcPts val="0"/>
              </a:spcAft>
              <a:buClr>
                <a:schemeClr val="dk1"/>
              </a:buClr>
              <a:buSzPts val="1800"/>
              <a:buFont typeface="Merriweather"/>
              <a:buChar char="○"/>
            </a:pPr>
            <a:r>
              <a:rPr lang="en" sz="1800">
                <a:solidFill>
                  <a:schemeClr val="dk1"/>
                </a:solidFill>
                <a:latin typeface="Merriweather"/>
                <a:ea typeface="Merriweather"/>
                <a:cs typeface="Merriweather"/>
                <a:sym typeface="Merriweather"/>
              </a:rPr>
              <a:t>Can Do descriptors to guide instruction</a:t>
            </a:r>
            <a:endParaRPr sz="1800">
              <a:solidFill>
                <a:schemeClr val="dk1"/>
              </a:solidFill>
              <a:latin typeface="Merriweather"/>
              <a:ea typeface="Merriweather"/>
              <a:cs typeface="Merriweather"/>
              <a:sym typeface="Merriweather"/>
            </a:endParaRPr>
          </a:p>
          <a:p>
            <a:pPr indent="-342900" lvl="1" marL="914400" rtl="0" algn="l">
              <a:lnSpc>
                <a:spcPct val="100000"/>
              </a:lnSpc>
              <a:spcBef>
                <a:spcPts val="1000"/>
              </a:spcBef>
              <a:spcAft>
                <a:spcPts val="0"/>
              </a:spcAft>
              <a:buClr>
                <a:schemeClr val="dk1"/>
              </a:buClr>
              <a:buSzPts val="1800"/>
              <a:buFont typeface="Merriweather"/>
              <a:buChar char="○"/>
            </a:pPr>
            <a:r>
              <a:rPr lang="en" sz="1800">
                <a:solidFill>
                  <a:schemeClr val="dk1"/>
                </a:solidFill>
                <a:latin typeface="Merriweather"/>
                <a:ea typeface="Merriweather"/>
                <a:cs typeface="Merriweather"/>
                <a:sym typeface="Merriweather"/>
              </a:rPr>
              <a:t>Recommended Accommodations</a:t>
            </a:r>
            <a:endParaRPr sz="1800">
              <a:solidFill>
                <a:schemeClr val="dk1"/>
              </a:solidFill>
              <a:latin typeface="Merriweather"/>
              <a:ea typeface="Merriweather"/>
              <a:cs typeface="Merriweather"/>
              <a:sym typeface="Merriweather"/>
            </a:endParaRPr>
          </a:p>
          <a:p>
            <a:pPr indent="-342900" lvl="0" marL="457200" rtl="0" algn="l">
              <a:lnSpc>
                <a:spcPct val="100000"/>
              </a:lnSpc>
              <a:spcBef>
                <a:spcPts val="1000"/>
              </a:spcBef>
              <a:spcAft>
                <a:spcPts val="1000"/>
              </a:spcAft>
              <a:buClr>
                <a:schemeClr val="dk1"/>
              </a:buClr>
              <a:buSzPts val="1800"/>
              <a:buFont typeface="Merriweather"/>
              <a:buChar char="●"/>
            </a:pPr>
            <a:r>
              <a:rPr lang="en">
                <a:solidFill>
                  <a:schemeClr val="dk1"/>
                </a:solidFill>
                <a:latin typeface="Merriweather"/>
                <a:ea typeface="Merriweather"/>
                <a:cs typeface="Merriweather"/>
                <a:sym typeface="Merriweather"/>
              </a:rPr>
              <a:t>ML Parent Advisory Committee</a:t>
            </a:r>
            <a:endParaRPr sz="1800">
              <a:solidFill>
                <a:schemeClr val="dk1"/>
              </a:solidFill>
              <a:latin typeface="Merriweather"/>
              <a:ea typeface="Merriweather"/>
              <a:cs typeface="Merriweather"/>
              <a:sym typeface="Merriweathe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26"/>
          <p:cNvSpPr txBox="1"/>
          <p:nvPr>
            <p:ph type="title"/>
          </p:nvPr>
        </p:nvSpPr>
        <p:spPr>
          <a:xfrm>
            <a:off x="311700" y="172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20">
                <a:solidFill>
                  <a:schemeClr val="lt2"/>
                </a:solidFill>
                <a:latin typeface="Merriweather"/>
                <a:ea typeface="Merriweather"/>
                <a:cs typeface="Merriweather"/>
                <a:sym typeface="Merriweather"/>
              </a:rPr>
              <a:t>Staff Professional Development</a:t>
            </a:r>
            <a:endParaRPr sz="3320">
              <a:solidFill>
                <a:schemeClr val="lt2"/>
              </a:solidFill>
              <a:latin typeface="Merriweather"/>
              <a:ea typeface="Merriweather"/>
              <a:cs typeface="Merriweather"/>
              <a:sym typeface="Merriweather"/>
            </a:endParaRPr>
          </a:p>
        </p:txBody>
      </p:sp>
      <p:sp>
        <p:nvSpPr>
          <p:cNvPr id="138" name="Google Shape;138;p26"/>
          <p:cNvSpPr txBox="1"/>
          <p:nvPr>
            <p:ph idx="1" type="body"/>
          </p:nvPr>
        </p:nvSpPr>
        <p:spPr>
          <a:xfrm>
            <a:off x="137275" y="1063550"/>
            <a:ext cx="8965200" cy="3657900"/>
          </a:xfrm>
          <a:prstGeom prst="rect">
            <a:avLst/>
          </a:prstGeom>
        </p:spPr>
        <p:txBody>
          <a:bodyPr anchorCtr="0" anchor="t" bIns="91425" lIns="91425" spcFirstLastPara="1" rIns="91425" wrap="square" tIns="91425">
            <a:noAutofit/>
          </a:bodyPr>
          <a:lstStyle/>
          <a:p>
            <a:pPr indent="-342900" lvl="0" marL="457200" rtl="0" algn="l">
              <a:lnSpc>
                <a:spcPct val="80000"/>
              </a:lnSpc>
              <a:spcBef>
                <a:spcPts val="0"/>
              </a:spcBef>
              <a:spcAft>
                <a:spcPts val="0"/>
              </a:spcAft>
              <a:buClr>
                <a:schemeClr val="dk1"/>
              </a:buClr>
              <a:buSzPts val="1800"/>
              <a:buFont typeface="Merriweather"/>
              <a:buChar char="●"/>
            </a:pPr>
            <a:r>
              <a:rPr lang="en">
                <a:solidFill>
                  <a:schemeClr val="dk1"/>
                </a:solidFill>
                <a:latin typeface="Merriweather"/>
                <a:ea typeface="Merriweather"/>
                <a:cs typeface="Merriweather"/>
                <a:sym typeface="Merriweather"/>
              </a:rPr>
              <a:t>Annual professional development for all staff</a:t>
            </a:r>
            <a:endParaRPr>
              <a:solidFill>
                <a:schemeClr val="dk1"/>
              </a:solidFill>
              <a:latin typeface="Merriweather"/>
              <a:ea typeface="Merriweather"/>
              <a:cs typeface="Merriweather"/>
              <a:sym typeface="Merriweather"/>
            </a:endParaRPr>
          </a:p>
          <a:p>
            <a:pPr indent="-342900" lvl="0" marL="457200" rtl="0" algn="l">
              <a:lnSpc>
                <a:spcPct val="80000"/>
              </a:lnSpc>
              <a:spcBef>
                <a:spcPts val="1000"/>
              </a:spcBef>
              <a:spcAft>
                <a:spcPts val="0"/>
              </a:spcAft>
              <a:buClr>
                <a:schemeClr val="dk1"/>
              </a:buClr>
              <a:buSzPts val="1800"/>
              <a:buFont typeface="Merriweather"/>
              <a:buChar char="●"/>
            </a:pPr>
            <a:r>
              <a:rPr lang="en">
                <a:solidFill>
                  <a:schemeClr val="dk1"/>
                </a:solidFill>
                <a:latin typeface="Merriweather"/>
                <a:ea typeface="Merriweather"/>
                <a:cs typeface="Merriweather"/>
                <a:sym typeface="Merriweather"/>
              </a:rPr>
              <a:t>Ongoing professional development for ESL teachers </a:t>
            </a:r>
            <a:endParaRPr>
              <a:solidFill>
                <a:schemeClr val="dk1"/>
              </a:solidFill>
              <a:latin typeface="Merriweather"/>
              <a:ea typeface="Merriweather"/>
              <a:cs typeface="Merriweather"/>
              <a:sym typeface="Merriweather"/>
            </a:endParaRPr>
          </a:p>
          <a:p>
            <a:pPr indent="-342900" lvl="1" marL="914400" rtl="0" algn="l">
              <a:lnSpc>
                <a:spcPct val="80000"/>
              </a:lnSpc>
              <a:spcBef>
                <a:spcPts val="1000"/>
              </a:spcBef>
              <a:spcAft>
                <a:spcPts val="0"/>
              </a:spcAft>
              <a:buClr>
                <a:schemeClr val="dk1"/>
              </a:buClr>
              <a:buSzPts val="1800"/>
              <a:buFont typeface="Merriweather"/>
              <a:buChar char="○"/>
            </a:pPr>
            <a:r>
              <a:rPr lang="en" sz="1800">
                <a:solidFill>
                  <a:schemeClr val="dk1"/>
                </a:solidFill>
                <a:latin typeface="Merriweather"/>
                <a:ea typeface="Merriweather"/>
                <a:cs typeface="Merriweather"/>
                <a:sym typeface="Merriweather"/>
              </a:rPr>
              <a:t>Support with new WIDA standards</a:t>
            </a:r>
            <a:endParaRPr sz="1800">
              <a:solidFill>
                <a:schemeClr val="dk1"/>
              </a:solidFill>
              <a:latin typeface="Merriweather"/>
              <a:ea typeface="Merriweather"/>
              <a:cs typeface="Merriweather"/>
              <a:sym typeface="Merriweather"/>
            </a:endParaRPr>
          </a:p>
          <a:p>
            <a:pPr indent="-342900" lvl="1" marL="914400" rtl="0" algn="l">
              <a:lnSpc>
                <a:spcPct val="80000"/>
              </a:lnSpc>
              <a:spcBef>
                <a:spcPts val="1000"/>
              </a:spcBef>
              <a:spcAft>
                <a:spcPts val="0"/>
              </a:spcAft>
              <a:buClr>
                <a:schemeClr val="dk1"/>
              </a:buClr>
              <a:buSzPts val="1800"/>
              <a:buFont typeface="Merriweather"/>
              <a:buChar char="○"/>
            </a:pPr>
            <a:r>
              <a:rPr lang="en" sz="1800">
                <a:solidFill>
                  <a:schemeClr val="dk1"/>
                </a:solidFill>
                <a:latin typeface="Merriweather"/>
                <a:ea typeface="Merriweather"/>
                <a:cs typeface="Merriweather"/>
                <a:sym typeface="Merriweather"/>
              </a:rPr>
              <a:t>Designing and writing curriculum </a:t>
            </a:r>
            <a:endParaRPr sz="1800">
              <a:solidFill>
                <a:schemeClr val="dk1"/>
              </a:solidFill>
              <a:latin typeface="Merriweather"/>
              <a:ea typeface="Merriweather"/>
              <a:cs typeface="Merriweather"/>
              <a:sym typeface="Merriweather"/>
            </a:endParaRPr>
          </a:p>
          <a:p>
            <a:pPr indent="-342900" lvl="0" marL="457200" rtl="0" algn="l">
              <a:lnSpc>
                <a:spcPct val="80000"/>
              </a:lnSpc>
              <a:spcBef>
                <a:spcPts val="1000"/>
              </a:spcBef>
              <a:spcAft>
                <a:spcPts val="0"/>
              </a:spcAft>
              <a:buClr>
                <a:schemeClr val="dk1"/>
              </a:buClr>
              <a:buSzPts val="1800"/>
              <a:buFont typeface="Merriweather"/>
              <a:buChar char="●"/>
            </a:pPr>
            <a:r>
              <a:rPr lang="en">
                <a:solidFill>
                  <a:schemeClr val="dk1"/>
                </a:solidFill>
                <a:latin typeface="Merriweather"/>
                <a:ea typeface="Merriweather"/>
                <a:cs typeface="Merriweather"/>
                <a:sym typeface="Merriweather"/>
              </a:rPr>
              <a:t>Continuation of training content teachers K-5 </a:t>
            </a:r>
            <a:endParaRPr>
              <a:solidFill>
                <a:schemeClr val="dk1"/>
              </a:solidFill>
              <a:latin typeface="Merriweather"/>
              <a:ea typeface="Merriweather"/>
              <a:cs typeface="Merriweather"/>
              <a:sym typeface="Merriweather"/>
            </a:endParaRPr>
          </a:p>
          <a:p>
            <a:pPr indent="-342900" lvl="1" marL="914400" rtl="0" algn="l">
              <a:lnSpc>
                <a:spcPct val="80000"/>
              </a:lnSpc>
              <a:spcBef>
                <a:spcPts val="1000"/>
              </a:spcBef>
              <a:spcAft>
                <a:spcPts val="0"/>
              </a:spcAft>
              <a:buClr>
                <a:schemeClr val="dk1"/>
              </a:buClr>
              <a:buSzPts val="1800"/>
              <a:buFont typeface="Merriweather"/>
              <a:buChar char="○"/>
            </a:pPr>
            <a:r>
              <a:rPr lang="en" sz="1800">
                <a:solidFill>
                  <a:schemeClr val="dk1"/>
                </a:solidFill>
                <a:latin typeface="Merriweather"/>
                <a:ea typeface="Merriweather"/>
                <a:cs typeface="Merriweather"/>
                <a:sym typeface="Merriweather"/>
              </a:rPr>
              <a:t>Sheltered English Instruction (SEI):</a:t>
            </a:r>
            <a:r>
              <a:rPr lang="en">
                <a:solidFill>
                  <a:schemeClr val="dk1"/>
                </a:solidFill>
                <a:latin typeface="Merriweather"/>
                <a:ea typeface="Merriweather"/>
                <a:cs typeface="Merriweather"/>
                <a:sym typeface="Merriweather"/>
              </a:rPr>
              <a:t> </a:t>
            </a:r>
            <a:r>
              <a:rPr lang="en">
                <a:solidFill>
                  <a:schemeClr val="dk1"/>
                </a:solidFill>
                <a:latin typeface="Merriweather"/>
                <a:ea typeface="Merriweather"/>
                <a:cs typeface="Merriweather"/>
                <a:sym typeface="Merriweather"/>
              </a:rPr>
              <a:t>Intensive 15 hour training for content teachers </a:t>
            </a:r>
            <a:endParaRPr>
              <a:solidFill>
                <a:schemeClr val="dk1"/>
              </a:solidFill>
              <a:latin typeface="Merriweather"/>
              <a:ea typeface="Merriweather"/>
              <a:cs typeface="Merriweather"/>
              <a:sym typeface="Merriweather"/>
            </a:endParaRPr>
          </a:p>
          <a:p>
            <a:pPr indent="-342900" lvl="1" marL="914400" rtl="0" algn="l">
              <a:lnSpc>
                <a:spcPct val="80000"/>
              </a:lnSpc>
              <a:spcBef>
                <a:spcPts val="1000"/>
              </a:spcBef>
              <a:spcAft>
                <a:spcPts val="0"/>
              </a:spcAft>
              <a:buClr>
                <a:schemeClr val="dk1"/>
              </a:buClr>
              <a:buSzPts val="1800"/>
              <a:buFont typeface="Merriweather"/>
              <a:buChar char="○"/>
            </a:pPr>
            <a:r>
              <a:rPr lang="en" sz="1800">
                <a:solidFill>
                  <a:schemeClr val="dk1"/>
                </a:solidFill>
                <a:latin typeface="Merriweather"/>
                <a:ea typeface="Merriweather"/>
                <a:cs typeface="Merriweather"/>
                <a:sym typeface="Merriweather"/>
              </a:rPr>
              <a:t>Co-Teaching </a:t>
            </a:r>
            <a:endParaRPr sz="1800">
              <a:solidFill>
                <a:schemeClr val="dk1"/>
              </a:solidFill>
              <a:latin typeface="Merriweather"/>
              <a:ea typeface="Merriweather"/>
              <a:cs typeface="Merriweather"/>
              <a:sym typeface="Merriweather"/>
            </a:endParaRPr>
          </a:p>
          <a:p>
            <a:pPr indent="-342900" lvl="1" marL="914400" rtl="0" algn="l">
              <a:lnSpc>
                <a:spcPct val="80000"/>
              </a:lnSpc>
              <a:spcBef>
                <a:spcPts val="1000"/>
              </a:spcBef>
              <a:spcAft>
                <a:spcPts val="0"/>
              </a:spcAft>
              <a:buClr>
                <a:schemeClr val="dk1"/>
              </a:buClr>
              <a:buSzPts val="1800"/>
              <a:buFont typeface="Merriweather"/>
              <a:buChar char="○"/>
            </a:pPr>
            <a:r>
              <a:rPr lang="en" sz="1800">
                <a:solidFill>
                  <a:schemeClr val="dk1"/>
                </a:solidFill>
                <a:latin typeface="Merriweather"/>
                <a:ea typeface="Merriweather"/>
                <a:cs typeface="Merriweather"/>
                <a:sym typeface="Merriweather"/>
              </a:rPr>
              <a:t>Supporting Immigrant Students</a:t>
            </a:r>
            <a:endParaRPr sz="1800">
              <a:solidFill>
                <a:schemeClr val="dk1"/>
              </a:solidFill>
              <a:latin typeface="Merriweather"/>
              <a:ea typeface="Merriweather"/>
              <a:cs typeface="Merriweather"/>
              <a:sym typeface="Merriweather"/>
            </a:endParaRPr>
          </a:p>
          <a:p>
            <a:pPr indent="-342900" lvl="0" marL="457200" rtl="0" algn="l">
              <a:lnSpc>
                <a:spcPct val="80000"/>
              </a:lnSpc>
              <a:spcBef>
                <a:spcPts val="1000"/>
              </a:spcBef>
              <a:spcAft>
                <a:spcPts val="0"/>
              </a:spcAft>
              <a:buClr>
                <a:schemeClr val="dk1"/>
              </a:buClr>
              <a:buSzPts val="1800"/>
              <a:buFont typeface="Merriweather"/>
              <a:buChar char="●"/>
            </a:pPr>
            <a:r>
              <a:rPr lang="en">
                <a:solidFill>
                  <a:schemeClr val="dk1"/>
                </a:solidFill>
                <a:latin typeface="Merriweather"/>
                <a:ea typeface="Merriweather"/>
                <a:cs typeface="Merriweather"/>
                <a:sym typeface="Merriweather"/>
              </a:rPr>
              <a:t>C</a:t>
            </a:r>
            <a:r>
              <a:rPr lang="en">
                <a:solidFill>
                  <a:schemeClr val="dk1"/>
                </a:solidFill>
                <a:latin typeface="Merriweather"/>
                <a:ea typeface="Merriweather"/>
                <a:cs typeface="Merriweather"/>
                <a:sym typeface="Merriweather"/>
              </a:rPr>
              <a:t>onsultation between </a:t>
            </a:r>
            <a:r>
              <a:rPr lang="en">
                <a:solidFill>
                  <a:schemeClr val="dk1"/>
                </a:solidFill>
                <a:latin typeface="Merriweather"/>
                <a:ea typeface="Merriweather"/>
                <a:cs typeface="Merriweather"/>
                <a:sym typeface="Merriweather"/>
              </a:rPr>
              <a:t>content</a:t>
            </a:r>
            <a:r>
              <a:rPr lang="en">
                <a:solidFill>
                  <a:schemeClr val="dk1"/>
                </a:solidFill>
                <a:latin typeface="Merriweather"/>
                <a:ea typeface="Merriweather"/>
                <a:cs typeface="Merriweather"/>
                <a:sym typeface="Merriweather"/>
              </a:rPr>
              <a:t> teachers and ESL teachers</a:t>
            </a:r>
            <a:endParaRPr>
              <a:solidFill>
                <a:schemeClr val="dk1"/>
              </a:solidFill>
              <a:latin typeface="Merriweather"/>
              <a:ea typeface="Merriweather"/>
              <a:cs typeface="Merriweather"/>
              <a:sym typeface="Merriweather"/>
            </a:endParaRPr>
          </a:p>
          <a:p>
            <a:pPr indent="-342900" lvl="0" marL="457200" rtl="0" algn="l">
              <a:lnSpc>
                <a:spcPct val="80000"/>
              </a:lnSpc>
              <a:spcBef>
                <a:spcPts val="1000"/>
              </a:spcBef>
              <a:spcAft>
                <a:spcPts val="1000"/>
              </a:spcAft>
              <a:buClr>
                <a:schemeClr val="dk1"/>
              </a:buClr>
              <a:buSzPts val="1800"/>
              <a:buFont typeface="Merriweather"/>
              <a:buChar char="●"/>
            </a:pPr>
            <a:r>
              <a:rPr lang="en">
                <a:solidFill>
                  <a:schemeClr val="dk1"/>
                </a:solidFill>
                <a:latin typeface="Merriweather"/>
                <a:ea typeface="Merriweather"/>
                <a:cs typeface="Merriweather"/>
                <a:sym typeface="Merriweather"/>
              </a:rPr>
              <a:t>Utilize ESL consultant to build staff capacity</a:t>
            </a:r>
            <a:endParaRPr>
              <a:solidFill>
                <a:schemeClr val="dk1"/>
              </a:solidFill>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172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20">
                <a:solidFill>
                  <a:schemeClr val="lt2"/>
                </a:solidFill>
                <a:latin typeface="Merriweather"/>
                <a:ea typeface="Merriweather"/>
                <a:cs typeface="Merriweather"/>
                <a:sym typeface="Merriweather"/>
              </a:rPr>
              <a:t>Terminology</a:t>
            </a:r>
            <a:endParaRPr sz="3320">
              <a:solidFill>
                <a:schemeClr val="lt2"/>
              </a:solidFill>
              <a:latin typeface="Merriweather"/>
              <a:ea typeface="Merriweather"/>
              <a:cs typeface="Merriweather"/>
              <a:sym typeface="Merriweathe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74650" lvl="0" marL="457200" rtl="0" algn="l">
              <a:lnSpc>
                <a:spcPct val="100000"/>
              </a:lnSpc>
              <a:spcBef>
                <a:spcPts val="0"/>
              </a:spcBef>
              <a:spcAft>
                <a:spcPts val="0"/>
              </a:spcAft>
              <a:buClr>
                <a:schemeClr val="dk1"/>
              </a:buClr>
              <a:buSzPts val="2300"/>
              <a:buFont typeface="Merriweather"/>
              <a:buChar char="●"/>
            </a:pPr>
            <a:r>
              <a:rPr b="1" lang="en" sz="2300">
                <a:solidFill>
                  <a:schemeClr val="dk1"/>
                </a:solidFill>
                <a:latin typeface="Merriweather"/>
                <a:ea typeface="Merriweather"/>
                <a:cs typeface="Merriweather"/>
                <a:sym typeface="Merriweather"/>
              </a:rPr>
              <a:t>ACCESS: </a:t>
            </a:r>
            <a:r>
              <a:rPr lang="en" sz="2300">
                <a:solidFill>
                  <a:schemeClr val="dk1"/>
                </a:solidFill>
                <a:latin typeface="Merriweather"/>
                <a:ea typeface="Merriweather"/>
                <a:cs typeface="Merriweather"/>
                <a:sym typeface="Merriweather"/>
              </a:rPr>
              <a:t>a test administered to students in grades K-12 who are identified as English learners. </a:t>
            </a:r>
            <a:endParaRPr sz="2300">
              <a:solidFill>
                <a:schemeClr val="dk1"/>
              </a:solidFill>
              <a:latin typeface="Merriweather"/>
              <a:ea typeface="Merriweather"/>
              <a:cs typeface="Merriweather"/>
              <a:sym typeface="Merriweather"/>
            </a:endParaRPr>
          </a:p>
          <a:p>
            <a:pPr indent="0" lvl="0" marL="457200" rtl="0" algn="l">
              <a:lnSpc>
                <a:spcPct val="100000"/>
              </a:lnSpc>
              <a:spcBef>
                <a:spcPts val="1000"/>
              </a:spcBef>
              <a:spcAft>
                <a:spcPts val="0"/>
              </a:spcAft>
              <a:buNone/>
            </a:pPr>
            <a:r>
              <a:t/>
            </a:r>
            <a:endParaRPr sz="2300">
              <a:solidFill>
                <a:schemeClr val="dk1"/>
              </a:solidFill>
              <a:latin typeface="Merriweather"/>
              <a:ea typeface="Merriweather"/>
              <a:cs typeface="Merriweather"/>
              <a:sym typeface="Merriweather"/>
            </a:endParaRPr>
          </a:p>
          <a:p>
            <a:pPr indent="-374650" lvl="0" marL="457200" rtl="0" algn="l">
              <a:lnSpc>
                <a:spcPct val="100000"/>
              </a:lnSpc>
              <a:spcBef>
                <a:spcPts val="1000"/>
              </a:spcBef>
              <a:spcAft>
                <a:spcPts val="0"/>
              </a:spcAft>
              <a:buClr>
                <a:schemeClr val="dk1"/>
              </a:buClr>
              <a:buSzPts val="2300"/>
              <a:buFont typeface="Merriweather"/>
              <a:buChar char="●"/>
            </a:pPr>
            <a:r>
              <a:rPr b="1" lang="en" sz="2300">
                <a:solidFill>
                  <a:schemeClr val="dk1"/>
                </a:solidFill>
                <a:latin typeface="Merriweather"/>
                <a:ea typeface="Merriweather"/>
                <a:cs typeface="Merriweather"/>
                <a:sym typeface="Merriweather"/>
              </a:rPr>
              <a:t>English as a Second language (ESL)</a:t>
            </a:r>
            <a:r>
              <a:rPr lang="en" sz="2300">
                <a:solidFill>
                  <a:schemeClr val="dk1"/>
                </a:solidFill>
                <a:latin typeface="Merriweather"/>
                <a:ea typeface="Merriweather"/>
                <a:cs typeface="Merriweather"/>
                <a:sym typeface="Merriweather"/>
              </a:rPr>
              <a:t>-Refers to our type of instructional delivery. Not a label for a student.</a:t>
            </a:r>
            <a:endParaRPr sz="2300">
              <a:solidFill>
                <a:schemeClr val="dk1"/>
              </a:solidFill>
              <a:latin typeface="Merriweather"/>
              <a:ea typeface="Merriweather"/>
              <a:cs typeface="Merriweather"/>
              <a:sym typeface="Merriweather"/>
            </a:endParaRPr>
          </a:p>
          <a:p>
            <a:pPr indent="0" lvl="0" marL="457200" rtl="0" algn="l">
              <a:lnSpc>
                <a:spcPct val="100000"/>
              </a:lnSpc>
              <a:spcBef>
                <a:spcPts val="1000"/>
              </a:spcBef>
              <a:spcAft>
                <a:spcPts val="0"/>
              </a:spcAft>
              <a:buNone/>
            </a:pPr>
            <a:r>
              <a:t/>
            </a:r>
            <a:endParaRPr sz="2300">
              <a:solidFill>
                <a:schemeClr val="dk1"/>
              </a:solidFill>
              <a:latin typeface="Merriweather"/>
              <a:ea typeface="Merriweather"/>
              <a:cs typeface="Merriweather"/>
              <a:sym typeface="Merriweather"/>
            </a:endParaRPr>
          </a:p>
          <a:p>
            <a:pPr indent="-374650" lvl="0" marL="457200" rtl="0" algn="l">
              <a:lnSpc>
                <a:spcPct val="100000"/>
              </a:lnSpc>
              <a:spcBef>
                <a:spcPts val="1000"/>
              </a:spcBef>
              <a:spcAft>
                <a:spcPts val="0"/>
              </a:spcAft>
              <a:buClr>
                <a:schemeClr val="dk1"/>
              </a:buClr>
              <a:buSzPts val="2300"/>
              <a:buFont typeface="Merriweather"/>
              <a:buChar char="●"/>
            </a:pPr>
            <a:r>
              <a:rPr b="1" lang="en" sz="2300">
                <a:solidFill>
                  <a:schemeClr val="dk1"/>
                </a:solidFill>
                <a:latin typeface="Merriweather"/>
                <a:ea typeface="Merriweather"/>
                <a:cs typeface="Merriweather"/>
                <a:sym typeface="Merriweather"/>
              </a:rPr>
              <a:t>Multilingual Learner</a:t>
            </a:r>
            <a:r>
              <a:rPr b="1" lang="en" sz="2300">
                <a:solidFill>
                  <a:schemeClr val="dk1"/>
                </a:solidFill>
                <a:latin typeface="Merriweather"/>
                <a:ea typeface="Merriweather"/>
                <a:cs typeface="Merriweather"/>
                <a:sym typeface="Merriweather"/>
              </a:rPr>
              <a:t> (ML)</a:t>
            </a:r>
            <a:r>
              <a:rPr lang="en" sz="2300">
                <a:solidFill>
                  <a:schemeClr val="dk1"/>
                </a:solidFill>
                <a:latin typeface="Merriweather"/>
                <a:ea typeface="Merriweather"/>
                <a:cs typeface="Merriweather"/>
                <a:sym typeface="Merriweather"/>
              </a:rPr>
              <a:t>- Refers to student</a:t>
            </a:r>
            <a:endParaRPr sz="2300">
              <a:solidFill>
                <a:schemeClr val="dk1"/>
              </a:solidFill>
              <a:latin typeface="Merriweather"/>
              <a:ea typeface="Merriweather"/>
              <a:cs typeface="Merriweather"/>
              <a:sym typeface="Merriweather"/>
            </a:endParaRPr>
          </a:p>
          <a:p>
            <a:pPr indent="-374650" lvl="1" marL="914400" rtl="0" algn="l">
              <a:lnSpc>
                <a:spcPct val="100000"/>
              </a:lnSpc>
              <a:spcBef>
                <a:spcPts val="1000"/>
              </a:spcBef>
              <a:spcAft>
                <a:spcPts val="1000"/>
              </a:spcAft>
              <a:buClr>
                <a:schemeClr val="dk1"/>
              </a:buClr>
              <a:buSzPts val="2300"/>
              <a:buFont typeface="Merriweather"/>
              <a:buChar char="○"/>
            </a:pPr>
            <a:r>
              <a:rPr lang="en" sz="2300">
                <a:solidFill>
                  <a:schemeClr val="dk1"/>
                </a:solidFill>
                <a:latin typeface="Merriweather"/>
                <a:ea typeface="Merriweather"/>
                <a:cs typeface="Merriweather"/>
                <a:sym typeface="Merriweather"/>
              </a:rPr>
              <a:t>Revisions to Chapter 15 changed English Language Learner (ELL) to Multilingual Learner (ML)</a:t>
            </a:r>
            <a:endParaRPr b="1" sz="2300">
              <a:solidFill>
                <a:schemeClr val="dk1"/>
              </a:solidFill>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172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20">
                <a:solidFill>
                  <a:schemeClr val="lt2"/>
                </a:solidFill>
                <a:latin typeface="Merriweather"/>
                <a:ea typeface="Merriweather"/>
                <a:cs typeface="Merriweather"/>
                <a:sym typeface="Merriweather"/>
              </a:rPr>
              <a:t>Purpose of ACCESS</a:t>
            </a:r>
            <a:endParaRPr sz="3320">
              <a:solidFill>
                <a:schemeClr val="lt2"/>
              </a:solidFill>
              <a:latin typeface="Merriweather"/>
              <a:ea typeface="Merriweather"/>
              <a:cs typeface="Merriweather"/>
              <a:sym typeface="Merriweather"/>
            </a:endParaRPr>
          </a:p>
        </p:txBody>
      </p:sp>
      <p:pic>
        <p:nvPicPr>
          <p:cNvPr id="66" name="Google Shape;66;p15"/>
          <p:cNvPicPr preferRelativeResize="0"/>
          <p:nvPr/>
        </p:nvPicPr>
        <p:blipFill rotWithShape="1">
          <a:blip r:embed="rId4">
            <a:alphaModFix/>
          </a:blip>
          <a:srcRect b="42863" l="1368" r="1572" t="11681"/>
          <a:stretch/>
        </p:blipFill>
        <p:spPr>
          <a:xfrm>
            <a:off x="0" y="1516058"/>
            <a:ext cx="9144002" cy="1692917"/>
          </a:xfrm>
          <a:prstGeom prst="rect">
            <a:avLst/>
          </a:prstGeom>
          <a:noFill/>
          <a:ln>
            <a:noFill/>
          </a:ln>
        </p:spPr>
      </p:pic>
      <p:sp>
        <p:nvSpPr>
          <p:cNvPr id="67" name="Google Shape;67;p15"/>
          <p:cNvSpPr txBox="1"/>
          <p:nvPr/>
        </p:nvSpPr>
        <p:spPr>
          <a:xfrm>
            <a:off x="178575" y="3713125"/>
            <a:ext cx="8186700" cy="7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Raleway"/>
                <a:ea typeface="Raleway"/>
                <a:cs typeface="Raleway"/>
                <a:sym typeface="Raleway"/>
              </a:rPr>
              <a:t>Note: ACCESS test results are not intended to be used to measure ELA ability, determine special education or G&amp;T placement, or evaluate teacher effectiveness</a:t>
            </a:r>
            <a:endParaRPr sz="1300">
              <a:solidFill>
                <a:schemeClr val="dk2"/>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172500"/>
            <a:ext cx="88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20">
                <a:solidFill>
                  <a:schemeClr val="lt2"/>
                </a:solidFill>
                <a:latin typeface="Merriweather"/>
                <a:ea typeface="Merriweather"/>
                <a:cs typeface="Merriweather"/>
                <a:sym typeface="Merriweather"/>
              </a:rPr>
              <a:t>Multilingual Learners Across the District</a:t>
            </a:r>
            <a:endParaRPr sz="3320">
              <a:solidFill>
                <a:schemeClr val="lt2"/>
              </a:solidFill>
              <a:latin typeface="Merriweather"/>
              <a:ea typeface="Merriweather"/>
              <a:cs typeface="Merriweather"/>
              <a:sym typeface="Merriweather"/>
            </a:endParaRPr>
          </a:p>
        </p:txBody>
      </p:sp>
      <p:graphicFrame>
        <p:nvGraphicFramePr>
          <p:cNvPr id="73" name="Google Shape;73;p16"/>
          <p:cNvGraphicFramePr/>
          <p:nvPr/>
        </p:nvGraphicFramePr>
        <p:xfrm>
          <a:off x="687075" y="1087613"/>
          <a:ext cx="3000000" cy="3000000"/>
        </p:xfrm>
        <a:graphic>
          <a:graphicData uri="http://schemas.openxmlformats.org/drawingml/2006/table">
            <a:tbl>
              <a:tblPr>
                <a:noFill/>
                <a:tableStyleId>{7B7FDF04-9D84-405E-BAEA-8CDE783FD061}</a:tableStyleId>
              </a:tblPr>
              <a:tblGrid>
                <a:gridCol w="741225"/>
                <a:gridCol w="529500"/>
                <a:gridCol w="529500"/>
                <a:gridCol w="529500"/>
                <a:gridCol w="529500"/>
                <a:gridCol w="529500"/>
              </a:tblGrid>
              <a:tr h="680250">
                <a:tc>
                  <a:txBody>
                    <a:bodyPr/>
                    <a:lstStyle/>
                    <a:p>
                      <a:pPr indent="0" lvl="0" marL="0" rtl="0" algn="l">
                        <a:spcBef>
                          <a:spcPts val="0"/>
                        </a:spcBef>
                        <a:spcAft>
                          <a:spcPts val="0"/>
                        </a:spcAft>
                        <a:buNone/>
                      </a:pPr>
                      <a:r>
                        <a:rPr b="1" lang="en" sz="1500">
                          <a:latin typeface="Raleway"/>
                          <a:ea typeface="Raleway"/>
                          <a:cs typeface="Raleway"/>
                          <a:sym typeface="Raleway"/>
                        </a:rPr>
                        <a:t>Grade</a:t>
                      </a:r>
                      <a:endParaRPr b="1"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b="1" lang="en" sz="1500">
                          <a:latin typeface="Raleway"/>
                          <a:ea typeface="Raleway"/>
                          <a:cs typeface="Raleway"/>
                          <a:sym typeface="Raleway"/>
                        </a:rPr>
                        <a:t>Spr 21’</a:t>
                      </a:r>
                      <a:endParaRPr b="1"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b="1" lang="en" sz="1500">
                          <a:latin typeface="Raleway"/>
                          <a:ea typeface="Raleway"/>
                          <a:cs typeface="Raleway"/>
                          <a:sym typeface="Raleway"/>
                        </a:rPr>
                        <a:t>Spr 22’</a:t>
                      </a:r>
                      <a:endParaRPr b="1"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b="1" lang="en" sz="1500">
                          <a:latin typeface="Raleway"/>
                          <a:ea typeface="Raleway"/>
                          <a:cs typeface="Raleway"/>
                          <a:sym typeface="Raleway"/>
                        </a:rPr>
                        <a:t>Spr</a:t>
                      </a:r>
                      <a:endParaRPr b="1" sz="1500">
                        <a:latin typeface="Raleway"/>
                        <a:ea typeface="Raleway"/>
                        <a:cs typeface="Raleway"/>
                        <a:sym typeface="Raleway"/>
                      </a:endParaRPr>
                    </a:p>
                    <a:p>
                      <a:pPr indent="0" lvl="0" marL="0" rtl="0" algn="l">
                        <a:spcBef>
                          <a:spcPts val="0"/>
                        </a:spcBef>
                        <a:spcAft>
                          <a:spcPts val="0"/>
                        </a:spcAft>
                        <a:buNone/>
                      </a:pPr>
                      <a:r>
                        <a:rPr b="1" lang="en" sz="1500">
                          <a:latin typeface="Raleway"/>
                          <a:ea typeface="Raleway"/>
                          <a:cs typeface="Raleway"/>
                          <a:sym typeface="Raleway"/>
                        </a:rPr>
                        <a:t>23’</a:t>
                      </a:r>
                      <a:endParaRPr b="1"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b="1" lang="en" sz="1500">
                          <a:latin typeface="Raleway"/>
                          <a:ea typeface="Raleway"/>
                          <a:cs typeface="Raleway"/>
                          <a:sym typeface="Raleway"/>
                        </a:rPr>
                        <a:t>Spr</a:t>
                      </a:r>
                      <a:endParaRPr b="1" sz="1500">
                        <a:latin typeface="Raleway"/>
                        <a:ea typeface="Raleway"/>
                        <a:cs typeface="Raleway"/>
                        <a:sym typeface="Raleway"/>
                      </a:endParaRPr>
                    </a:p>
                    <a:p>
                      <a:pPr indent="0" lvl="0" marL="0" rtl="0" algn="l">
                        <a:spcBef>
                          <a:spcPts val="0"/>
                        </a:spcBef>
                        <a:spcAft>
                          <a:spcPts val="0"/>
                        </a:spcAft>
                        <a:buNone/>
                      </a:pPr>
                      <a:r>
                        <a:rPr b="1" lang="en" sz="1500">
                          <a:latin typeface="Raleway"/>
                          <a:ea typeface="Raleway"/>
                          <a:cs typeface="Raleway"/>
                          <a:sym typeface="Raleway"/>
                        </a:rPr>
                        <a:t>24’</a:t>
                      </a:r>
                      <a:endParaRPr b="1"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b="1" lang="en" sz="1500">
                          <a:latin typeface="Raleway"/>
                          <a:ea typeface="Raleway"/>
                          <a:cs typeface="Raleway"/>
                          <a:sym typeface="Raleway"/>
                        </a:rPr>
                        <a:t>Spr 25’</a:t>
                      </a:r>
                      <a:endParaRPr b="1" sz="1500">
                        <a:latin typeface="Raleway"/>
                        <a:ea typeface="Raleway"/>
                        <a:cs typeface="Raleway"/>
                        <a:sym typeface="Raleway"/>
                      </a:endParaRPr>
                    </a:p>
                  </a:txBody>
                  <a:tcPr marT="91425" marB="91425" marR="91425" marL="91425"/>
                </a:tc>
              </a:tr>
              <a:tr h="402600">
                <a:tc>
                  <a:txBody>
                    <a:bodyPr/>
                    <a:lstStyle/>
                    <a:p>
                      <a:pPr indent="0" lvl="0" marL="0" rtl="0" algn="l">
                        <a:spcBef>
                          <a:spcPts val="0"/>
                        </a:spcBef>
                        <a:spcAft>
                          <a:spcPts val="0"/>
                        </a:spcAft>
                        <a:buNone/>
                      </a:pPr>
                      <a:r>
                        <a:rPr lang="en" sz="1500">
                          <a:latin typeface="Raleway"/>
                          <a:ea typeface="Raleway"/>
                          <a:cs typeface="Raleway"/>
                          <a:sym typeface="Raleway"/>
                        </a:rPr>
                        <a:t>K</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5</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5</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5</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10</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9</a:t>
                      </a:r>
                      <a:endParaRPr sz="1500">
                        <a:latin typeface="Raleway"/>
                        <a:ea typeface="Raleway"/>
                        <a:cs typeface="Raleway"/>
                        <a:sym typeface="Raleway"/>
                      </a:endParaRPr>
                    </a:p>
                  </a:txBody>
                  <a:tcPr marT="91425" marB="91425" marR="91425" marL="91425"/>
                </a:tc>
              </a:tr>
              <a:tr h="402600">
                <a:tc>
                  <a:txBody>
                    <a:bodyPr/>
                    <a:lstStyle/>
                    <a:p>
                      <a:pPr indent="0" lvl="0" marL="0" rtl="0" algn="l">
                        <a:spcBef>
                          <a:spcPts val="0"/>
                        </a:spcBef>
                        <a:spcAft>
                          <a:spcPts val="0"/>
                        </a:spcAft>
                        <a:buNone/>
                      </a:pPr>
                      <a:r>
                        <a:rPr lang="en" sz="1500">
                          <a:latin typeface="Raleway"/>
                          <a:ea typeface="Raleway"/>
                          <a:cs typeface="Raleway"/>
                          <a:sym typeface="Raleway"/>
                        </a:rPr>
                        <a:t>1</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3</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9</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10</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10</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11</a:t>
                      </a:r>
                      <a:endParaRPr sz="1500">
                        <a:latin typeface="Raleway"/>
                        <a:ea typeface="Raleway"/>
                        <a:cs typeface="Raleway"/>
                        <a:sym typeface="Raleway"/>
                      </a:endParaRPr>
                    </a:p>
                  </a:txBody>
                  <a:tcPr marT="91425" marB="91425" marR="91425" marL="91425"/>
                </a:tc>
              </a:tr>
              <a:tr h="402600">
                <a:tc>
                  <a:txBody>
                    <a:bodyPr/>
                    <a:lstStyle/>
                    <a:p>
                      <a:pPr indent="0" lvl="0" marL="0" rtl="0" algn="l">
                        <a:spcBef>
                          <a:spcPts val="0"/>
                        </a:spcBef>
                        <a:spcAft>
                          <a:spcPts val="0"/>
                        </a:spcAft>
                        <a:buNone/>
                      </a:pPr>
                      <a:r>
                        <a:rPr lang="en" sz="1500">
                          <a:latin typeface="Raleway"/>
                          <a:ea typeface="Raleway"/>
                          <a:cs typeface="Raleway"/>
                          <a:sym typeface="Raleway"/>
                        </a:rPr>
                        <a:t>2</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1</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5</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7</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15</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11</a:t>
                      </a:r>
                      <a:endParaRPr sz="1500">
                        <a:latin typeface="Raleway"/>
                        <a:ea typeface="Raleway"/>
                        <a:cs typeface="Raleway"/>
                        <a:sym typeface="Raleway"/>
                      </a:endParaRPr>
                    </a:p>
                  </a:txBody>
                  <a:tcPr marT="91425" marB="91425" marR="91425" marL="91425"/>
                </a:tc>
              </a:tr>
              <a:tr h="402600">
                <a:tc>
                  <a:txBody>
                    <a:bodyPr/>
                    <a:lstStyle/>
                    <a:p>
                      <a:pPr indent="0" lvl="0" marL="0" rtl="0" algn="l">
                        <a:spcBef>
                          <a:spcPts val="0"/>
                        </a:spcBef>
                        <a:spcAft>
                          <a:spcPts val="0"/>
                        </a:spcAft>
                        <a:buNone/>
                      </a:pPr>
                      <a:r>
                        <a:rPr lang="en" sz="1500">
                          <a:latin typeface="Raleway"/>
                          <a:ea typeface="Raleway"/>
                          <a:cs typeface="Raleway"/>
                          <a:sym typeface="Raleway"/>
                        </a:rPr>
                        <a:t>3</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5</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3</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10</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10</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12</a:t>
                      </a:r>
                      <a:endParaRPr sz="1500">
                        <a:latin typeface="Raleway"/>
                        <a:ea typeface="Raleway"/>
                        <a:cs typeface="Raleway"/>
                        <a:sym typeface="Raleway"/>
                      </a:endParaRPr>
                    </a:p>
                  </a:txBody>
                  <a:tcPr marT="91425" marB="91425" marR="91425" marL="91425"/>
                </a:tc>
              </a:tr>
              <a:tr h="402600">
                <a:tc>
                  <a:txBody>
                    <a:bodyPr/>
                    <a:lstStyle/>
                    <a:p>
                      <a:pPr indent="0" lvl="0" marL="0" rtl="0" algn="l">
                        <a:spcBef>
                          <a:spcPts val="0"/>
                        </a:spcBef>
                        <a:spcAft>
                          <a:spcPts val="0"/>
                        </a:spcAft>
                        <a:buNone/>
                      </a:pPr>
                      <a:r>
                        <a:rPr lang="en" sz="1500">
                          <a:latin typeface="Raleway"/>
                          <a:ea typeface="Raleway"/>
                          <a:cs typeface="Raleway"/>
                          <a:sym typeface="Raleway"/>
                        </a:rPr>
                        <a:t>4</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5</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8</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8</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7</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7</a:t>
                      </a:r>
                      <a:endParaRPr sz="1500">
                        <a:latin typeface="Raleway"/>
                        <a:ea typeface="Raleway"/>
                        <a:cs typeface="Raleway"/>
                        <a:sym typeface="Raleway"/>
                      </a:endParaRPr>
                    </a:p>
                  </a:txBody>
                  <a:tcPr marT="91425" marB="91425" marR="91425" marL="91425"/>
                </a:tc>
              </a:tr>
              <a:tr h="402600">
                <a:tc>
                  <a:txBody>
                    <a:bodyPr/>
                    <a:lstStyle/>
                    <a:p>
                      <a:pPr indent="0" lvl="0" marL="0" rtl="0" algn="l">
                        <a:spcBef>
                          <a:spcPts val="0"/>
                        </a:spcBef>
                        <a:spcAft>
                          <a:spcPts val="0"/>
                        </a:spcAft>
                        <a:buNone/>
                      </a:pPr>
                      <a:r>
                        <a:rPr lang="en" sz="1500">
                          <a:latin typeface="Raleway"/>
                          <a:ea typeface="Raleway"/>
                          <a:cs typeface="Raleway"/>
                          <a:sym typeface="Raleway"/>
                        </a:rPr>
                        <a:t>5</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2</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3</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8</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10</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6</a:t>
                      </a:r>
                      <a:endParaRPr sz="1500">
                        <a:latin typeface="Raleway"/>
                        <a:ea typeface="Raleway"/>
                        <a:cs typeface="Raleway"/>
                        <a:sym typeface="Raleway"/>
                      </a:endParaRPr>
                    </a:p>
                  </a:txBody>
                  <a:tcPr marT="91425" marB="91425" marR="91425" marL="91425"/>
                </a:tc>
              </a:tr>
              <a:tr h="402600">
                <a:tc>
                  <a:txBody>
                    <a:bodyPr/>
                    <a:lstStyle/>
                    <a:p>
                      <a:pPr indent="0" lvl="0" marL="0" rtl="0" algn="l">
                        <a:spcBef>
                          <a:spcPts val="0"/>
                        </a:spcBef>
                        <a:spcAft>
                          <a:spcPts val="0"/>
                        </a:spcAft>
                        <a:buNone/>
                      </a:pPr>
                      <a:r>
                        <a:rPr lang="en" sz="1500">
                          <a:latin typeface="Raleway"/>
                          <a:ea typeface="Raleway"/>
                          <a:cs typeface="Raleway"/>
                          <a:sym typeface="Raleway"/>
                        </a:rPr>
                        <a:t>6</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1</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1</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7</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9</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9</a:t>
                      </a:r>
                      <a:endParaRPr sz="1500">
                        <a:latin typeface="Raleway"/>
                        <a:ea typeface="Raleway"/>
                        <a:cs typeface="Raleway"/>
                        <a:sym typeface="Raleway"/>
                      </a:endParaRPr>
                    </a:p>
                  </a:txBody>
                  <a:tcPr marT="91425" marB="91425" marR="91425" marL="91425"/>
                </a:tc>
              </a:tr>
            </a:tbl>
          </a:graphicData>
        </a:graphic>
      </p:graphicFrame>
      <p:graphicFrame>
        <p:nvGraphicFramePr>
          <p:cNvPr id="74" name="Google Shape;74;p16"/>
          <p:cNvGraphicFramePr/>
          <p:nvPr/>
        </p:nvGraphicFramePr>
        <p:xfrm>
          <a:off x="4961650" y="1118638"/>
          <a:ext cx="3000000" cy="3000000"/>
        </p:xfrm>
        <a:graphic>
          <a:graphicData uri="http://schemas.openxmlformats.org/drawingml/2006/table">
            <a:tbl>
              <a:tblPr>
                <a:noFill/>
                <a:tableStyleId>{7B7FDF04-9D84-405E-BAEA-8CDE783FD061}</a:tableStyleId>
              </a:tblPr>
              <a:tblGrid>
                <a:gridCol w="745425"/>
                <a:gridCol w="532500"/>
                <a:gridCol w="532500"/>
                <a:gridCol w="532500"/>
                <a:gridCol w="595900"/>
                <a:gridCol w="595900"/>
              </a:tblGrid>
              <a:tr h="629850">
                <a:tc>
                  <a:txBody>
                    <a:bodyPr/>
                    <a:lstStyle/>
                    <a:p>
                      <a:pPr indent="0" lvl="0" marL="0" rtl="0" algn="l">
                        <a:spcBef>
                          <a:spcPts val="0"/>
                        </a:spcBef>
                        <a:spcAft>
                          <a:spcPts val="0"/>
                        </a:spcAft>
                        <a:buNone/>
                      </a:pPr>
                      <a:r>
                        <a:rPr b="1" lang="en" sz="1500">
                          <a:latin typeface="Raleway"/>
                          <a:ea typeface="Raleway"/>
                          <a:cs typeface="Raleway"/>
                          <a:sym typeface="Raleway"/>
                        </a:rPr>
                        <a:t>Grade</a:t>
                      </a:r>
                      <a:endParaRPr b="1" sz="1500">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500">
                          <a:latin typeface="Raleway"/>
                          <a:ea typeface="Raleway"/>
                          <a:cs typeface="Raleway"/>
                          <a:sym typeface="Raleway"/>
                        </a:rPr>
                        <a:t>Spr</a:t>
                      </a:r>
                      <a:endParaRPr b="1" sz="1500">
                        <a:latin typeface="Raleway"/>
                        <a:ea typeface="Raleway"/>
                        <a:cs typeface="Raleway"/>
                        <a:sym typeface="Raleway"/>
                      </a:endParaRPr>
                    </a:p>
                    <a:p>
                      <a:pPr indent="0" lvl="0" marL="0" rtl="0" algn="l">
                        <a:spcBef>
                          <a:spcPts val="0"/>
                        </a:spcBef>
                        <a:spcAft>
                          <a:spcPts val="0"/>
                        </a:spcAft>
                        <a:buNone/>
                      </a:pPr>
                      <a:r>
                        <a:rPr b="1" lang="en" sz="1500">
                          <a:latin typeface="Raleway"/>
                          <a:ea typeface="Raleway"/>
                          <a:cs typeface="Raleway"/>
                          <a:sym typeface="Raleway"/>
                        </a:rPr>
                        <a:t>21’</a:t>
                      </a:r>
                      <a:endParaRPr b="1" sz="1500">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500">
                          <a:latin typeface="Raleway"/>
                          <a:ea typeface="Raleway"/>
                          <a:cs typeface="Raleway"/>
                          <a:sym typeface="Raleway"/>
                        </a:rPr>
                        <a:t>Spr 22’</a:t>
                      </a:r>
                      <a:endParaRPr b="1" sz="1500">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500">
                          <a:latin typeface="Raleway"/>
                          <a:ea typeface="Raleway"/>
                          <a:cs typeface="Raleway"/>
                          <a:sym typeface="Raleway"/>
                        </a:rPr>
                        <a:t>Spr</a:t>
                      </a:r>
                      <a:endParaRPr b="1" sz="1500">
                        <a:latin typeface="Raleway"/>
                        <a:ea typeface="Raleway"/>
                        <a:cs typeface="Raleway"/>
                        <a:sym typeface="Raleway"/>
                      </a:endParaRPr>
                    </a:p>
                    <a:p>
                      <a:pPr indent="0" lvl="0" marL="0" rtl="0" algn="l">
                        <a:spcBef>
                          <a:spcPts val="0"/>
                        </a:spcBef>
                        <a:spcAft>
                          <a:spcPts val="0"/>
                        </a:spcAft>
                        <a:buNone/>
                      </a:pPr>
                      <a:r>
                        <a:rPr b="1" lang="en" sz="1500">
                          <a:latin typeface="Raleway"/>
                          <a:ea typeface="Raleway"/>
                          <a:cs typeface="Raleway"/>
                          <a:sym typeface="Raleway"/>
                        </a:rPr>
                        <a:t>23’</a:t>
                      </a:r>
                      <a:endParaRPr b="1" sz="1500">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500">
                          <a:latin typeface="Raleway"/>
                          <a:ea typeface="Raleway"/>
                          <a:cs typeface="Raleway"/>
                          <a:sym typeface="Raleway"/>
                        </a:rPr>
                        <a:t>Spr</a:t>
                      </a:r>
                      <a:endParaRPr b="1" sz="1500">
                        <a:latin typeface="Raleway"/>
                        <a:ea typeface="Raleway"/>
                        <a:cs typeface="Raleway"/>
                        <a:sym typeface="Raleway"/>
                      </a:endParaRPr>
                    </a:p>
                    <a:p>
                      <a:pPr indent="0" lvl="0" marL="0" rtl="0" algn="l">
                        <a:spcBef>
                          <a:spcPts val="0"/>
                        </a:spcBef>
                        <a:spcAft>
                          <a:spcPts val="0"/>
                        </a:spcAft>
                        <a:buNone/>
                      </a:pPr>
                      <a:r>
                        <a:rPr b="1" lang="en" sz="1500">
                          <a:latin typeface="Raleway"/>
                          <a:ea typeface="Raleway"/>
                          <a:cs typeface="Raleway"/>
                          <a:sym typeface="Raleway"/>
                        </a:rPr>
                        <a:t>24’</a:t>
                      </a:r>
                      <a:endParaRPr b="1" sz="1500">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500">
                          <a:solidFill>
                            <a:schemeClr val="dk1"/>
                          </a:solidFill>
                          <a:latin typeface="Raleway"/>
                          <a:ea typeface="Raleway"/>
                          <a:cs typeface="Raleway"/>
                          <a:sym typeface="Raleway"/>
                        </a:rPr>
                        <a:t>Spr 25’</a:t>
                      </a:r>
                      <a:endParaRPr b="1" sz="1500">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9050">
                <a:tc>
                  <a:txBody>
                    <a:bodyPr/>
                    <a:lstStyle/>
                    <a:p>
                      <a:pPr indent="0" lvl="0" marL="0" rtl="0" algn="l">
                        <a:spcBef>
                          <a:spcPts val="0"/>
                        </a:spcBef>
                        <a:spcAft>
                          <a:spcPts val="0"/>
                        </a:spcAft>
                        <a:buNone/>
                      </a:pPr>
                      <a:r>
                        <a:rPr lang="en" sz="1500">
                          <a:latin typeface="Raleway"/>
                          <a:ea typeface="Raleway"/>
                          <a:cs typeface="Raleway"/>
                          <a:sym typeface="Raleway"/>
                        </a:rPr>
                        <a:t>7</a:t>
                      </a:r>
                      <a:endParaRPr sz="1500">
                        <a:latin typeface="Raleway"/>
                        <a:ea typeface="Raleway"/>
                        <a:cs typeface="Raleway"/>
                        <a:sym typeface="Raleway"/>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1500">
                          <a:latin typeface="Raleway"/>
                          <a:ea typeface="Raleway"/>
                          <a:cs typeface="Raleway"/>
                          <a:sym typeface="Raleway"/>
                        </a:rPr>
                        <a:t>0</a:t>
                      </a:r>
                      <a:endParaRPr sz="1500">
                        <a:latin typeface="Raleway"/>
                        <a:ea typeface="Raleway"/>
                        <a:cs typeface="Raleway"/>
                        <a:sym typeface="Raleway"/>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1500">
                          <a:latin typeface="Raleway"/>
                          <a:ea typeface="Raleway"/>
                          <a:cs typeface="Raleway"/>
                          <a:sym typeface="Raleway"/>
                        </a:rPr>
                        <a:t>0</a:t>
                      </a:r>
                      <a:endParaRPr sz="1500">
                        <a:latin typeface="Raleway"/>
                        <a:ea typeface="Raleway"/>
                        <a:cs typeface="Raleway"/>
                        <a:sym typeface="Raleway"/>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1500">
                          <a:latin typeface="Raleway"/>
                          <a:ea typeface="Raleway"/>
                          <a:cs typeface="Raleway"/>
                          <a:sym typeface="Raleway"/>
                        </a:rPr>
                        <a:t>5</a:t>
                      </a:r>
                      <a:endParaRPr sz="1500">
                        <a:latin typeface="Raleway"/>
                        <a:ea typeface="Raleway"/>
                        <a:cs typeface="Raleway"/>
                        <a:sym typeface="Raleway"/>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1500">
                          <a:latin typeface="Raleway"/>
                          <a:ea typeface="Raleway"/>
                          <a:cs typeface="Raleway"/>
                          <a:sym typeface="Raleway"/>
                        </a:rPr>
                        <a:t>6</a:t>
                      </a:r>
                      <a:endParaRPr sz="1500">
                        <a:latin typeface="Raleway"/>
                        <a:ea typeface="Raleway"/>
                        <a:cs typeface="Raleway"/>
                        <a:sym typeface="Raleway"/>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1500">
                          <a:latin typeface="Raleway"/>
                          <a:ea typeface="Raleway"/>
                          <a:cs typeface="Raleway"/>
                          <a:sym typeface="Raleway"/>
                        </a:rPr>
                        <a:t>11</a:t>
                      </a:r>
                      <a:endParaRPr sz="1500">
                        <a:latin typeface="Raleway"/>
                        <a:ea typeface="Raleway"/>
                        <a:cs typeface="Raleway"/>
                        <a:sym typeface="Raleway"/>
                      </a:endParaRPr>
                    </a:p>
                  </a:txBody>
                  <a:tcPr marT="91425" marB="91425" marR="91425" marL="91425">
                    <a:lnT cap="flat" cmpd="sng" w="9525">
                      <a:solidFill>
                        <a:srgbClr val="9E9E9E"/>
                      </a:solidFill>
                      <a:prstDash val="solid"/>
                      <a:round/>
                      <a:headEnd len="sm" w="sm" type="none"/>
                      <a:tailEnd len="sm" w="sm" type="none"/>
                    </a:lnT>
                  </a:tcPr>
                </a:tc>
              </a:tr>
              <a:tr h="409050">
                <a:tc>
                  <a:txBody>
                    <a:bodyPr/>
                    <a:lstStyle/>
                    <a:p>
                      <a:pPr indent="0" lvl="0" marL="0" rtl="0" algn="l">
                        <a:spcBef>
                          <a:spcPts val="0"/>
                        </a:spcBef>
                        <a:spcAft>
                          <a:spcPts val="0"/>
                        </a:spcAft>
                        <a:buNone/>
                      </a:pPr>
                      <a:r>
                        <a:rPr lang="en" sz="1500">
                          <a:latin typeface="Raleway"/>
                          <a:ea typeface="Raleway"/>
                          <a:cs typeface="Raleway"/>
                          <a:sym typeface="Raleway"/>
                        </a:rPr>
                        <a:t>8</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3</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3</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1</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4</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6</a:t>
                      </a:r>
                      <a:endParaRPr sz="1500">
                        <a:latin typeface="Raleway"/>
                        <a:ea typeface="Raleway"/>
                        <a:cs typeface="Raleway"/>
                        <a:sym typeface="Raleway"/>
                      </a:endParaRPr>
                    </a:p>
                  </a:txBody>
                  <a:tcPr marT="91425" marB="91425" marR="91425" marL="91425"/>
                </a:tc>
              </a:tr>
              <a:tr h="409050">
                <a:tc>
                  <a:txBody>
                    <a:bodyPr/>
                    <a:lstStyle/>
                    <a:p>
                      <a:pPr indent="0" lvl="0" marL="0" rtl="0" algn="l">
                        <a:spcBef>
                          <a:spcPts val="0"/>
                        </a:spcBef>
                        <a:spcAft>
                          <a:spcPts val="0"/>
                        </a:spcAft>
                        <a:buNone/>
                      </a:pPr>
                      <a:r>
                        <a:rPr lang="en" sz="1500">
                          <a:latin typeface="Raleway"/>
                          <a:ea typeface="Raleway"/>
                          <a:cs typeface="Raleway"/>
                          <a:sym typeface="Raleway"/>
                        </a:rPr>
                        <a:t>9</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0</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4</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2</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3</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1</a:t>
                      </a:r>
                      <a:endParaRPr sz="1500">
                        <a:latin typeface="Raleway"/>
                        <a:ea typeface="Raleway"/>
                        <a:cs typeface="Raleway"/>
                        <a:sym typeface="Raleway"/>
                      </a:endParaRPr>
                    </a:p>
                  </a:txBody>
                  <a:tcPr marT="91425" marB="91425" marR="91425" marL="91425"/>
                </a:tc>
              </a:tr>
              <a:tr h="409050">
                <a:tc>
                  <a:txBody>
                    <a:bodyPr/>
                    <a:lstStyle/>
                    <a:p>
                      <a:pPr indent="0" lvl="0" marL="0" rtl="0" algn="l">
                        <a:spcBef>
                          <a:spcPts val="0"/>
                        </a:spcBef>
                        <a:spcAft>
                          <a:spcPts val="0"/>
                        </a:spcAft>
                        <a:buNone/>
                      </a:pPr>
                      <a:r>
                        <a:rPr lang="en" sz="1500">
                          <a:latin typeface="Raleway"/>
                          <a:ea typeface="Raleway"/>
                          <a:cs typeface="Raleway"/>
                          <a:sym typeface="Raleway"/>
                        </a:rPr>
                        <a:t>10</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3</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1</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0</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2</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3</a:t>
                      </a:r>
                      <a:endParaRPr sz="1500">
                        <a:latin typeface="Raleway"/>
                        <a:ea typeface="Raleway"/>
                        <a:cs typeface="Raleway"/>
                        <a:sym typeface="Raleway"/>
                      </a:endParaRPr>
                    </a:p>
                  </a:txBody>
                  <a:tcPr marT="91425" marB="91425" marR="91425" marL="91425"/>
                </a:tc>
              </a:tr>
              <a:tr h="409050">
                <a:tc>
                  <a:txBody>
                    <a:bodyPr/>
                    <a:lstStyle/>
                    <a:p>
                      <a:pPr indent="0" lvl="0" marL="0" rtl="0" algn="l">
                        <a:spcBef>
                          <a:spcPts val="0"/>
                        </a:spcBef>
                        <a:spcAft>
                          <a:spcPts val="0"/>
                        </a:spcAft>
                        <a:buNone/>
                      </a:pPr>
                      <a:r>
                        <a:rPr lang="en" sz="1500">
                          <a:latin typeface="Raleway"/>
                          <a:ea typeface="Raleway"/>
                          <a:cs typeface="Raleway"/>
                          <a:sym typeface="Raleway"/>
                        </a:rPr>
                        <a:t>11</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2</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2</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1</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0</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3</a:t>
                      </a:r>
                      <a:endParaRPr sz="1500">
                        <a:latin typeface="Raleway"/>
                        <a:ea typeface="Raleway"/>
                        <a:cs typeface="Raleway"/>
                        <a:sym typeface="Raleway"/>
                      </a:endParaRPr>
                    </a:p>
                  </a:txBody>
                  <a:tcPr marT="91425" marB="91425" marR="91425" marL="91425"/>
                </a:tc>
              </a:tr>
              <a:tr h="409050">
                <a:tc>
                  <a:txBody>
                    <a:bodyPr/>
                    <a:lstStyle/>
                    <a:p>
                      <a:pPr indent="0" lvl="0" marL="0" rtl="0" algn="l">
                        <a:spcBef>
                          <a:spcPts val="0"/>
                        </a:spcBef>
                        <a:spcAft>
                          <a:spcPts val="0"/>
                        </a:spcAft>
                        <a:buNone/>
                      </a:pPr>
                      <a:r>
                        <a:rPr lang="en" sz="1500">
                          <a:latin typeface="Raleway"/>
                          <a:ea typeface="Raleway"/>
                          <a:cs typeface="Raleway"/>
                          <a:sym typeface="Raleway"/>
                        </a:rPr>
                        <a:t>12</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3</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2</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2</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2</a:t>
                      </a:r>
                      <a:endParaRPr sz="15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1500">
                          <a:latin typeface="Raleway"/>
                          <a:ea typeface="Raleway"/>
                          <a:cs typeface="Raleway"/>
                          <a:sym typeface="Raleway"/>
                        </a:rPr>
                        <a:t>0</a:t>
                      </a:r>
                      <a:endParaRPr sz="1500">
                        <a:latin typeface="Raleway"/>
                        <a:ea typeface="Raleway"/>
                        <a:cs typeface="Raleway"/>
                        <a:sym typeface="Raleway"/>
                      </a:endParaRPr>
                    </a:p>
                  </a:txBody>
                  <a:tcPr marT="91425" marB="91425" marR="91425" marL="91425"/>
                </a:tc>
              </a:tr>
              <a:tr h="433525">
                <a:tc>
                  <a:txBody>
                    <a:bodyPr/>
                    <a:lstStyle/>
                    <a:p>
                      <a:pPr indent="0" lvl="0" marL="0" rtl="0" algn="l">
                        <a:spcBef>
                          <a:spcPts val="0"/>
                        </a:spcBef>
                        <a:spcAft>
                          <a:spcPts val="0"/>
                        </a:spcAft>
                        <a:buNone/>
                      </a:pPr>
                      <a:r>
                        <a:rPr lang="en" sz="1500">
                          <a:latin typeface="Raleway"/>
                          <a:ea typeface="Raleway"/>
                          <a:cs typeface="Raleway"/>
                          <a:sym typeface="Raleway"/>
                        </a:rPr>
                        <a:t>Total</a:t>
                      </a:r>
                      <a:endParaRPr sz="1500">
                        <a:latin typeface="Raleway"/>
                        <a:ea typeface="Raleway"/>
                        <a:cs typeface="Raleway"/>
                        <a:sym typeface="Raleway"/>
                      </a:endParaRPr>
                    </a:p>
                  </a:txBody>
                  <a:tcPr marT="91425" marB="91425" marR="91425" marL="91425">
                    <a:solidFill>
                      <a:srgbClr val="CFE2F3"/>
                    </a:solidFill>
                  </a:tcPr>
                </a:tc>
                <a:tc>
                  <a:txBody>
                    <a:bodyPr/>
                    <a:lstStyle/>
                    <a:p>
                      <a:pPr indent="0" lvl="0" marL="0" rtl="0" algn="l">
                        <a:spcBef>
                          <a:spcPts val="0"/>
                        </a:spcBef>
                        <a:spcAft>
                          <a:spcPts val="0"/>
                        </a:spcAft>
                        <a:buNone/>
                      </a:pPr>
                      <a:r>
                        <a:rPr lang="en" sz="1500">
                          <a:latin typeface="Raleway"/>
                          <a:ea typeface="Raleway"/>
                          <a:cs typeface="Raleway"/>
                          <a:sym typeface="Raleway"/>
                        </a:rPr>
                        <a:t>33</a:t>
                      </a:r>
                      <a:endParaRPr sz="1500">
                        <a:latin typeface="Raleway"/>
                        <a:ea typeface="Raleway"/>
                        <a:cs typeface="Raleway"/>
                        <a:sym typeface="Raleway"/>
                      </a:endParaRPr>
                    </a:p>
                  </a:txBody>
                  <a:tcPr marT="91425" marB="91425" marR="91425" marL="91425">
                    <a:solidFill>
                      <a:srgbClr val="CFE2F3"/>
                    </a:solidFill>
                  </a:tcPr>
                </a:tc>
                <a:tc>
                  <a:txBody>
                    <a:bodyPr/>
                    <a:lstStyle/>
                    <a:p>
                      <a:pPr indent="0" lvl="0" marL="0" rtl="0" algn="l">
                        <a:spcBef>
                          <a:spcPts val="0"/>
                        </a:spcBef>
                        <a:spcAft>
                          <a:spcPts val="0"/>
                        </a:spcAft>
                        <a:buNone/>
                      </a:pPr>
                      <a:r>
                        <a:rPr lang="en" sz="1500">
                          <a:latin typeface="Raleway"/>
                          <a:ea typeface="Raleway"/>
                          <a:cs typeface="Raleway"/>
                          <a:sym typeface="Raleway"/>
                        </a:rPr>
                        <a:t>46</a:t>
                      </a:r>
                      <a:endParaRPr sz="1500">
                        <a:latin typeface="Raleway"/>
                        <a:ea typeface="Raleway"/>
                        <a:cs typeface="Raleway"/>
                        <a:sym typeface="Raleway"/>
                      </a:endParaRPr>
                    </a:p>
                  </a:txBody>
                  <a:tcPr marT="91425" marB="91425" marR="91425" marL="91425">
                    <a:solidFill>
                      <a:srgbClr val="CFE2F3"/>
                    </a:solidFill>
                  </a:tcPr>
                </a:tc>
                <a:tc>
                  <a:txBody>
                    <a:bodyPr/>
                    <a:lstStyle/>
                    <a:p>
                      <a:pPr indent="0" lvl="0" marL="0" rtl="0" algn="l">
                        <a:spcBef>
                          <a:spcPts val="0"/>
                        </a:spcBef>
                        <a:spcAft>
                          <a:spcPts val="0"/>
                        </a:spcAft>
                        <a:buNone/>
                      </a:pPr>
                      <a:r>
                        <a:rPr lang="en" sz="1500">
                          <a:latin typeface="Raleway"/>
                          <a:ea typeface="Raleway"/>
                          <a:cs typeface="Raleway"/>
                          <a:sym typeface="Raleway"/>
                        </a:rPr>
                        <a:t>66</a:t>
                      </a:r>
                      <a:endParaRPr sz="1500">
                        <a:latin typeface="Raleway"/>
                        <a:ea typeface="Raleway"/>
                        <a:cs typeface="Raleway"/>
                        <a:sym typeface="Raleway"/>
                      </a:endParaRPr>
                    </a:p>
                  </a:txBody>
                  <a:tcPr marT="91425" marB="91425" marR="91425" marL="91425">
                    <a:solidFill>
                      <a:srgbClr val="CFE2F3"/>
                    </a:solidFill>
                  </a:tcPr>
                </a:tc>
                <a:tc>
                  <a:txBody>
                    <a:bodyPr/>
                    <a:lstStyle/>
                    <a:p>
                      <a:pPr indent="0" lvl="0" marL="0" rtl="0" algn="l">
                        <a:spcBef>
                          <a:spcPts val="0"/>
                        </a:spcBef>
                        <a:spcAft>
                          <a:spcPts val="0"/>
                        </a:spcAft>
                        <a:buNone/>
                      </a:pPr>
                      <a:r>
                        <a:rPr lang="en" sz="1500">
                          <a:latin typeface="Raleway"/>
                          <a:ea typeface="Raleway"/>
                          <a:cs typeface="Raleway"/>
                          <a:sym typeface="Raleway"/>
                        </a:rPr>
                        <a:t>88</a:t>
                      </a:r>
                      <a:endParaRPr sz="1500">
                        <a:latin typeface="Raleway"/>
                        <a:ea typeface="Raleway"/>
                        <a:cs typeface="Raleway"/>
                        <a:sym typeface="Raleway"/>
                      </a:endParaRPr>
                    </a:p>
                  </a:txBody>
                  <a:tcPr marT="91425" marB="91425" marR="91425" marL="91425">
                    <a:solidFill>
                      <a:srgbClr val="CFE2F3"/>
                    </a:solidFill>
                  </a:tcPr>
                </a:tc>
                <a:tc>
                  <a:txBody>
                    <a:bodyPr/>
                    <a:lstStyle/>
                    <a:p>
                      <a:pPr indent="0" lvl="0" marL="0" rtl="0" algn="l">
                        <a:spcBef>
                          <a:spcPts val="0"/>
                        </a:spcBef>
                        <a:spcAft>
                          <a:spcPts val="0"/>
                        </a:spcAft>
                        <a:buNone/>
                      </a:pPr>
                      <a:r>
                        <a:rPr b="1" lang="en" sz="1500">
                          <a:latin typeface="Raleway"/>
                          <a:ea typeface="Raleway"/>
                          <a:cs typeface="Raleway"/>
                          <a:sym typeface="Raleway"/>
                        </a:rPr>
                        <a:t>89</a:t>
                      </a:r>
                      <a:endParaRPr b="1" sz="1500">
                        <a:latin typeface="Raleway"/>
                        <a:ea typeface="Raleway"/>
                        <a:cs typeface="Raleway"/>
                        <a:sym typeface="Raleway"/>
                      </a:endParaRPr>
                    </a:p>
                  </a:txBody>
                  <a:tcPr marT="91425" marB="91425" marR="91425" marL="91425">
                    <a:solidFill>
                      <a:srgbClr val="CFE2F3"/>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172500"/>
            <a:ext cx="88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20">
                <a:solidFill>
                  <a:schemeClr val="lt2"/>
                </a:solidFill>
                <a:latin typeface="Merriweather"/>
                <a:ea typeface="Merriweather"/>
                <a:cs typeface="Merriweather"/>
                <a:sym typeface="Merriweather"/>
              </a:rPr>
              <a:t>Home Languages</a:t>
            </a:r>
            <a:endParaRPr sz="3320">
              <a:solidFill>
                <a:schemeClr val="lt2"/>
              </a:solidFill>
              <a:latin typeface="Merriweather"/>
              <a:ea typeface="Merriweather"/>
              <a:cs typeface="Merriweather"/>
              <a:sym typeface="Merriweather"/>
            </a:endParaRPr>
          </a:p>
        </p:txBody>
      </p:sp>
      <p:graphicFrame>
        <p:nvGraphicFramePr>
          <p:cNvPr id="80" name="Google Shape;80;p17"/>
          <p:cNvGraphicFramePr/>
          <p:nvPr/>
        </p:nvGraphicFramePr>
        <p:xfrm>
          <a:off x="238775" y="1252000"/>
          <a:ext cx="3000000" cy="3000000"/>
        </p:xfrm>
        <a:graphic>
          <a:graphicData uri="http://schemas.openxmlformats.org/drawingml/2006/table">
            <a:tbl>
              <a:tblPr>
                <a:noFill/>
                <a:tableStyleId>{82BE9460-1769-4D36-841C-1E24E5F655D6}</a:tableStyleId>
              </a:tblPr>
              <a:tblGrid>
                <a:gridCol w="3919975"/>
                <a:gridCol w="1936375"/>
                <a:gridCol w="2810100"/>
              </a:tblGrid>
              <a:tr h="361950">
                <a:tc>
                  <a:txBody>
                    <a:bodyPr/>
                    <a:lstStyle/>
                    <a:p>
                      <a:pPr indent="0" lvl="0" marL="0" rtl="0" algn="l">
                        <a:spcBef>
                          <a:spcPts val="0"/>
                        </a:spcBef>
                        <a:spcAft>
                          <a:spcPts val="0"/>
                        </a:spcAft>
                        <a:buNone/>
                      </a:pPr>
                      <a:r>
                        <a:rPr lang="en" sz="2200">
                          <a:latin typeface="Raleway"/>
                          <a:ea typeface="Raleway"/>
                          <a:cs typeface="Raleway"/>
                          <a:sym typeface="Raleway"/>
                        </a:rPr>
                        <a:t>Arabic</a:t>
                      </a:r>
                      <a:endParaRPr sz="22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2200">
                          <a:latin typeface="Raleway"/>
                          <a:ea typeface="Raleway"/>
                          <a:cs typeface="Raleway"/>
                          <a:sym typeface="Raleway"/>
                        </a:rPr>
                        <a:t>Italian</a:t>
                      </a:r>
                      <a:endParaRPr sz="22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2200">
                          <a:latin typeface="Raleway"/>
                          <a:ea typeface="Raleway"/>
                          <a:cs typeface="Raleway"/>
                          <a:sym typeface="Raleway"/>
                        </a:rPr>
                        <a:t>Spanish; Castilian</a:t>
                      </a:r>
                      <a:endParaRPr sz="2200">
                        <a:latin typeface="Raleway"/>
                        <a:ea typeface="Raleway"/>
                        <a:cs typeface="Raleway"/>
                        <a:sym typeface="Raleway"/>
                      </a:endParaRPr>
                    </a:p>
                  </a:txBody>
                  <a:tcPr marT="91425" marB="91425" marR="91425" marL="91425"/>
                </a:tc>
              </a:tr>
              <a:tr h="180975">
                <a:tc>
                  <a:txBody>
                    <a:bodyPr/>
                    <a:lstStyle/>
                    <a:p>
                      <a:pPr indent="0" lvl="0" marL="0" rtl="0" algn="l">
                        <a:spcBef>
                          <a:spcPts val="0"/>
                        </a:spcBef>
                        <a:spcAft>
                          <a:spcPts val="0"/>
                        </a:spcAft>
                        <a:buNone/>
                      </a:pPr>
                      <a:r>
                        <a:rPr lang="en" sz="2200">
                          <a:latin typeface="Raleway"/>
                          <a:ea typeface="Raleway"/>
                          <a:cs typeface="Raleway"/>
                          <a:sym typeface="Raleway"/>
                        </a:rPr>
                        <a:t>Chinese</a:t>
                      </a:r>
                      <a:endParaRPr sz="22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2200">
                          <a:latin typeface="Raleway"/>
                          <a:ea typeface="Raleway"/>
                          <a:cs typeface="Raleway"/>
                          <a:sym typeface="Raleway"/>
                        </a:rPr>
                        <a:t>Kannada</a:t>
                      </a:r>
                      <a:endParaRPr sz="22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2200">
                          <a:latin typeface="Raleway"/>
                          <a:ea typeface="Raleway"/>
                          <a:cs typeface="Raleway"/>
                          <a:sym typeface="Raleway"/>
                        </a:rPr>
                        <a:t>Tajik</a:t>
                      </a:r>
                      <a:endParaRPr sz="2200">
                        <a:latin typeface="Raleway"/>
                        <a:ea typeface="Raleway"/>
                        <a:cs typeface="Raleway"/>
                        <a:sym typeface="Raleway"/>
                      </a:endParaRPr>
                    </a:p>
                  </a:txBody>
                  <a:tcPr marT="91425" marB="91425" marR="91425" marL="91425"/>
                </a:tc>
              </a:tr>
              <a:tr h="180975">
                <a:tc>
                  <a:txBody>
                    <a:bodyPr/>
                    <a:lstStyle/>
                    <a:p>
                      <a:pPr indent="0" lvl="0" marL="0" rtl="0" algn="l">
                        <a:spcBef>
                          <a:spcPts val="0"/>
                        </a:spcBef>
                        <a:spcAft>
                          <a:spcPts val="0"/>
                        </a:spcAft>
                        <a:buNone/>
                      </a:pPr>
                      <a:r>
                        <a:rPr lang="en" sz="2200">
                          <a:latin typeface="Raleway"/>
                          <a:ea typeface="Raleway"/>
                          <a:cs typeface="Raleway"/>
                          <a:sym typeface="Raleway"/>
                        </a:rPr>
                        <a:t>Georgian</a:t>
                      </a:r>
                      <a:endParaRPr sz="22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2200">
                          <a:latin typeface="Raleway"/>
                          <a:ea typeface="Raleway"/>
                          <a:cs typeface="Raleway"/>
                          <a:sym typeface="Raleway"/>
                        </a:rPr>
                        <a:t>Korean</a:t>
                      </a:r>
                      <a:endParaRPr sz="22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2200">
                          <a:latin typeface="Raleway"/>
                          <a:ea typeface="Raleway"/>
                          <a:cs typeface="Raleway"/>
                          <a:sym typeface="Raleway"/>
                        </a:rPr>
                        <a:t>Telugu</a:t>
                      </a:r>
                      <a:endParaRPr sz="2200">
                        <a:latin typeface="Raleway"/>
                        <a:ea typeface="Raleway"/>
                        <a:cs typeface="Raleway"/>
                        <a:sym typeface="Raleway"/>
                      </a:endParaRPr>
                    </a:p>
                  </a:txBody>
                  <a:tcPr marT="91425" marB="91425" marR="91425" marL="91425"/>
                </a:tc>
              </a:tr>
              <a:tr h="180975">
                <a:tc>
                  <a:txBody>
                    <a:bodyPr/>
                    <a:lstStyle/>
                    <a:p>
                      <a:pPr indent="0" lvl="0" marL="0" rtl="0" algn="l">
                        <a:spcBef>
                          <a:spcPts val="0"/>
                        </a:spcBef>
                        <a:spcAft>
                          <a:spcPts val="0"/>
                        </a:spcAft>
                        <a:buNone/>
                      </a:pPr>
                      <a:r>
                        <a:rPr lang="en" sz="2200">
                          <a:latin typeface="Raleway"/>
                          <a:ea typeface="Raleway"/>
                          <a:cs typeface="Raleway"/>
                          <a:sym typeface="Raleway"/>
                        </a:rPr>
                        <a:t>Gujarati</a:t>
                      </a:r>
                      <a:endParaRPr sz="22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2200">
                          <a:latin typeface="Raleway"/>
                          <a:ea typeface="Raleway"/>
                          <a:cs typeface="Raleway"/>
                          <a:sym typeface="Raleway"/>
                        </a:rPr>
                        <a:t>Malayalam</a:t>
                      </a:r>
                      <a:endParaRPr sz="22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2200">
                          <a:latin typeface="Raleway"/>
                          <a:ea typeface="Raleway"/>
                          <a:cs typeface="Raleway"/>
                          <a:sym typeface="Raleway"/>
                        </a:rPr>
                        <a:t>Turkish</a:t>
                      </a:r>
                      <a:endParaRPr sz="2200">
                        <a:latin typeface="Raleway"/>
                        <a:ea typeface="Raleway"/>
                        <a:cs typeface="Raleway"/>
                        <a:sym typeface="Raleway"/>
                      </a:endParaRPr>
                    </a:p>
                  </a:txBody>
                  <a:tcPr marT="91425" marB="91425" marR="91425" marL="91425"/>
                </a:tc>
              </a:tr>
              <a:tr h="361950">
                <a:tc>
                  <a:txBody>
                    <a:bodyPr/>
                    <a:lstStyle/>
                    <a:p>
                      <a:pPr indent="0" lvl="0" marL="0" rtl="0" algn="l">
                        <a:spcBef>
                          <a:spcPts val="0"/>
                        </a:spcBef>
                        <a:spcAft>
                          <a:spcPts val="0"/>
                        </a:spcAft>
                        <a:buNone/>
                      </a:pPr>
                      <a:r>
                        <a:rPr lang="en" sz="2200">
                          <a:latin typeface="Raleway"/>
                          <a:ea typeface="Raleway"/>
                          <a:cs typeface="Raleway"/>
                          <a:sym typeface="Raleway"/>
                        </a:rPr>
                        <a:t>Indo-European languages</a:t>
                      </a:r>
                      <a:endParaRPr sz="22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2200">
                          <a:latin typeface="Raleway"/>
                          <a:ea typeface="Raleway"/>
                          <a:cs typeface="Raleway"/>
                          <a:sym typeface="Raleway"/>
                        </a:rPr>
                        <a:t>Portuguese</a:t>
                      </a:r>
                      <a:endParaRPr sz="22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2200">
                          <a:latin typeface="Raleway"/>
                          <a:ea typeface="Raleway"/>
                          <a:cs typeface="Raleway"/>
                          <a:sym typeface="Raleway"/>
                        </a:rPr>
                        <a:t>Ukrainian</a:t>
                      </a:r>
                      <a:endParaRPr sz="2200">
                        <a:latin typeface="Raleway"/>
                        <a:ea typeface="Raleway"/>
                        <a:cs typeface="Raleway"/>
                        <a:sym typeface="Raleway"/>
                      </a:endParaRPr>
                    </a:p>
                  </a:txBody>
                  <a:tcPr marT="91425" marB="91425" marR="91425" marL="91425"/>
                </a:tc>
              </a:tr>
              <a:tr h="180975">
                <a:tc>
                  <a:txBody>
                    <a:bodyPr/>
                    <a:lstStyle/>
                    <a:p>
                      <a:pPr indent="0" lvl="0" marL="0" rtl="0" algn="l">
                        <a:spcBef>
                          <a:spcPts val="0"/>
                        </a:spcBef>
                        <a:spcAft>
                          <a:spcPts val="0"/>
                        </a:spcAft>
                        <a:buNone/>
                      </a:pPr>
                      <a:r>
                        <a:rPr lang="en" sz="2200">
                          <a:latin typeface="Raleway"/>
                          <a:ea typeface="Raleway"/>
                          <a:cs typeface="Raleway"/>
                          <a:sym typeface="Raleway"/>
                        </a:rPr>
                        <a:t>Indonesian</a:t>
                      </a:r>
                      <a:endParaRPr sz="22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2200">
                          <a:latin typeface="Raleway"/>
                          <a:ea typeface="Raleway"/>
                          <a:cs typeface="Raleway"/>
                          <a:sym typeface="Raleway"/>
                        </a:rPr>
                        <a:t>Russian</a:t>
                      </a:r>
                      <a:endParaRPr sz="22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2200">
                          <a:latin typeface="Raleway"/>
                          <a:ea typeface="Raleway"/>
                          <a:cs typeface="Raleway"/>
                          <a:sym typeface="Raleway"/>
                        </a:rPr>
                        <a:t>Urdu</a:t>
                      </a:r>
                      <a:endParaRPr sz="2200">
                        <a:latin typeface="Raleway"/>
                        <a:ea typeface="Raleway"/>
                        <a:cs typeface="Raleway"/>
                        <a:sym typeface="Raleway"/>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p18"/>
          <p:cNvSpPr txBox="1"/>
          <p:nvPr>
            <p:ph type="title"/>
          </p:nvPr>
        </p:nvSpPr>
        <p:spPr>
          <a:xfrm>
            <a:off x="311700" y="172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20">
                <a:solidFill>
                  <a:schemeClr val="lt2"/>
                </a:solidFill>
                <a:latin typeface="Merriweather"/>
                <a:ea typeface="Merriweather"/>
                <a:cs typeface="Merriweather"/>
                <a:sym typeface="Merriweather"/>
              </a:rPr>
              <a:t>Participation Rate</a:t>
            </a:r>
            <a:endParaRPr sz="3320">
              <a:solidFill>
                <a:schemeClr val="lt2"/>
              </a:solidFill>
              <a:latin typeface="Merriweather"/>
              <a:ea typeface="Merriweather"/>
              <a:cs typeface="Merriweather"/>
              <a:sym typeface="Merriweather"/>
            </a:endParaRPr>
          </a:p>
        </p:txBody>
      </p:sp>
      <p:sp>
        <p:nvSpPr>
          <p:cNvPr id="86" name="Google Shape;86;p18"/>
          <p:cNvSpPr txBox="1"/>
          <p:nvPr/>
        </p:nvSpPr>
        <p:spPr>
          <a:xfrm>
            <a:off x="2758950" y="1810825"/>
            <a:ext cx="36261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0">
                <a:latin typeface="Raleway"/>
                <a:ea typeface="Raleway"/>
                <a:cs typeface="Raleway"/>
                <a:sym typeface="Raleway"/>
              </a:rPr>
              <a:t>100</a:t>
            </a:r>
            <a:r>
              <a:rPr lang="en" sz="10000">
                <a:latin typeface="Raleway"/>
                <a:ea typeface="Raleway"/>
                <a:cs typeface="Raleway"/>
                <a:sym typeface="Raleway"/>
              </a:rPr>
              <a:t>%</a:t>
            </a:r>
            <a:endParaRPr sz="10000">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9"/>
          <p:cNvSpPr txBox="1"/>
          <p:nvPr>
            <p:ph type="title"/>
          </p:nvPr>
        </p:nvSpPr>
        <p:spPr>
          <a:xfrm>
            <a:off x="311700" y="172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20">
                <a:solidFill>
                  <a:schemeClr val="lt2"/>
                </a:solidFill>
                <a:latin typeface="Merriweather"/>
                <a:ea typeface="Merriweather"/>
                <a:cs typeface="Merriweather"/>
                <a:sym typeface="Merriweather"/>
              </a:rPr>
              <a:t>ACCESS </a:t>
            </a:r>
            <a:r>
              <a:rPr lang="en" sz="3020">
                <a:solidFill>
                  <a:schemeClr val="lt2"/>
                </a:solidFill>
                <a:latin typeface="Merriweather"/>
                <a:ea typeface="Merriweather"/>
                <a:cs typeface="Merriweather"/>
                <a:sym typeface="Merriweather"/>
              </a:rPr>
              <a:t>Individual</a:t>
            </a:r>
            <a:r>
              <a:rPr lang="en" sz="3020">
                <a:solidFill>
                  <a:schemeClr val="lt2"/>
                </a:solidFill>
                <a:latin typeface="Merriweather"/>
                <a:ea typeface="Merriweather"/>
                <a:cs typeface="Merriweather"/>
                <a:sym typeface="Merriweather"/>
              </a:rPr>
              <a:t> Student Report Sample</a:t>
            </a:r>
            <a:endParaRPr sz="3020">
              <a:solidFill>
                <a:schemeClr val="lt2"/>
              </a:solidFill>
              <a:latin typeface="Merriweather"/>
              <a:ea typeface="Merriweather"/>
              <a:cs typeface="Merriweather"/>
              <a:sym typeface="Merriweather"/>
            </a:endParaRPr>
          </a:p>
        </p:txBody>
      </p:sp>
      <p:pic>
        <p:nvPicPr>
          <p:cNvPr id="92" name="Google Shape;92;p19" title="Screenshot 2025-08-04 075926.png"/>
          <p:cNvPicPr preferRelativeResize="0"/>
          <p:nvPr/>
        </p:nvPicPr>
        <p:blipFill>
          <a:blip r:embed="rId4">
            <a:alphaModFix/>
          </a:blip>
          <a:stretch>
            <a:fillRect/>
          </a:stretch>
        </p:blipFill>
        <p:spPr>
          <a:xfrm>
            <a:off x="1333113" y="1152850"/>
            <a:ext cx="6477775" cy="34191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20"/>
          <p:cNvSpPr txBox="1"/>
          <p:nvPr>
            <p:ph type="title"/>
          </p:nvPr>
        </p:nvSpPr>
        <p:spPr>
          <a:xfrm>
            <a:off x="311700" y="172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20">
                <a:solidFill>
                  <a:schemeClr val="lt2"/>
                </a:solidFill>
                <a:latin typeface="Merriweather"/>
                <a:ea typeface="Merriweather"/>
                <a:cs typeface="Merriweather"/>
                <a:sym typeface="Merriweather"/>
              </a:rPr>
              <a:t>Interpreting</a:t>
            </a:r>
            <a:r>
              <a:rPr lang="en" sz="3320">
                <a:solidFill>
                  <a:schemeClr val="lt2"/>
                </a:solidFill>
                <a:latin typeface="Merriweather"/>
                <a:ea typeface="Merriweather"/>
                <a:cs typeface="Merriweather"/>
                <a:sym typeface="Merriweather"/>
              </a:rPr>
              <a:t> the Data</a:t>
            </a:r>
            <a:endParaRPr sz="3320">
              <a:solidFill>
                <a:schemeClr val="lt2"/>
              </a:solidFill>
              <a:latin typeface="Merriweather"/>
              <a:ea typeface="Merriweather"/>
              <a:cs typeface="Merriweather"/>
              <a:sym typeface="Merriweather"/>
            </a:endParaRPr>
          </a:p>
        </p:txBody>
      </p:sp>
      <p:pic>
        <p:nvPicPr>
          <p:cNvPr id="98" name="Google Shape;98;p20"/>
          <p:cNvPicPr preferRelativeResize="0"/>
          <p:nvPr/>
        </p:nvPicPr>
        <p:blipFill rotWithShape="1">
          <a:blip r:embed="rId4">
            <a:alphaModFix/>
          </a:blip>
          <a:srcRect b="0" l="0" r="0" t="17129"/>
          <a:stretch/>
        </p:blipFill>
        <p:spPr>
          <a:xfrm>
            <a:off x="1586225" y="1271450"/>
            <a:ext cx="5971550" cy="3392175"/>
          </a:xfrm>
          <a:prstGeom prst="rect">
            <a:avLst/>
          </a:prstGeom>
          <a:noFill/>
          <a:ln>
            <a:noFill/>
          </a:ln>
        </p:spPr>
      </p:pic>
      <p:cxnSp>
        <p:nvCxnSpPr>
          <p:cNvPr id="99" name="Google Shape;99;p20"/>
          <p:cNvCxnSpPr/>
          <p:nvPr/>
        </p:nvCxnSpPr>
        <p:spPr>
          <a:xfrm rot="10800000">
            <a:off x="5548100" y="3352075"/>
            <a:ext cx="19200" cy="674100"/>
          </a:xfrm>
          <a:prstGeom prst="straightConnector1">
            <a:avLst/>
          </a:prstGeom>
          <a:noFill/>
          <a:ln cap="flat" cmpd="sng" w="28575">
            <a:solidFill>
              <a:schemeClr val="dk2"/>
            </a:solidFill>
            <a:prstDash val="solid"/>
            <a:round/>
            <a:headEnd len="med" w="med" type="none"/>
            <a:tailEnd len="med" w="med" type="triangle"/>
          </a:ln>
        </p:spPr>
      </p:cxnSp>
      <p:sp>
        <p:nvSpPr>
          <p:cNvPr id="100" name="Google Shape;100;p20"/>
          <p:cNvSpPr txBox="1"/>
          <p:nvPr/>
        </p:nvSpPr>
        <p:spPr>
          <a:xfrm>
            <a:off x="5182025" y="4103250"/>
            <a:ext cx="167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aleway"/>
                <a:ea typeface="Raleway"/>
                <a:cs typeface="Raleway"/>
                <a:sym typeface="Raleway"/>
              </a:rPr>
              <a:t>Exit: 4.5</a:t>
            </a:r>
            <a:endParaRPr sz="1800">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172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20">
                <a:solidFill>
                  <a:schemeClr val="lt2"/>
                </a:solidFill>
                <a:latin typeface="Merriweather"/>
                <a:ea typeface="Merriweather"/>
                <a:cs typeface="Merriweather"/>
                <a:sym typeface="Merriweather"/>
              </a:rPr>
              <a:t>Score Distribution 2025</a:t>
            </a:r>
            <a:endParaRPr sz="3320">
              <a:solidFill>
                <a:schemeClr val="lt2"/>
              </a:solidFill>
              <a:latin typeface="Merriweather"/>
              <a:ea typeface="Merriweather"/>
              <a:cs typeface="Merriweather"/>
              <a:sym typeface="Merriweather"/>
            </a:endParaRPr>
          </a:p>
        </p:txBody>
      </p:sp>
      <p:graphicFrame>
        <p:nvGraphicFramePr>
          <p:cNvPr id="106" name="Google Shape;106;p21"/>
          <p:cNvGraphicFramePr/>
          <p:nvPr/>
        </p:nvGraphicFramePr>
        <p:xfrm>
          <a:off x="311700" y="1195450"/>
          <a:ext cx="3000000" cy="3000000"/>
        </p:xfrm>
        <a:graphic>
          <a:graphicData uri="http://schemas.openxmlformats.org/drawingml/2006/table">
            <a:tbl>
              <a:tblPr>
                <a:noFill/>
                <a:tableStyleId>{7B7FDF04-9D84-405E-BAEA-8CDE783FD061}</a:tableStyleId>
              </a:tblPr>
              <a:tblGrid>
                <a:gridCol w="2840200"/>
                <a:gridCol w="2840200"/>
                <a:gridCol w="2840200"/>
              </a:tblGrid>
              <a:tr h="706950">
                <a:tc>
                  <a:txBody>
                    <a:bodyPr/>
                    <a:lstStyle/>
                    <a:p>
                      <a:pPr indent="0" lvl="0" marL="0" rtl="0" algn="l">
                        <a:spcBef>
                          <a:spcPts val="0"/>
                        </a:spcBef>
                        <a:spcAft>
                          <a:spcPts val="0"/>
                        </a:spcAft>
                        <a:buNone/>
                      </a:pPr>
                      <a:r>
                        <a:rPr b="1" lang="en" sz="2100">
                          <a:latin typeface="Raleway"/>
                          <a:ea typeface="Raleway"/>
                          <a:cs typeface="Raleway"/>
                          <a:sym typeface="Raleway"/>
                        </a:rPr>
                        <a:t>Composite Score</a:t>
                      </a:r>
                      <a:endParaRPr b="1" sz="2100">
                        <a:latin typeface="Raleway"/>
                        <a:ea typeface="Raleway"/>
                        <a:cs typeface="Raleway"/>
                        <a:sym typeface="Raleway"/>
                      </a:endParaRPr>
                    </a:p>
                  </a:txBody>
                  <a:tcPr marT="91425" marB="91425" marR="91425" marL="91425">
                    <a:solidFill>
                      <a:srgbClr val="CFE2F3"/>
                    </a:solidFill>
                  </a:tcPr>
                </a:tc>
                <a:tc>
                  <a:txBody>
                    <a:bodyPr/>
                    <a:lstStyle/>
                    <a:p>
                      <a:pPr indent="0" lvl="0" marL="0" rtl="0" algn="l">
                        <a:spcBef>
                          <a:spcPts val="0"/>
                        </a:spcBef>
                        <a:spcAft>
                          <a:spcPts val="0"/>
                        </a:spcAft>
                        <a:buNone/>
                      </a:pPr>
                      <a:r>
                        <a:rPr b="1" lang="en" sz="2100">
                          <a:latin typeface="Raleway"/>
                          <a:ea typeface="Raleway"/>
                          <a:cs typeface="Raleway"/>
                          <a:sym typeface="Raleway"/>
                        </a:rPr>
                        <a:t># of students tested</a:t>
                      </a:r>
                      <a:endParaRPr b="1" sz="2100">
                        <a:latin typeface="Raleway"/>
                        <a:ea typeface="Raleway"/>
                        <a:cs typeface="Raleway"/>
                        <a:sym typeface="Raleway"/>
                      </a:endParaRPr>
                    </a:p>
                  </a:txBody>
                  <a:tcPr marT="91425" marB="91425" marR="91425" marL="91425">
                    <a:solidFill>
                      <a:srgbClr val="CFE2F3"/>
                    </a:solidFill>
                  </a:tcPr>
                </a:tc>
                <a:tc>
                  <a:txBody>
                    <a:bodyPr/>
                    <a:lstStyle/>
                    <a:p>
                      <a:pPr indent="0" lvl="0" marL="0" rtl="0" algn="l">
                        <a:spcBef>
                          <a:spcPts val="0"/>
                        </a:spcBef>
                        <a:spcAft>
                          <a:spcPts val="0"/>
                        </a:spcAft>
                        <a:buNone/>
                      </a:pPr>
                      <a:r>
                        <a:rPr b="1" lang="en" sz="2100">
                          <a:latin typeface="Raleway"/>
                          <a:ea typeface="Raleway"/>
                          <a:cs typeface="Raleway"/>
                          <a:sym typeface="Raleway"/>
                        </a:rPr>
                        <a:t>% of students tested</a:t>
                      </a:r>
                      <a:endParaRPr b="1" sz="2100">
                        <a:latin typeface="Raleway"/>
                        <a:ea typeface="Raleway"/>
                        <a:cs typeface="Raleway"/>
                        <a:sym typeface="Raleway"/>
                      </a:endParaRPr>
                    </a:p>
                  </a:txBody>
                  <a:tcPr marT="91425" marB="91425" marR="91425" marL="91425">
                    <a:lnB cap="flat" cmpd="sng" w="9525">
                      <a:solidFill>
                        <a:srgbClr val="9E9E9E"/>
                      </a:solidFill>
                      <a:prstDash val="solid"/>
                      <a:round/>
                      <a:headEnd len="sm" w="sm" type="none"/>
                      <a:tailEnd len="sm" w="sm" type="none"/>
                    </a:lnB>
                    <a:solidFill>
                      <a:srgbClr val="CFE2F3"/>
                    </a:solidFill>
                  </a:tcPr>
                </a:tc>
              </a:tr>
              <a:tr h="546875">
                <a:tc>
                  <a:txBody>
                    <a:bodyPr/>
                    <a:lstStyle/>
                    <a:p>
                      <a:pPr indent="0" lvl="0" marL="0" rtl="0" algn="l">
                        <a:spcBef>
                          <a:spcPts val="0"/>
                        </a:spcBef>
                        <a:spcAft>
                          <a:spcPts val="0"/>
                        </a:spcAft>
                        <a:buNone/>
                      </a:pPr>
                      <a:r>
                        <a:rPr lang="en" sz="2300">
                          <a:latin typeface="Raleway"/>
                          <a:ea typeface="Raleway"/>
                          <a:cs typeface="Raleway"/>
                          <a:sym typeface="Raleway"/>
                        </a:rPr>
                        <a:t>1-1.9</a:t>
                      </a:r>
                      <a:endParaRPr sz="23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2300">
                          <a:latin typeface="Raleway"/>
                          <a:ea typeface="Raleway"/>
                          <a:cs typeface="Raleway"/>
                          <a:sym typeface="Raleway"/>
                        </a:rPr>
                        <a:t>13</a:t>
                      </a:r>
                      <a:endParaRPr sz="2300">
                        <a:latin typeface="Raleway"/>
                        <a:ea typeface="Raleway"/>
                        <a:cs typeface="Raleway"/>
                        <a:sym typeface="Raleway"/>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2300">
                          <a:latin typeface="Raleway"/>
                          <a:ea typeface="Raleway"/>
                          <a:cs typeface="Raleway"/>
                          <a:sym typeface="Raleway"/>
                        </a:rPr>
                        <a:t>14.6%</a:t>
                      </a:r>
                      <a:endParaRPr sz="2300">
                        <a:latin typeface="Raleway"/>
                        <a:ea typeface="Raleway"/>
                        <a:cs typeface="Raleway"/>
                        <a:sym typeface="Raleway"/>
                      </a:endParaRPr>
                    </a:p>
                  </a:txBody>
                  <a:tcPr marT="19050" marB="19050" marR="28575" marL="2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46875">
                <a:tc>
                  <a:txBody>
                    <a:bodyPr/>
                    <a:lstStyle/>
                    <a:p>
                      <a:pPr indent="0" lvl="0" marL="0" rtl="0" algn="l">
                        <a:spcBef>
                          <a:spcPts val="0"/>
                        </a:spcBef>
                        <a:spcAft>
                          <a:spcPts val="0"/>
                        </a:spcAft>
                        <a:buNone/>
                      </a:pPr>
                      <a:r>
                        <a:rPr lang="en" sz="2300">
                          <a:latin typeface="Raleway"/>
                          <a:ea typeface="Raleway"/>
                          <a:cs typeface="Raleway"/>
                          <a:sym typeface="Raleway"/>
                        </a:rPr>
                        <a:t>2-2.9</a:t>
                      </a:r>
                      <a:endParaRPr sz="23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2300">
                          <a:latin typeface="Raleway"/>
                          <a:ea typeface="Raleway"/>
                          <a:cs typeface="Raleway"/>
                          <a:sym typeface="Raleway"/>
                        </a:rPr>
                        <a:t>12</a:t>
                      </a:r>
                      <a:endParaRPr sz="2300">
                        <a:latin typeface="Raleway"/>
                        <a:ea typeface="Raleway"/>
                        <a:cs typeface="Raleway"/>
                        <a:sym typeface="Raleway"/>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2300">
                          <a:latin typeface="Raleway"/>
                          <a:ea typeface="Raleway"/>
                          <a:cs typeface="Raleway"/>
                          <a:sym typeface="Raleway"/>
                        </a:rPr>
                        <a:t>13.5%</a:t>
                      </a:r>
                      <a:endParaRPr sz="2300">
                        <a:latin typeface="Raleway"/>
                        <a:ea typeface="Raleway"/>
                        <a:cs typeface="Raleway"/>
                        <a:sym typeface="Raleway"/>
                      </a:endParaRPr>
                    </a:p>
                  </a:txBody>
                  <a:tcPr marT="19050" marB="19050" marR="28575" marL="2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46875">
                <a:tc>
                  <a:txBody>
                    <a:bodyPr/>
                    <a:lstStyle/>
                    <a:p>
                      <a:pPr indent="0" lvl="0" marL="0" rtl="0" algn="l">
                        <a:spcBef>
                          <a:spcPts val="0"/>
                        </a:spcBef>
                        <a:spcAft>
                          <a:spcPts val="0"/>
                        </a:spcAft>
                        <a:buNone/>
                      </a:pPr>
                      <a:r>
                        <a:rPr lang="en" sz="2300">
                          <a:latin typeface="Raleway"/>
                          <a:ea typeface="Raleway"/>
                          <a:cs typeface="Raleway"/>
                          <a:sym typeface="Raleway"/>
                        </a:rPr>
                        <a:t>3-3.9</a:t>
                      </a:r>
                      <a:endParaRPr sz="23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2300">
                          <a:latin typeface="Raleway"/>
                          <a:ea typeface="Raleway"/>
                          <a:cs typeface="Raleway"/>
                          <a:sym typeface="Raleway"/>
                        </a:rPr>
                        <a:t>23</a:t>
                      </a:r>
                      <a:endParaRPr sz="2300">
                        <a:latin typeface="Raleway"/>
                        <a:ea typeface="Raleway"/>
                        <a:cs typeface="Raleway"/>
                        <a:sym typeface="Raleway"/>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2300">
                          <a:latin typeface="Raleway"/>
                          <a:ea typeface="Raleway"/>
                          <a:cs typeface="Raleway"/>
                          <a:sym typeface="Raleway"/>
                        </a:rPr>
                        <a:t>25.8%</a:t>
                      </a:r>
                      <a:endParaRPr sz="2300">
                        <a:latin typeface="Raleway"/>
                        <a:ea typeface="Raleway"/>
                        <a:cs typeface="Raleway"/>
                        <a:sym typeface="Raleway"/>
                      </a:endParaRPr>
                    </a:p>
                  </a:txBody>
                  <a:tcPr marT="19050" marB="19050" marR="28575" marL="2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46875">
                <a:tc>
                  <a:txBody>
                    <a:bodyPr/>
                    <a:lstStyle/>
                    <a:p>
                      <a:pPr indent="0" lvl="0" marL="0" rtl="0" algn="l">
                        <a:spcBef>
                          <a:spcPts val="0"/>
                        </a:spcBef>
                        <a:spcAft>
                          <a:spcPts val="0"/>
                        </a:spcAft>
                        <a:buNone/>
                      </a:pPr>
                      <a:r>
                        <a:rPr lang="en" sz="2300">
                          <a:latin typeface="Raleway"/>
                          <a:ea typeface="Raleway"/>
                          <a:cs typeface="Raleway"/>
                          <a:sym typeface="Raleway"/>
                        </a:rPr>
                        <a:t>4-4.4</a:t>
                      </a:r>
                      <a:endParaRPr sz="23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lang="en" sz="2300">
                          <a:latin typeface="Raleway"/>
                          <a:ea typeface="Raleway"/>
                          <a:cs typeface="Raleway"/>
                          <a:sym typeface="Raleway"/>
                        </a:rPr>
                        <a:t>26</a:t>
                      </a:r>
                      <a:endParaRPr sz="2300">
                        <a:latin typeface="Raleway"/>
                        <a:ea typeface="Raleway"/>
                        <a:cs typeface="Raleway"/>
                        <a:sym typeface="Raleway"/>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2300">
                          <a:latin typeface="Raleway"/>
                          <a:ea typeface="Raleway"/>
                          <a:cs typeface="Raleway"/>
                          <a:sym typeface="Raleway"/>
                        </a:rPr>
                        <a:t>29.2%</a:t>
                      </a:r>
                      <a:endParaRPr sz="2300">
                        <a:latin typeface="Raleway"/>
                        <a:ea typeface="Raleway"/>
                        <a:cs typeface="Raleway"/>
                        <a:sym typeface="Raleway"/>
                      </a:endParaRPr>
                    </a:p>
                  </a:txBody>
                  <a:tcPr marT="19050" marB="19050" marR="28575" marL="2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46875">
                <a:tc>
                  <a:txBody>
                    <a:bodyPr/>
                    <a:lstStyle/>
                    <a:p>
                      <a:pPr indent="0" lvl="0" marL="0" rtl="0" algn="l">
                        <a:spcBef>
                          <a:spcPts val="0"/>
                        </a:spcBef>
                        <a:spcAft>
                          <a:spcPts val="0"/>
                        </a:spcAft>
                        <a:buNone/>
                      </a:pPr>
                      <a:r>
                        <a:rPr lang="en" sz="2300">
                          <a:latin typeface="Raleway"/>
                          <a:ea typeface="Raleway"/>
                          <a:cs typeface="Raleway"/>
                          <a:sym typeface="Raleway"/>
                        </a:rPr>
                        <a:t>&gt;4.5</a:t>
                      </a:r>
                      <a:endParaRPr sz="2300">
                        <a:latin typeface="Raleway"/>
                        <a:ea typeface="Raleway"/>
                        <a:cs typeface="Raleway"/>
                        <a:sym typeface="Raleway"/>
                      </a:endParaRPr>
                    </a:p>
                  </a:txBody>
                  <a:tcPr marT="91425" marB="91425" marR="91425" marL="91425">
                    <a:solidFill>
                      <a:srgbClr val="D9EAD3"/>
                    </a:solidFill>
                  </a:tcPr>
                </a:tc>
                <a:tc>
                  <a:txBody>
                    <a:bodyPr/>
                    <a:lstStyle/>
                    <a:p>
                      <a:pPr indent="0" lvl="0" marL="0" rtl="0" algn="l">
                        <a:spcBef>
                          <a:spcPts val="0"/>
                        </a:spcBef>
                        <a:spcAft>
                          <a:spcPts val="0"/>
                        </a:spcAft>
                        <a:buNone/>
                      </a:pPr>
                      <a:r>
                        <a:rPr lang="en" sz="2300">
                          <a:latin typeface="Raleway"/>
                          <a:ea typeface="Raleway"/>
                          <a:cs typeface="Raleway"/>
                          <a:sym typeface="Raleway"/>
                        </a:rPr>
                        <a:t>15</a:t>
                      </a:r>
                      <a:endParaRPr sz="2300">
                        <a:latin typeface="Raleway"/>
                        <a:ea typeface="Raleway"/>
                        <a:cs typeface="Raleway"/>
                        <a:sym typeface="Raleway"/>
                      </a:endParaRPr>
                    </a:p>
                  </a:txBody>
                  <a:tcPr marT="91425" marB="91425" marR="91425" marL="91425">
                    <a:lnR cap="flat" cmpd="sng" w="9525">
                      <a:solidFill>
                        <a:srgbClr val="9E9E9E"/>
                      </a:solidFill>
                      <a:prstDash val="solid"/>
                      <a:round/>
                      <a:headEnd len="sm" w="sm" type="none"/>
                      <a:tailEnd len="sm" w="sm" type="none"/>
                    </a:lnR>
                    <a:solidFill>
                      <a:srgbClr val="D9EAD3"/>
                    </a:solidFill>
                  </a:tcPr>
                </a:tc>
                <a:tc>
                  <a:txBody>
                    <a:bodyPr/>
                    <a:lstStyle/>
                    <a:p>
                      <a:pPr indent="0" lvl="0" marL="0" rtl="0" algn="l">
                        <a:spcBef>
                          <a:spcPts val="0"/>
                        </a:spcBef>
                        <a:spcAft>
                          <a:spcPts val="0"/>
                        </a:spcAft>
                        <a:buNone/>
                      </a:pPr>
                      <a:r>
                        <a:rPr lang="en" sz="2300">
                          <a:latin typeface="Raleway"/>
                          <a:ea typeface="Raleway"/>
                          <a:cs typeface="Raleway"/>
                          <a:sym typeface="Raleway"/>
                        </a:rPr>
                        <a:t>16.9%</a:t>
                      </a:r>
                      <a:endParaRPr sz="2300">
                        <a:latin typeface="Raleway"/>
                        <a:ea typeface="Raleway"/>
                        <a:cs typeface="Raleway"/>
                        <a:sym typeface="Raleway"/>
                      </a:endParaRPr>
                    </a:p>
                  </a:txBody>
                  <a:tcPr marT="19050" marB="19050" marR="28575" marL="2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