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5" r:id="rId13"/>
    <p:sldId id="273" r:id="rId14"/>
    <p:sldId id="274" r:id="rId15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998BD2-C19C-464D-BFCF-476ACE4E2E1A}" v="277" dt="2022-08-11T17:51:51.6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1C06B4-F1A7-4B26-9F13-F66C68646DA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A99D33-EAE5-45DA-9EC3-19B0A820FDB9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800" i="1" u="none" dirty="0"/>
            <a:t>Healthy</a:t>
          </a:r>
        </a:p>
        <a:p>
          <a:r>
            <a:rPr lang="en-US" sz="1600" dirty="0"/>
            <a:t>Student toolkits for emotional health</a:t>
          </a:r>
        </a:p>
      </dgm:t>
    </dgm:pt>
    <dgm:pt modelId="{057709BA-91D6-4B00-A15D-6207E9C50239}" type="parTrans" cxnId="{BFE9669E-F590-4766-80B9-F2128A10E448}">
      <dgm:prSet/>
      <dgm:spPr/>
      <dgm:t>
        <a:bodyPr/>
        <a:lstStyle/>
        <a:p>
          <a:endParaRPr lang="en-US"/>
        </a:p>
      </dgm:t>
    </dgm:pt>
    <dgm:pt modelId="{FAD6FF7E-DD15-4A58-BE2F-4FC7269C27C6}" type="sibTrans" cxnId="{BFE9669E-F590-4766-80B9-F2128A10E448}">
      <dgm:prSet/>
      <dgm:spPr/>
      <dgm:t>
        <a:bodyPr/>
        <a:lstStyle/>
        <a:p>
          <a:endParaRPr lang="en-US"/>
        </a:p>
      </dgm:t>
    </dgm:pt>
    <dgm:pt modelId="{D7A7D9B4-178A-43FE-88A6-FC139E4C48A1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2800" b="0" i="1" dirty="0"/>
            <a:t>Safe</a:t>
          </a:r>
        </a:p>
        <a:p>
          <a:r>
            <a:rPr lang="en-US" sz="1600" b="0" i="0" dirty="0"/>
            <a:t>Connections between students</a:t>
          </a:r>
          <a:endParaRPr lang="en-US" sz="1600" i="0" dirty="0"/>
        </a:p>
      </dgm:t>
    </dgm:pt>
    <dgm:pt modelId="{04ECDB46-1021-4A32-99B0-653FF5C6FAD4}" type="parTrans" cxnId="{8F832AD5-D3FF-4CB7-B40F-37C7DE132AE4}">
      <dgm:prSet/>
      <dgm:spPr/>
      <dgm:t>
        <a:bodyPr/>
        <a:lstStyle/>
        <a:p>
          <a:endParaRPr lang="en-US"/>
        </a:p>
      </dgm:t>
    </dgm:pt>
    <dgm:pt modelId="{408CE44C-E017-4260-8D0F-24B1F0C19006}" type="sibTrans" cxnId="{8F832AD5-D3FF-4CB7-B40F-37C7DE132AE4}">
      <dgm:prSet/>
      <dgm:spPr/>
      <dgm:t>
        <a:bodyPr/>
        <a:lstStyle/>
        <a:p>
          <a:endParaRPr lang="en-US"/>
        </a:p>
      </dgm:t>
    </dgm:pt>
    <dgm:pt modelId="{9B4D6749-ED28-4D2F-8E1C-7CF83741723A}">
      <dgm:prSet phldrT="[Text]" custT="1"/>
      <dgm:spPr>
        <a:solidFill>
          <a:schemeClr val="accent6"/>
        </a:solidFill>
      </dgm:spPr>
      <dgm:t>
        <a:bodyPr/>
        <a:lstStyle/>
        <a:p>
          <a:endParaRPr lang="en-US" sz="2000" dirty="0"/>
        </a:p>
        <a:p>
          <a:r>
            <a:rPr lang="en-US" sz="2800" i="1" dirty="0"/>
            <a:t>Engaged</a:t>
          </a:r>
        </a:p>
        <a:p>
          <a:r>
            <a:rPr lang="en-US" sz="1600" dirty="0"/>
            <a:t>Civic engagement</a:t>
          </a:r>
        </a:p>
        <a:p>
          <a:endParaRPr lang="en-US" sz="1400" dirty="0"/>
        </a:p>
      </dgm:t>
    </dgm:pt>
    <dgm:pt modelId="{CA6CD1D3-81BE-4023-9190-91169F46B1DF}" type="parTrans" cxnId="{C8DC6211-A424-4881-9A26-4F55E7802198}">
      <dgm:prSet/>
      <dgm:spPr/>
      <dgm:t>
        <a:bodyPr/>
        <a:lstStyle/>
        <a:p>
          <a:endParaRPr lang="en-US"/>
        </a:p>
      </dgm:t>
    </dgm:pt>
    <dgm:pt modelId="{7581A138-0AF0-47A2-AF46-EE1BEE0345CE}" type="sibTrans" cxnId="{C8DC6211-A424-4881-9A26-4F55E7802198}">
      <dgm:prSet/>
      <dgm:spPr/>
      <dgm:t>
        <a:bodyPr/>
        <a:lstStyle/>
        <a:p>
          <a:endParaRPr lang="en-US"/>
        </a:p>
      </dgm:t>
    </dgm:pt>
    <dgm:pt modelId="{6C60982E-FC3C-436E-AAE3-5C97128DD999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800" b="0" i="1" dirty="0"/>
            <a:t>Supported</a:t>
          </a:r>
        </a:p>
        <a:p>
          <a:r>
            <a:rPr lang="en-US" sz="1600" dirty="0"/>
            <a:t>Collaboration in support of student experiences</a:t>
          </a:r>
        </a:p>
      </dgm:t>
    </dgm:pt>
    <dgm:pt modelId="{4AE5D9FD-E169-472A-820C-9C7D5DEF883D}" type="parTrans" cxnId="{3A96581A-7E62-4CD4-BA31-D83681AB2B9C}">
      <dgm:prSet/>
      <dgm:spPr/>
      <dgm:t>
        <a:bodyPr/>
        <a:lstStyle/>
        <a:p>
          <a:endParaRPr lang="en-US"/>
        </a:p>
      </dgm:t>
    </dgm:pt>
    <dgm:pt modelId="{D8EA9EF4-C293-45EB-94EF-A5835F737600}" type="sibTrans" cxnId="{3A96581A-7E62-4CD4-BA31-D83681AB2B9C}">
      <dgm:prSet/>
      <dgm:spPr/>
      <dgm:t>
        <a:bodyPr/>
        <a:lstStyle/>
        <a:p>
          <a:endParaRPr lang="en-US"/>
        </a:p>
      </dgm:t>
    </dgm:pt>
    <dgm:pt modelId="{7CA8A6AB-2355-40DD-9E90-32718ED492E0}">
      <dgm:prSet phldrT="[Text]" custT="1"/>
      <dgm:spPr/>
      <dgm:t>
        <a:bodyPr/>
        <a:lstStyle/>
        <a:p>
          <a:r>
            <a:rPr lang="en-US" sz="2800" b="0" i="1" u="none" dirty="0"/>
            <a:t>Challenged</a:t>
          </a:r>
        </a:p>
        <a:p>
          <a:r>
            <a:rPr lang="en-US" sz="1600" dirty="0"/>
            <a:t>Academic and social problem-solving</a:t>
          </a:r>
        </a:p>
      </dgm:t>
    </dgm:pt>
    <dgm:pt modelId="{F907BCF6-01D3-4261-BA09-D5D312A7F38D}" type="parTrans" cxnId="{74B0BADA-5E2A-4A3A-8218-2172250114EB}">
      <dgm:prSet/>
      <dgm:spPr/>
      <dgm:t>
        <a:bodyPr/>
        <a:lstStyle/>
        <a:p>
          <a:endParaRPr lang="en-US"/>
        </a:p>
      </dgm:t>
    </dgm:pt>
    <dgm:pt modelId="{74F7ECB4-4252-4394-BEB0-DD00FF96E3DE}" type="sibTrans" cxnId="{74B0BADA-5E2A-4A3A-8218-2172250114EB}">
      <dgm:prSet/>
      <dgm:spPr/>
      <dgm:t>
        <a:bodyPr/>
        <a:lstStyle/>
        <a:p>
          <a:endParaRPr lang="en-US"/>
        </a:p>
      </dgm:t>
    </dgm:pt>
    <dgm:pt modelId="{43B202F5-7378-42D5-AB09-2B3505FB3FF3}">
      <dgm:prSet custT="1"/>
      <dgm:spPr>
        <a:solidFill>
          <a:srgbClr val="7030A0"/>
        </a:solidFill>
      </dgm:spPr>
      <dgm:t>
        <a:bodyPr/>
        <a:lstStyle/>
        <a:p>
          <a:r>
            <a:rPr lang="en-US" sz="2800" i="1" u="none" dirty="0"/>
            <a:t>Sustainability</a:t>
          </a:r>
        </a:p>
        <a:p>
          <a:r>
            <a:rPr lang="en-US" sz="1600" dirty="0"/>
            <a:t>Space, assessment, and collaboration for long-term student success</a:t>
          </a:r>
        </a:p>
      </dgm:t>
    </dgm:pt>
    <dgm:pt modelId="{82C98A3D-339E-463C-BE7F-B1CD5FD0DB7E}" type="parTrans" cxnId="{DE3EF2AD-9977-45CA-B146-D28C5AB35A49}">
      <dgm:prSet/>
      <dgm:spPr/>
      <dgm:t>
        <a:bodyPr/>
        <a:lstStyle/>
        <a:p>
          <a:endParaRPr lang="en-US"/>
        </a:p>
      </dgm:t>
    </dgm:pt>
    <dgm:pt modelId="{9636863B-38B2-43B2-9324-9571104C08C4}" type="sibTrans" cxnId="{DE3EF2AD-9977-45CA-B146-D28C5AB35A49}">
      <dgm:prSet/>
      <dgm:spPr/>
      <dgm:t>
        <a:bodyPr/>
        <a:lstStyle/>
        <a:p>
          <a:endParaRPr lang="en-US"/>
        </a:p>
      </dgm:t>
    </dgm:pt>
    <dgm:pt modelId="{6966E1BB-05B5-409B-AF12-C14F9D7B63D3}" type="pres">
      <dgm:prSet presAssocID="{C51C06B4-F1A7-4B26-9F13-F66C68646DAA}" presName="diagram" presStyleCnt="0">
        <dgm:presLayoutVars>
          <dgm:dir/>
          <dgm:resizeHandles val="exact"/>
        </dgm:presLayoutVars>
      </dgm:prSet>
      <dgm:spPr/>
    </dgm:pt>
    <dgm:pt modelId="{90FF8B80-46F2-4AC1-AA22-C15D2484DE57}" type="pres">
      <dgm:prSet presAssocID="{4EA99D33-EAE5-45DA-9EC3-19B0A820FDB9}" presName="node" presStyleLbl="node1" presStyleIdx="0" presStyleCnt="6">
        <dgm:presLayoutVars>
          <dgm:bulletEnabled val="1"/>
        </dgm:presLayoutVars>
      </dgm:prSet>
      <dgm:spPr/>
    </dgm:pt>
    <dgm:pt modelId="{80582C4E-4DFD-4643-86D7-75F9F6224062}" type="pres">
      <dgm:prSet presAssocID="{FAD6FF7E-DD15-4A58-BE2F-4FC7269C27C6}" presName="sibTrans" presStyleCnt="0"/>
      <dgm:spPr/>
    </dgm:pt>
    <dgm:pt modelId="{AC03666E-617E-4E3F-8C7E-49B5AFED67FF}" type="pres">
      <dgm:prSet presAssocID="{D7A7D9B4-178A-43FE-88A6-FC139E4C48A1}" presName="node" presStyleLbl="node1" presStyleIdx="1" presStyleCnt="6">
        <dgm:presLayoutVars>
          <dgm:bulletEnabled val="1"/>
        </dgm:presLayoutVars>
      </dgm:prSet>
      <dgm:spPr/>
    </dgm:pt>
    <dgm:pt modelId="{A980D5C3-CBDC-41BD-8B2C-62100A0B0E70}" type="pres">
      <dgm:prSet presAssocID="{408CE44C-E017-4260-8D0F-24B1F0C19006}" presName="sibTrans" presStyleCnt="0"/>
      <dgm:spPr/>
    </dgm:pt>
    <dgm:pt modelId="{2EAB3F8C-6D4B-4782-AA5D-B53FE68455F9}" type="pres">
      <dgm:prSet presAssocID="{9B4D6749-ED28-4D2F-8E1C-7CF83741723A}" presName="node" presStyleLbl="node1" presStyleIdx="2" presStyleCnt="6">
        <dgm:presLayoutVars>
          <dgm:bulletEnabled val="1"/>
        </dgm:presLayoutVars>
      </dgm:prSet>
      <dgm:spPr/>
    </dgm:pt>
    <dgm:pt modelId="{CAE07123-2087-44FC-A760-59BB9C41CDC3}" type="pres">
      <dgm:prSet presAssocID="{7581A138-0AF0-47A2-AF46-EE1BEE0345CE}" presName="sibTrans" presStyleCnt="0"/>
      <dgm:spPr/>
    </dgm:pt>
    <dgm:pt modelId="{8733C63F-5ABD-4E5B-95DD-FDB25AAC63B4}" type="pres">
      <dgm:prSet presAssocID="{6C60982E-FC3C-436E-AAE3-5C97128DD999}" presName="node" presStyleLbl="node1" presStyleIdx="3" presStyleCnt="6">
        <dgm:presLayoutVars>
          <dgm:bulletEnabled val="1"/>
        </dgm:presLayoutVars>
      </dgm:prSet>
      <dgm:spPr/>
    </dgm:pt>
    <dgm:pt modelId="{D0AB7E34-D90E-4955-8AF0-E2F650F5AD2C}" type="pres">
      <dgm:prSet presAssocID="{D8EA9EF4-C293-45EB-94EF-A5835F737600}" presName="sibTrans" presStyleCnt="0"/>
      <dgm:spPr/>
    </dgm:pt>
    <dgm:pt modelId="{4FB5DA01-F546-4C4D-B8AF-2A2921383568}" type="pres">
      <dgm:prSet presAssocID="{7CA8A6AB-2355-40DD-9E90-32718ED492E0}" presName="node" presStyleLbl="node1" presStyleIdx="4" presStyleCnt="6">
        <dgm:presLayoutVars>
          <dgm:bulletEnabled val="1"/>
        </dgm:presLayoutVars>
      </dgm:prSet>
      <dgm:spPr/>
    </dgm:pt>
    <dgm:pt modelId="{235770D6-D9E1-4A64-A632-59E3A445647F}" type="pres">
      <dgm:prSet presAssocID="{74F7ECB4-4252-4394-BEB0-DD00FF96E3DE}" presName="sibTrans" presStyleCnt="0"/>
      <dgm:spPr/>
    </dgm:pt>
    <dgm:pt modelId="{8F0E1E0D-30C0-4DAE-A6C7-1EF953BB4418}" type="pres">
      <dgm:prSet presAssocID="{43B202F5-7378-42D5-AB09-2B3505FB3FF3}" presName="node" presStyleLbl="node1" presStyleIdx="5" presStyleCnt="6">
        <dgm:presLayoutVars>
          <dgm:bulletEnabled val="1"/>
        </dgm:presLayoutVars>
      </dgm:prSet>
      <dgm:spPr/>
    </dgm:pt>
  </dgm:ptLst>
  <dgm:cxnLst>
    <dgm:cxn modelId="{C8DC6211-A424-4881-9A26-4F55E7802198}" srcId="{C51C06B4-F1A7-4B26-9F13-F66C68646DAA}" destId="{9B4D6749-ED28-4D2F-8E1C-7CF83741723A}" srcOrd="2" destOrd="0" parTransId="{CA6CD1D3-81BE-4023-9190-91169F46B1DF}" sibTransId="{7581A138-0AF0-47A2-AF46-EE1BEE0345CE}"/>
    <dgm:cxn modelId="{3A96581A-7E62-4CD4-BA31-D83681AB2B9C}" srcId="{C51C06B4-F1A7-4B26-9F13-F66C68646DAA}" destId="{6C60982E-FC3C-436E-AAE3-5C97128DD999}" srcOrd="3" destOrd="0" parTransId="{4AE5D9FD-E169-472A-820C-9C7D5DEF883D}" sibTransId="{D8EA9EF4-C293-45EB-94EF-A5835F737600}"/>
    <dgm:cxn modelId="{88DB0160-81BA-4792-97D8-26CB778E7BBA}" type="presOf" srcId="{D7A7D9B4-178A-43FE-88A6-FC139E4C48A1}" destId="{AC03666E-617E-4E3F-8C7E-49B5AFED67FF}" srcOrd="0" destOrd="0" presId="urn:microsoft.com/office/officeart/2005/8/layout/default"/>
    <dgm:cxn modelId="{ED6C1667-61CC-4FD9-A629-EFA00D668FE9}" type="presOf" srcId="{6C60982E-FC3C-436E-AAE3-5C97128DD999}" destId="{8733C63F-5ABD-4E5B-95DD-FDB25AAC63B4}" srcOrd="0" destOrd="0" presId="urn:microsoft.com/office/officeart/2005/8/layout/default"/>
    <dgm:cxn modelId="{9514166B-9D3C-4C1F-9116-7CEF5C87F4F4}" type="presOf" srcId="{C51C06B4-F1A7-4B26-9F13-F66C68646DAA}" destId="{6966E1BB-05B5-409B-AF12-C14F9D7B63D3}" srcOrd="0" destOrd="0" presId="urn:microsoft.com/office/officeart/2005/8/layout/default"/>
    <dgm:cxn modelId="{E85D8950-C1B7-47A2-9A75-7D4057B91AD7}" type="presOf" srcId="{43B202F5-7378-42D5-AB09-2B3505FB3FF3}" destId="{8F0E1E0D-30C0-4DAE-A6C7-1EF953BB4418}" srcOrd="0" destOrd="0" presId="urn:microsoft.com/office/officeart/2005/8/layout/default"/>
    <dgm:cxn modelId="{E2904D57-547B-4D2C-A20D-90CBD52BD0C3}" type="presOf" srcId="{4EA99D33-EAE5-45DA-9EC3-19B0A820FDB9}" destId="{90FF8B80-46F2-4AC1-AA22-C15D2484DE57}" srcOrd="0" destOrd="0" presId="urn:microsoft.com/office/officeart/2005/8/layout/default"/>
    <dgm:cxn modelId="{F4525599-ED39-45C3-8427-24761B2A88B6}" type="presOf" srcId="{7CA8A6AB-2355-40DD-9E90-32718ED492E0}" destId="{4FB5DA01-F546-4C4D-B8AF-2A2921383568}" srcOrd="0" destOrd="0" presId="urn:microsoft.com/office/officeart/2005/8/layout/default"/>
    <dgm:cxn modelId="{BFE9669E-F590-4766-80B9-F2128A10E448}" srcId="{C51C06B4-F1A7-4B26-9F13-F66C68646DAA}" destId="{4EA99D33-EAE5-45DA-9EC3-19B0A820FDB9}" srcOrd="0" destOrd="0" parTransId="{057709BA-91D6-4B00-A15D-6207E9C50239}" sibTransId="{FAD6FF7E-DD15-4A58-BE2F-4FC7269C27C6}"/>
    <dgm:cxn modelId="{DE3EF2AD-9977-45CA-B146-D28C5AB35A49}" srcId="{C51C06B4-F1A7-4B26-9F13-F66C68646DAA}" destId="{43B202F5-7378-42D5-AB09-2B3505FB3FF3}" srcOrd="5" destOrd="0" parTransId="{82C98A3D-339E-463C-BE7F-B1CD5FD0DB7E}" sibTransId="{9636863B-38B2-43B2-9324-9571104C08C4}"/>
    <dgm:cxn modelId="{8F832AD5-D3FF-4CB7-B40F-37C7DE132AE4}" srcId="{C51C06B4-F1A7-4B26-9F13-F66C68646DAA}" destId="{D7A7D9B4-178A-43FE-88A6-FC139E4C48A1}" srcOrd="1" destOrd="0" parTransId="{04ECDB46-1021-4A32-99B0-653FF5C6FAD4}" sibTransId="{408CE44C-E017-4260-8D0F-24B1F0C19006}"/>
    <dgm:cxn modelId="{74B0BADA-5E2A-4A3A-8218-2172250114EB}" srcId="{C51C06B4-F1A7-4B26-9F13-F66C68646DAA}" destId="{7CA8A6AB-2355-40DD-9E90-32718ED492E0}" srcOrd="4" destOrd="0" parTransId="{F907BCF6-01D3-4261-BA09-D5D312A7F38D}" sibTransId="{74F7ECB4-4252-4394-BEB0-DD00FF96E3DE}"/>
    <dgm:cxn modelId="{EC895DEA-499E-4F1F-B3C3-148469AE9C85}" type="presOf" srcId="{9B4D6749-ED28-4D2F-8E1C-7CF83741723A}" destId="{2EAB3F8C-6D4B-4782-AA5D-B53FE68455F9}" srcOrd="0" destOrd="0" presId="urn:microsoft.com/office/officeart/2005/8/layout/default"/>
    <dgm:cxn modelId="{E1D9F05D-235E-4E45-9930-144ACA13A8F0}" type="presParOf" srcId="{6966E1BB-05B5-409B-AF12-C14F9D7B63D3}" destId="{90FF8B80-46F2-4AC1-AA22-C15D2484DE57}" srcOrd="0" destOrd="0" presId="urn:microsoft.com/office/officeart/2005/8/layout/default"/>
    <dgm:cxn modelId="{70002AF1-7C31-4BF2-85D0-01D52B61EEE0}" type="presParOf" srcId="{6966E1BB-05B5-409B-AF12-C14F9D7B63D3}" destId="{80582C4E-4DFD-4643-86D7-75F9F6224062}" srcOrd="1" destOrd="0" presId="urn:microsoft.com/office/officeart/2005/8/layout/default"/>
    <dgm:cxn modelId="{F9BEAE9B-F59A-4333-BD56-FBE0B7420145}" type="presParOf" srcId="{6966E1BB-05B5-409B-AF12-C14F9D7B63D3}" destId="{AC03666E-617E-4E3F-8C7E-49B5AFED67FF}" srcOrd="2" destOrd="0" presId="urn:microsoft.com/office/officeart/2005/8/layout/default"/>
    <dgm:cxn modelId="{6611D172-AC7F-4201-9422-DF65879F6B0D}" type="presParOf" srcId="{6966E1BB-05B5-409B-AF12-C14F9D7B63D3}" destId="{A980D5C3-CBDC-41BD-8B2C-62100A0B0E70}" srcOrd="3" destOrd="0" presId="urn:microsoft.com/office/officeart/2005/8/layout/default"/>
    <dgm:cxn modelId="{0FCAB129-4269-470D-80B5-FC0EE0E3B41D}" type="presParOf" srcId="{6966E1BB-05B5-409B-AF12-C14F9D7B63D3}" destId="{2EAB3F8C-6D4B-4782-AA5D-B53FE68455F9}" srcOrd="4" destOrd="0" presId="urn:microsoft.com/office/officeart/2005/8/layout/default"/>
    <dgm:cxn modelId="{E7C2A449-2C78-4188-BF0B-5ED3DFD37A89}" type="presParOf" srcId="{6966E1BB-05B5-409B-AF12-C14F9D7B63D3}" destId="{CAE07123-2087-44FC-A760-59BB9C41CDC3}" srcOrd="5" destOrd="0" presId="urn:microsoft.com/office/officeart/2005/8/layout/default"/>
    <dgm:cxn modelId="{0EF511A8-8792-4306-8912-5895AB9AC531}" type="presParOf" srcId="{6966E1BB-05B5-409B-AF12-C14F9D7B63D3}" destId="{8733C63F-5ABD-4E5B-95DD-FDB25AAC63B4}" srcOrd="6" destOrd="0" presId="urn:microsoft.com/office/officeart/2005/8/layout/default"/>
    <dgm:cxn modelId="{00C0B5DE-B2D1-483E-9E02-88E673F3CA6B}" type="presParOf" srcId="{6966E1BB-05B5-409B-AF12-C14F9D7B63D3}" destId="{D0AB7E34-D90E-4955-8AF0-E2F650F5AD2C}" srcOrd="7" destOrd="0" presId="urn:microsoft.com/office/officeart/2005/8/layout/default"/>
    <dgm:cxn modelId="{0D7376FA-C9C6-4671-94D7-BB612911B1BC}" type="presParOf" srcId="{6966E1BB-05B5-409B-AF12-C14F9D7B63D3}" destId="{4FB5DA01-F546-4C4D-B8AF-2A2921383568}" srcOrd="8" destOrd="0" presId="urn:microsoft.com/office/officeart/2005/8/layout/default"/>
    <dgm:cxn modelId="{873BBFF8-E30D-4154-B8BB-CC1E9D88B016}" type="presParOf" srcId="{6966E1BB-05B5-409B-AF12-C14F9D7B63D3}" destId="{235770D6-D9E1-4A64-A632-59E3A445647F}" srcOrd="9" destOrd="0" presId="urn:microsoft.com/office/officeart/2005/8/layout/default"/>
    <dgm:cxn modelId="{88CA18A9-A005-46AA-B39B-59721DB7D19A}" type="presParOf" srcId="{6966E1BB-05B5-409B-AF12-C14F9D7B63D3}" destId="{8F0E1E0D-30C0-4DAE-A6C7-1EF953BB441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F8B80-46F2-4AC1-AA22-C15D2484DE57}">
      <dsp:nvSpPr>
        <dsp:cNvPr id="0" name=""/>
        <dsp:cNvSpPr/>
      </dsp:nvSpPr>
      <dsp:spPr>
        <a:xfrm>
          <a:off x="0" y="591344"/>
          <a:ext cx="2571749" cy="1543049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i="1" u="none" kern="1200" dirty="0"/>
            <a:t>Healthy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Student toolkits for emotional health</a:t>
          </a:r>
        </a:p>
      </dsp:txBody>
      <dsp:txXfrm>
        <a:off x="0" y="591344"/>
        <a:ext cx="2571749" cy="1543049"/>
      </dsp:txXfrm>
    </dsp:sp>
    <dsp:sp modelId="{AC03666E-617E-4E3F-8C7E-49B5AFED67FF}">
      <dsp:nvSpPr>
        <dsp:cNvPr id="0" name=""/>
        <dsp:cNvSpPr/>
      </dsp:nvSpPr>
      <dsp:spPr>
        <a:xfrm>
          <a:off x="2828925" y="591344"/>
          <a:ext cx="2571749" cy="1543049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1" kern="1200" dirty="0"/>
            <a:t>Safe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/>
            <a:t>Connections between students</a:t>
          </a:r>
          <a:endParaRPr lang="en-US" sz="1600" i="0" kern="1200" dirty="0"/>
        </a:p>
      </dsp:txBody>
      <dsp:txXfrm>
        <a:off x="2828925" y="591344"/>
        <a:ext cx="2571749" cy="1543049"/>
      </dsp:txXfrm>
    </dsp:sp>
    <dsp:sp modelId="{2EAB3F8C-6D4B-4782-AA5D-B53FE68455F9}">
      <dsp:nvSpPr>
        <dsp:cNvPr id="0" name=""/>
        <dsp:cNvSpPr/>
      </dsp:nvSpPr>
      <dsp:spPr>
        <a:xfrm>
          <a:off x="5657849" y="591344"/>
          <a:ext cx="2571749" cy="1543049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i="1" kern="1200" dirty="0"/>
            <a:t>Engaged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Civic engagement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5657849" y="591344"/>
        <a:ext cx="2571749" cy="1543049"/>
      </dsp:txXfrm>
    </dsp:sp>
    <dsp:sp modelId="{8733C63F-5ABD-4E5B-95DD-FDB25AAC63B4}">
      <dsp:nvSpPr>
        <dsp:cNvPr id="0" name=""/>
        <dsp:cNvSpPr/>
      </dsp:nvSpPr>
      <dsp:spPr>
        <a:xfrm>
          <a:off x="0" y="2391568"/>
          <a:ext cx="2571749" cy="1543049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1" kern="1200" dirty="0"/>
            <a:t>Supported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Collaboration in support of student experiences</a:t>
          </a:r>
        </a:p>
      </dsp:txBody>
      <dsp:txXfrm>
        <a:off x="0" y="2391568"/>
        <a:ext cx="2571749" cy="1543049"/>
      </dsp:txXfrm>
    </dsp:sp>
    <dsp:sp modelId="{4FB5DA01-F546-4C4D-B8AF-2A2921383568}">
      <dsp:nvSpPr>
        <dsp:cNvPr id="0" name=""/>
        <dsp:cNvSpPr/>
      </dsp:nvSpPr>
      <dsp:spPr>
        <a:xfrm>
          <a:off x="2828925" y="2391569"/>
          <a:ext cx="2571749" cy="1543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1" u="none" kern="1200" dirty="0"/>
            <a:t>Challenged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Academic and social problem-solving</a:t>
          </a:r>
        </a:p>
      </dsp:txBody>
      <dsp:txXfrm>
        <a:off x="2828925" y="2391569"/>
        <a:ext cx="2571749" cy="1543049"/>
      </dsp:txXfrm>
    </dsp:sp>
    <dsp:sp modelId="{8F0E1E0D-30C0-4DAE-A6C7-1EF953BB4418}">
      <dsp:nvSpPr>
        <dsp:cNvPr id="0" name=""/>
        <dsp:cNvSpPr/>
      </dsp:nvSpPr>
      <dsp:spPr>
        <a:xfrm>
          <a:off x="5657849" y="2391569"/>
          <a:ext cx="2571749" cy="154304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i="1" u="none" kern="1200" dirty="0"/>
            <a:t>Sustainability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Space, assessment, and collaboration for long-term student success</a:t>
          </a:r>
        </a:p>
      </dsp:txBody>
      <dsp:txXfrm>
        <a:off x="5657849" y="2391569"/>
        <a:ext cx="2571749" cy="1543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2682B65E-B2C1-4C7A-915C-4E0DAB3E52BF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1B0921A9-BAAE-48FD-BA12-1518EF675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82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176DF-BAE7-4FB0-B669-60B732C6DC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6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9b0b1403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77925"/>
            <a:ext cx="5654675" cy="3181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59b0b1403c_0_0:notes"/>
          <p:cNvSpPr txBox="1">
            <a:spLocks noGrp="1"/>
          </p:cNvSpPr>
          <p:nvPr>
            <p:ph type="body" idx="1"/>
          </p:nvPr>
        </p:nvSpPr>
        <p:spPr>
          <a:xfrm>
            <a:off x="712256" y="4535717"/>
            <a:ext cx="5691583" cy="3711653"/>
          </a:xfrm>
          <a:prstGeom prst="rect">
            <a:avLst/>
          </a:prstGeom>
        </p:spPr>
        <p:txBody>
          <a:bodyPr spcFirstLastPara="1" wrap="square" lIns="92739" tIns="46357" rIns="92739" bIns="46357" anchor="t" anchorCtr="0">
            <a:noAutofit/>
          </a:bodyPr>
          <a:lstStyle/>
          <a:p>
            <a:endParaRPr dirty="0"/>
          </a:p>
        </p:txBody>
      </p:sp>
      <p:sp>
        <p:nvSpPr>
          <p:cNvPr id="124" name="Google Shape;124;g59b0b1403c_0_0:notes"/>
          <p:cNvSpPr txBox="1">
            <a:spLocks noGrp="1"/>
          </p:cNvSpPr>
          <p:nvPr>
            <p:ph type="sldNum" idx="12"/>
          </p:nvPr>
        </p:nvSpPr>
        <p:spPr>
          <a:xfrm>
            <a:off x="4029004" y="8952326"/>
            <a:ext cx="3083667" cy="473323"/>
          </a:xfrm>
          <a:prstGeom prst="rect">
            <a:avLst/>
          </a:prstGeom>
        </p:spPr>
        <p:txBody>
          <a:bodyPr spcFirstLastPara="1" wrap="square" lIns="92739" tIns="46357" rIns="92739" bIns="46357" anchor="b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-US"/>
              <a:pPr>
                <a:buClr>
                  <a:srgbClr val="000000"/>
                </a:buClr>
              </a:p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8627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B3A5-CBCE-499E-B3CB-848675ABD3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6CB-6631-421D-9FEF-44319B1C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B3A5-CBCE-499E-B3CB-848675ABD3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6CB-6631-421D-9FEF-44319B1C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0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B3A5-CBCE-499E-B3CB-848675ABD3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6CB-6631-421D-9FEF-44319B1C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B3A5-CBCE-499E-B3CB-848675ABD3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6CB-6631-421D-9FEF-44319B1C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B3A5-CBCE-499E-B3CB-848675ABD3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6CB-6631-421D-9FEF-44319B1C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0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B3A5-CBCE-499E-B3CB-848675ABD3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6CB-6631-421D-9FEF-44319B1C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1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B3A5-CBCE-499E-B3CB-848675ABD3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6CB-6631-421D-9FEF-44319B1C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2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B3A5-CBCE-499E-B3CB-848675ABD3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6CB-6631-421D-9FEF-44319B1C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B3A5-CBCE-499E-B3CB-848675ABD3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6CB-6631-421D-9FEF-44319B1C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B3A5-CBCE-499E-B3CB-848675ABD3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6CB-6631-421D-9FEF-44319B1C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B3A5-CBCE-499E-B3CB-848675ABD3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66CB-6631-421D-9FEF-44319B1C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3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2B3A5-CBCE-499E-B3CB-848675ABD3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66CB-6631-421D-9FEF-44319B1C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District Goals 2022-2023</a:t>
            </a:r>
            <a:endParaRPr lang="en-US" sz="3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196"/>
          <a:stretch/>
        </p:blipFill>
        <p:spPr>
          <a:xfrm>
            <a:off x="4146493" y="1752600"/>
            <a:ext cx="3899014" cy="3749040"/>
          </a:xfrm>
        </p:spPr>
      </p:pic>
    </p:spTree>
    <p:extLst>
      <p:ext uri="{BB962C8B-B14F-4D97-AF65-F5344CB8AC3E}">
        <p14:creationId xmlns:p14="http://schemas.microsoft.com/office/powerpoint/2010/main" val="2875594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Challenged</a:t>
            </a:r>
            <a:br>
              <a:rPr lang="en-US" b="1" dirty="0"/>
            </a:br>
            <a:r>
              <a:rPr lang="en-US" sz="2800" dirty="0"/>
              <a:t>Each student is challenged academically and prepared for success in college or further study and for employment and participation in a global environment.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US" b="1" dirty="0"/>
              <a:t>Goal: Enriching learning experiences for students to enhance academic and social problem-solving skills</a:t>
            </a:r>
          </a:p>
          <a:p>
            <a:pPr marL="0" indent="0" fontAlgn="base">
              <a:buNone/>
            </a:pPr>
            <a:r>
              <a:rPr lang="en-US" dirty="0"/>
              <a:t>Activities may include:</a:t>
            </a:r>
          </a:p>
          <a:p>
            <a:pPr lvl="1" fontAlgn="base"/>
            <a:r>
              <a:rPr lang="en-US" dirty="0"/>
              <a:t>STEM</a:t>
            </a:r>
          </a:p>
          <a:p>
            <a:pPr lvl="1" fontAlgn="base"/>
            <a:r>
              <a:rPr lang="en-US" dirty="0"/>
              <a:t>American Sign Language</a:t>
            </a:r>
          </a:p>
          <a:p>
            <a:pPr lvl="1" fontAlgn="base"/>
            <a:r>
              <a:rPr lang="en-US" dirty="0"/>
              <a:t>Embedded problem-solving in curriculum</a:t>
            </a:r>
          </a:p>
          <a:p>
            <a:pPr lvl="1" fontAlgn="base"/>
            <a:r>
              <a:rPr lang="en-US" dirty="0"/>
              <a:t>Career and technical education opportunities</a:t>
            </a:r>
          </a:p>
          <a:p>
            <a:pPr lvl="1" fontAlgn="base"/>
            <a:r>
              <a:rPr lang="en-US" dirty="0"/>
              <a:t>Foundational reading skills</a:t>
            </a:r>
          </a:p>
          <a:p>
            <a:pPr lvl="1" fontAlgn="base"/>
            <a:r>
              <a:rPr lang="en-US" dirty="0"/>
              <a:t>STEM plan</a:t>
            </a:r>
          </a:p>
          <a:p>
            <a:pPr lvl="1" fontAlgn="base"/>
            <a:r>
              <a:rPr lang="en-US" dirty="0"/>
              <a:t>Robotics</a:t>
            </a:r>
          </a:p>
          <a:p>
            <a:pPr lvl="1" fontAlgn="base"/>
            <a:r>
              <a:rPr lang="en-US" dirty="0"/>
              <a:t>E-sports</a:t>
            </a:r>
          </a:p>
          <a:p>
            <a:pPr lvl="1" fontAlgn="base"/>
            <a:r>
              <a:rPr lang="en-US" dirty="0"/>
              <a:t>Drones</a:t>
            </a:r>
          </a:p>
          <a:p>
            <a:pPr lvl="1" fontAlgn="base"/>
            <a:r>
              <a:rPr lang="en-US" dirty="0"/>
              <a:t>United Nations Sustainable Development Goals</a:t>
            </a:r>
          </a:p>
          <a:p>
            <a:pPr lvl="1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32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Sustainability</a:t>
            </a:r>
            <a:br>
              <a:rPr lang="en-US" b="1" dirty="0"/>
            </a:br>
            <a:r>
              <a:rPr lang="en-US" sz="2800" b="1" dirty="0"/>
              <a:t>Schools implementing a whole child approach use collaboration, coordination, and integration to ensure the approach’s long-term success.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1" dirty="0"/>
              <a:t>Goal: Redesign space, review assessment practices, and use collaborative structures to support long-term success</a:t>
            </a:r>
          </a:p>
          <a:p>
            <a:pPr marL="0" indent="0" fontAlgn="base">
              <a:buNone/>
            </a:pPr>
            <a:r>
              <a:rPr lang="en-US" dirty="0"/>
              <a:t>Activities may include:</a:t>
            </a:r>
          </a:p>
          <a:p>
            <a:pPr lvl="1" fontAlgn="base"/>
            <a:r>
              <a:rPr lang="en-US" dirty="0"/>
              <a:t>Space redesign</a:t>
            </a:r>
          </a:p>
          <a:p>
            <a:pPr lvl="1" fontAlgn="base"/>
            <a:r>
              <a:rPr lang="en-US" dirty="0"/>
              <a:t>Feedback loop</a:t>
            </a:r>
          </a:p>
          <a:p>
            <a:pPr lvl="1" fontAlgn="base"/>
            <a:r>
              <a:rPr lang="en-US" dirty="0"/>
              <a:t>Celebrating achievements</a:t>
            </a:r>
          </a:p>
          <a:p>
            <a:pPr lvl="1" fontAlgn="base"/>
            <a:r>
              <a:rPr lang="en-US" dirty="0"/>
              <a:t>Mission statement</a:t>
            </a:r>
          </a:p>
          <a:p>
            <a:pPr lvl="1" fontAlgn="base"/>
            <a:r>
              <a:rPr lang="en-US" dirty="0"/>
              <a:t>Assessment audit and deliverables</a:t>
            </a:r>
          </a:p>
          <a:p>
            <a:pPr lvl="1" fontAlgn="base"/>
            <a:r>
              <a:rPr lang="en-US" dirty="0"/>
              <a:t>Assessment balance</a:t>
            </a:r>
          </a:p>
          <a:p>
            <a:pPr lvl="1" fontAlgn="base"/>
            <a:r>
              <a:rPr lang="en-US" dirty="0"/>
              <a:t>Referendum</a:t>
            </a:r>
          </a:p>
        </p:txBody>
      </p:sp>
    </p:spTree>
    <p:extLst>
      <p:ext uri="{BB962C8B-B14F-4D97-AF65-F5344CB8AC3E}">
        <p14:creationId xmlns:p14="http://schemas.microsoft.com/office/powerpoint/2010/main" val="1042380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843BD-F755-408A-A99D-679A661B2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D3A60-37FE-4C21-874C-F24468396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201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August 23 – public unveiling and board affirmation of goals</a:t>
            </a:r>
          </a:p>
          <a:p>
            <a:r>
              <a:rPr lang="en-US" dirty="0"/>
              <a:t>August 31/September 1 – share with staff, built-in time for reflection</a:t>
            </a:r>
          </a:p>
          <a:p>
            <a:r>
              <a:rPr lang="en-US" dirty="0"/>
              <a:t>Three public updates</a:t>
            </a:r>
          </a:p>
          <a:p>
            <a:pPr lvl="1"/>
            <a:r>
              <a:rPr lang="en-US" dirty="0"/>
              <a:t>Thanksgiving</a:t>
            </a:r>
          </a:p>
          <a:p>
            <a:pPr lvl="1"/>
            <a:r>
              <a:rPr lang="en-US" dirty="0"/>
              <a:t>Spring break</a:t>
            </a:r>
          </a:p>
          <a:p>
            <a:pPr lvl="1"/>
            <a:r>
              <a:rPr lang="en-US" dirty="0"/>
              <a:t>June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95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Here’s how we will self-assessing our progress in 22-23:</a:t>
            </a:r>
            <a:endParaRPr dirty="0"/>
          </a:p>
        </p:txBody>
      </p:sp>
      <p:sp>
        <p:nvSpPr>
          <p:cNvPr id="127" name="Google Shape;127;p17"/>
          <p:cNvSpPr txBox="1">
            <a:spLocks noGrp="1"/>
          </p:cNvSpPr>
          <p:nvPr>
            <p:ph type="body" idx="1"/>
          </p:nvPr>
        </p:nvSpPr>
        <p:spPr>
          <a:xfrm>
            <a:off x="1981200" y="1219200"/>
            <a:ext cx="8229600" cy="51054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0" indent="0">
              <a:spcBef>
                <a:spcPts val="640"/>
              </a:spcBef>
              <a:buNone/>
            </a:pPr>
            <a:endParaRPr lang="en-US" dirty="0"/>
          </a:p>
          <a:p>
            <a:pPr marL="0" indent="0">
              <a:spcBef>
                <a:spcPts val="640"/>
              </a:spcBef>
              <a:buNone/>
            </a:pPr>
            <a:endParaRPr lang="en-US" dirty="0"/>
          </a:p>
          <a:p>
            <a:pPr marL="0" indent="0">
              <a:spcBef>
                <a:spcPts val="640"/>
              </a:spcBef>
              <a:buNone/>
            </a:pPr>
            <a:endParaRPr lang="en-US" dirty="0"/>
          </a:p>
          <a:p>
            <a:pPr marL="0" indent="0">
              <a:spcBef>
                <a:spcPts val="640"/>
              </a:spcBef>
              <a:buNone/>
            </a:pPr>
            <a:endParaRPr lang="en-US" dirty="0"/>
          </a:p>
          <a:p>
            <a:pPr marL="0" indent="0">
              <a:spcBef>
                <a:spcPts val="640"/>
              </a:spcBef>
              <a:buNone/>
            </a:pPr>
            <a:endParaRPr lang="en-US" dirty="0"/>
          </a:p>
          <a:p>
            <a:pPr marL="0" indent="0">
              <a:spcBef>
                <a:spcPts val="640"/>
              </a:spcBef>
              <a:buNone/>
            </a:pPr>
            <a:endParaRPr lang="en-US" dirty="0"/>
          </a:p>
          <a:p>
            <a:pPr marL="0" indent="0">
              <a:spcBef>
                <a:spcPts val="640"/>
              </a:spcBef>
              <a:buNone/>
            </a:pPr>
            <a:endParaRPr lang="en-US" dirty="0"/>
          </a:p>
          <a:p>
            <a:pPr marL="0" indent="0">
              <a:spcBef>
                <a:spcPts val="640"/>
              </a:spcBef>
              <a:buNone/>
            </a:pPr>
            <a:endParaRPr lang="en-US" sz="1800" dirty="0"/>
          </a:p>
          <a:p>
            <a:pPr marL="0" indent="0">
              <a:spcBef>
                <a:spcPts val="640"/>
              </a:spcBef>
              <a:buNone/>
            </a:pPr>
            <a:endParaRPr lang="en-US" sz="1800" dirty="0"/>
          </a:p>
          <a:p>
            <a:pPr marL="0" indent="0">
              <a:spcBef>
                <a:spcPts val="640"/>
              </a:spcBef>
              <a:buNone/>
            </a:pPr>
            <a:endParaRPr lang="en-US" sz="1800" dirty="0"/>
          </a:p>
          <a:p>
            <a:pPr marL="0" indent="0">
              <a:spcBef>
                <a:spcPts val="640"/>
              </a:spcBef>
              <a:buNone/>
            </a:pPr>
            <a:endParaRPr sz="1800" dirty="0"/>
          </a:p>
        </p:txBody>
      </p:sp>
      <p:grpSp>
        <p:nvGrpSpPr>
          <p:cNvPr id="128" name="Google Shape;128;p17"/>
          <p:cNvGrpSpPr/>
          <p:nvPr/>
        </p:nvGrpSpPr>
        <p:grpSpPr>
          <a:xfrm>
            <a:off x="3117001" y="4738747"/>
            <a:ext cx="5957975" cy="643500"/>
            <a:chOff x="1593000" y="2322568"/>
            <a:chExt cx="5957975" cy="643500"/>
          </a:xfrm>
        </p:grpSpPr>
        <p:sp>
          <p:nvSpPr>
            <p:cNvPr id="129" name="Google Shape;129;p17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1" name="Google Shape;131;p17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32" name="Google Shape;132;p17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4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Didn’t do it</a:t>
              </a:r>
              <a:endParaRPr sz="24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3" name="Google Shape;133;p17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4" name="Google Shape;134;p17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-US" sz="2600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sz="26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5" name="Google Shape;135;p17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>
                <a:lnSpc>
                  <a:spcPct val="115000"/>
                </a:lnSpc>
              </a:pPr>
              <a:r>
                <a:rPr lang="en-US" sz="1400" dirty="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or circumstances prevented us from doing it</a:t>
              </a:r>
              <a:endParaRPr sz="1400" dirty="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6" name="Google Shape;136;p17"/>
          <p:cNvGrpSpPr/>
          <p:nvPr/>
        </p:nvGrpSpPr>
        <p:grpSpPr>
          <a:xfrm>
            <a:off x="3117001" y="4083880"/>
            <a:ext cx="5957975" cy="643500"/>
            <a:chOff x="1593000" y="2322568"/>
            <a:chExt cx="5957975" cy="643500"/>
          </a:xfrm>
        </p:grpSpPr>
        <p:sp>
          <p:nvSpPr>
            <p:cNvPr id="137" name="Google Shape;137;p17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8" name="Google Shape;138;p17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9" name="Google Shape;139;p17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0" name="Google Shape;140;p17"/>
            <p:cNvSpPr/>
            <p:nvPr/>
          </p:nvSpPr>
          <p:spPr>
            <a:xfrm>
              <a:off x="2342625" y="2399963"/>
              <a:ext cx="23811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4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Some progress</a:t>
              </a:r>
              <a:endParaRPr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1" name="Google Shape;141;p17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2" name="Google Shape;142;p17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-US" sz="2600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sz="26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3" name="Google Shape;143;p17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>
                <a:lnSpc>
                  <a:spcPct val="115000"/>
                </a:lnSpc>
              </a:pPr>
              <a:r>
                <a:rPr lang="en-US" sz="1400" dirty="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that was minimal or not at the student level</a:t>
              </a:r>
              <a:endParaRPr sz="1400" dirty="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44" name="Google Shape;144;p17"/>
          <p:cNvGrpSpPr/>
          <p:nvPr/>
        </p:nvGrpSpPr>
        <p:grpSpPr>
          <a:xfrm>
            <a:off x="3117001" y="3428987"/>
            <a:ext cx="5957975" cy="643500"/>
            <a:chOff x="1593000" y="2322568"/>
            <a:chExt cx="5957975" cy="643500"/>
          </a:xfrm>
        </p:grpSpPr>
        <p:sp>
          <p:nvSpPr>
            <p:cNvPr id="145" name="Google Shape;145;p17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" name="Google Shape;146;p17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" name="Google Shape;147;p17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" name="Google Shape;148;p17"/>
            <p:cNvSpPr/>
            <p:nvPr/>
          </p:nvSpPr>
          <p:spPr>
            <a:xfrm>
              <a:off x="2342625" y="2399956"/>
              <a:ext cx="23103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4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Good progress</a:t>
              </a:r>
              <a:endParaRPr sz="24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9" name="Google Shape;149;p17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0" name="Google Shape;150;p17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-US" sz="2600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sz="26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1" name="Google Shape;151;p17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>
                <a:lnSpc>
                  <a:spcPct val="115000"/>
                </a:lnSpc>
              </a:pPr>
              <a:r>
                <a:rPr lang="en-US" sz="1400" dirty="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but not completed or limited evidence of student impact </a:t>
              </a:r>
              <a:endParaRPr sz="1400" dirty="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52" name="Google Shape;152;p17"/>
          <p:cNvGrpSpPr/>
          <p:nvPr/>
        </p:nvGrpSpPr>
        <p:grpSpPr>
          <a:xfrm>
            <a:off x="3117001" y="2774128"/>
            <a:ext cx="5957975" cy="643500"/>
            <a:chOff x="1593000" y="2322568"/>
            <a:chExt cx="5957975" cy="643500"/>
          </a:xfrm>
        </p:grpSpPr>
        <p:sp>
          <p:nvSpPr>
            <p:cNvPr id="153" name="Google Shape;153;p17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4" name="Google Shape;154;p17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5" name="Google Shape;155;p17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6" name="Google Shape;156;p17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4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Did it well</a:t>
              </a:r>
              <a:endParaRPr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7" name="Google Shape;157;p17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8" name="Google Shape;158;p17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-US" sz="2600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 sz="26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9" name="Google Shape;159;p17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>
                <a:lnSpc>
                  <a:spcPct val="115000"/>
                </a:lnSpc>
              </a:pPr>
              <a:r>
                <a:rPr lang="en-US" sz="1400" dirty="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and some evidence of impact at student level</a:t>
              </a:r>
              <a:endParaRPr sz="1400" dirty="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0" name="Google Shape;160;p17"/>
          <p:cNvGrpSpPr/>
          <p:nvPr/>
        </p:nvGrpSpPr>
        <p:grpSpPr>
          <a:xfrm>
            <a:off x="3117001" y="2119253"/>
            <a:ext cx="5957975" cy="643500"/>
            <a:chOff x="1593000" y="2322568"/>
            <a:chExt cx="5957975" cy="643500"/>
          </a:xfrm>
        </p:grpSpPr>
        <p:sp>
          <p:nvSpPr>
            <p:cNvPr id="161" name="Google Shape;161;p17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2" name="Google Shape;162;p17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3" name="Google Shape;163;p17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4" name="Google Shape;164;p17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4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Did it well</a:t>
              </a:r>
              <a:endParaRPr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5" name="Google Shape;165;p17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dist="28575" dir="2700000" algn="bl" rotWithShape="0">
                <a:srgbClr val="000000">
                  <a:alpha val="17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6" name="Google Shape;166;p17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-US" sz="2600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5</a:t>
              </a:r>
              <a:endParaRPr sz="26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7" name="Google Shape;167;p17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>
                <a:lnSpc>
                  <a:spcPct val="115000"/>
                </a:lnSpc>
              </a:pPr>
              <a:r>
                <a:rPr lang="en-US" sz="1400" dirty="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with significant evidence of impact at student level</a:t>
              </a:r>
              <a:endParaRPr sz="1400" dirty="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 Mission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The Metuchen Public School District will provide all students with a </a:t>
            </a:r>
            <a:r>
              <a:rPr lang="en-US" b="1" i="1" dirty="0">
                <a:solidFill>
                  <a:schemeClr val="tx2"/>
                </a:solidFill>
              </a:rPr>
              <a:t>safe and nurturing environment </a:t>
            </a:r>
            <a:r>
              <a:rPr lang="en-US" i="1" dirty="0">
                <a:solidFill>
                  <a:schemeClr val="tx2"/>
                </a:solidFill>
              </a:rPr>
              <a:t>in which to foster </a:t>
            </a:r>
            <a:r>
              <a:rPr lang="en-US" b="1" i="1" dirty="0">
                <a:solidFill>
                  <a:schemeClr val="tx2"/>
                </a:solidFill>
              </a:rPr>
              <a:t>academic, social and emotional growth</a:t>
            </a:r>
            <a:r>
              <a:rPr lang="en-US" i="1" dirty="0">
                <a:solidFill>
                  <a:schemeClr val="tx2"/>
                </a:solidFill>
              </a:rPr>
              <a:t>. The District is committed to allowing </a:t>
            </a:r>
            <a:r>
              <a:rPr lang="en-US" b="1" i="1" dirty="0">
                <a:solidFill>
                  <a:schemeClr val="tx2"/>
                </a:solidFill>
              </a:rPr>
              <a:t>every student to develop to their fullest potential </a:t>
            </a:r>
            <a:r>
              <a:rPr lang="en-US" i="1" dirty="0">
                <a:solidFill>
                  <a:schemeClr val="tx2"/>
                </a:solidFill>
              </a:rPr>
              <a:t>by providing a strong foundation of skills based on </a:t>
            </a:r>
            <a:r>
              <a:rPr lang="en-US" b="1" i="1" dirty="0">
                <a:solidFill>
                  <a:schemeClr val="tx2"/>
                </a:solidFill>
              </a:rPr>
              <a:t>academic excellence </a:t>
            </a:r>
            <a:r>
              <a:rPr lang="en-US" i="1" dirty="0">
                <a:solidFill>
                  <a:schemeClr val="tx2"/>
                </a:solidFill>
              </a:rPr>
              <a:t>and high performance standards. The district expects all students to achieve the New Jersey Student Learning Standards at all grade levels. The district will provide a </a:t>
            </a:r>
            <a:r>
              <a:rPr lang="en-US" b="1" i="1" dirty="0">
                <a:solidFill>
                  <a:schemeClr val="tx2"/>
                </a:solidFill>
              </a:rPr>
              <a:t>curriculum which is fully inclusive and recognizes the high expectations of the community</a:t>
            </a:r>
            <a:r>
              <a:rPr lang="en-US" i="1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748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We believe that students should be independent problem solvers, challenged through comprehensive and cohesive programming, particularly in science, technology, engineering, and mathematics. </a:t>
            </a:r>
          </a:p>
          <a:p>
            <a:r>
              <a:rPr lang="en-US" i="1" dirty="0"/>
              <a:t>We believe that a culturally-sensitive school climate in combination with career exploration and real-world experiences best prepares students for success.</a:t>
            </a:r>
          </a:p>
          <a:p>
            <a:r>
              <a:rPr lang="en-US" i="1" dirty="0"/>
              <a:t>We believe that quality instruction for students is contingent on best practices in recruitment, professional growth, and empowerment of staff.</a:t>
            </a:r>
          </a:p>
          <a:p>
            <a:r>
              <a:rPr lang="en-US" i="1" dirty="0"/>
              <a:t>We believe that student achievement increases with collaboration among all stakeholders.</a:t>
            </a:r>
          </a:p>
          <a:p>
            <a:r>
              <a:rPr lang="en-US" i="1" dirty="0"/>
              <a:t>We believe that up-to-date and modern school facilities ensure learning environments that support the health and well-being of all staff and students.</a:t>
            </a:r>
          </a:p>
        </p:txBody>
      </p:sp>
    </p:spTree>
    <p:extLst>
      <p:ext uri="{BB962C8B-B14F-4D97-AF65-F5344CB8AC3E}">
        <p14:creationId xmlns:p14="http://schemas.microsoft.com/office/powerpoint/2010/main" val="201017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ASCD’s The Whole Child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295400"/>
            <a:ext cx="5257800" cy="4800600"/>
          </a:xfrm>
        </p:spPr>
      </p:pic>
    </p:spTree>
    <p:extLst>
      <p:ext uri="{BB962C8B-B14F-4D97-AF65-F5344CB8AC3E}">
        <p14:creationId xmlns:p14="http://schemas.microsoft.com/office/powerpoint/2010/main" val="2512363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Metuchen Public Schools</a:t>
            </a:r>
            <a:br>
              <a:rPr lang="en-US" dirty="0"/>
            </a:br>
            <a:r>
              <a:rPr lang="en-US" dirty="0"/>
              <a:t>2022-2023 District Goals Overview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810273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3485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Healthy</a:t>
            </a:r>
            <a:r>
              <a:rPr lang="en-US" dirty="0"/>
              <a:t> </a:t>
            </a:r>
            <a:br>
              <a:rPr lang="en-US" dirty="0"/>
            </a:br>
            <a:r>
              <a:rPr lang="en-US" sz="3100" dirty="0"/>
              <a:t>Each student enters school healthy and learns about and practices a healthy lifestyle.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1" dirty="0"/>
              <a:t>Goal: Utilize evidence-based  instructional strategies to build student toolkits for emotional health and wellness.</a:t>
            </a:r>
          </a:p>
          <a:p>
            <a:pPr marL="0" indent="0" fontAlgn="base">
              <a:buNone/>
            </a:pPr>
            <a:r>
              <a:rPr lang="en-US" dirty="0"/>
              <a:t>Activities may include:</a:t>
            </a:r>
          </a:p>
          <a:p>
            <a:pPr lvl="1" fontAlgn="base"/>
            <a:r>
              <a:rPr lang="en-US" dirty="0"/>
              <a:t>Consistency across the district with SEL and coping strategies</a:t>
            </a:r>
          </a:p>
          <a:p>
            <a:pPr lvl="1" fontAlgn="base"/>
            <a:r>
              <a:rPr lang="en-US" dirty="0"/>
              <a:t>Telling vs. tattling</a:t>
            </a:r>
          </a:p>
          <a:p>
            <a:pPr lvl="1" fontAlgn="base"/>
            <a:r>
              <a:rPr lang="en-US" dirty="0"/>
              <a:t>Dealing with anger management</a:t>
            </a:r>
          </a:p>
          <a:p>
            <a:pPr lvl="1" fontAlgn="base"/>
            <a:r>
              <a:rPr lang="en-US" dirty="0"/>
              <a:t>Addictive behaviors</a:t>
            </a:r>
          </a:p>
          <a:p>
            <a:pPr lvl="1" fontAlgn="base"/>
            <a:r>
              <a:rPr lang="en-US" dirty="0"/>
              <a:t>Mental health first aid</a:t>
            </a:r>
            <a:endParaRPr lang="en-US" b="1" dirty="0"/>
          </a:p>
          <a:p>
            <a:pPr lvl="1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582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Safe</a:t>
            </a:r>
            <a:br>
              <a:rPr lang="en-US" b="1" dirty="0"/>
            </a:br>
            <a:r>
              <a:rPr lang="en-US" sz="2800" dirty="0"/>
              <a:t>Each student learns in an environment that is physically and emotionally safe for students and adults.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1" dirty="0"/>
              <a:t>Goal: Facilitate connections between students </a:t>
            </a:r>
          </a:p>
          <a:p>
            <a:pPr marL="0" indent="0" fontAlgn="base">
              <a:buNone/>
            </a:pPr>
            <a:r>
              <a:rPr lang="en-US" dirty="0"/>
              <a:t>Activities may include:</a:t>
            </a:r>
          </a:p>
          <a:p>
            <a:pPr lvl="1" fontAlgn="base"/>
            <a:r>
              <a:rPr lang="en-US" dirty="0"/>
              <a:t>Setting group norms</a:t>
            </a:r>
          </a:p>
          <a:p>
            <a:pPr lvl="1" fontAlgn="base"/>
            <a:r>
              <a:rPr lang="en-US" dirty="0"/>
              <a:t>Racial inclusivity</a:t>
            </a:r>
          </a:p>
          <a:p>
            <a:pPr lvl="1" fontAlgn="base"/>
            <a:r>
              <a:rPr lang="en-US" dirty="0"/>
              <a:t>People-first language</a:t>
            </a:r>
          </a:p>
          <a:p>
            <a:pPr lvl="1" fontAlgn="base"/>
            <a:r>
              <a:rPr lang="en-US" dirty="0"/>
              <a:t>Student-to-student social connections</a:t>
            </a:r>
          </a:p>
          <a:p>
            <a:pPr lvl="1" fontAlgn="base"/>
            <a:r>
              <a:rPr lang="en-US" dirty="0"/>
              <a:t>Taking different perspectives</a:t>
            </a:r>
          </a:p>
          <a:p>
            <a:pPr lvl="1" fontAlgn="base"/>
            <a:r>
              <a:rPr lang="en-US" dirty="0"/>
              <a:t>Social conflict resolution </a:t>
            </a:r>
          </a:p>
        </p:txBody>
      </p:sp>
    </p:spTree>
    <p:extLst>
      <p:ext uri="{BB962C8B-B14F-4D97-AF65-F5344CB8AC3E}">
        <p14:creationId xmlns:p14="http://schemas.microsoft.com/office/powerpoint/2010/main" val="398308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Engaged</a:t>
            </a:r>
            <a:br>
              <a:rPr lang="en-US" dirty="0"/>
            </a:br>
            <a:r>
              <a:rPr lang="en-US" sz="2800" dirty="0"/>
              <a:t>Each student is actively engaged in learning and is connected to the school and broader community.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1" dirty="0"/>
              <a:t>Goal: Civic Engagement</a:t>
            </a:r>
          </a:p>
          <a:p>
            <a:pPr marL="0" indent="0" fontAlgn="base">
              <a:buNone/>
            </a:pPr>
            <a:r>
              <a:rPr lang="en-US" dirty="0"/>
              <a:t>Activities may include:</a:t>
            </a:r>
          </a:p>
          <a:p>
            <a:pPr lvl="1" fontAlgn="base"/>
            <a:r>
              <a:rPr lang="en-US" dirty="0"/>
              <a:t>Research projects</a:t>
            </a:r>
          </a:p>
          <a:p>
            <a:pPr lvl="1" fontAlgn="base"/>
            <a:r>
              <a:rPr lang="en-US" dirty="0"/>
              <a:t>Listening</a:t>
            </a:r>
          </a:p>
          <a:p>
            <a:pPr lvl="1" fontAlgn="base"/>
            <a:r>
              <a:rPr lang="en-US" dirty="0"/>
              <a:t>Public speaking</a:t>
            </a:r>
          </a:p>
          <a:p>
            <a:pPr lvl="1" fontAlgn="base"/>
            <a:r>
              <a:rPr lang="en-US" dirty="0"/>
              <a:t>Taking action</a:t>
            </a:r>
          </a:p>
          <a:p>
            <a:pPr lvl="1" fontAlgn="base"/>
            <a:r>
              <a:rPr lang="en-US" dirty="0"/>
              <a:t>Community environmental impact</a:t>
            </a:r>
          </a:p>
          <a:p>
            <a:pPr lvl="1" fontAlgn="base"/>
            <a:r>
              <a:rPr lang="en-US" dirty="0"/>
              <a:t>Literary magazines</a:t>
            </a:r>
          </a:p>
          <a:p>
            <a:pPr lvl="1" fontAlgn="base"/>
            <a:r>
              <a:rPr lang="en-US" dirty="0"/>
              <a:t>Taking diverse perspectives</a:t>
            </a:r>
          </a:p>
          <a:p>
            <a:pPr lvl="1" fontAlgn="base"/>
            <a:r>
              <a:rPr lang="en-US" dirty="0"/>
              <a:t>Media literacy</a:t>
            </a:r>
          </a:p>
        </p:txBody>
      </p:sp>
    </p:spTree>
    <p:extLst>
      <p:ext uri="{BB962C8B-B14F-4D97-AF65-F5344CB8AC3E}">
        <p14:creationId xmlns:p14="http://schemas.microsoft.com/office/powerpoint/2010/main" val="3549751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Supported</a:t>
            </a:r>
            <a:br>
              <a:rPr lang="en-US" b="1" dirty="0"/>
            </a:br>
            <a:r>
              <a:rPr lang="en-US" sz="2800" dirty="0"/>
              <a:t>Each student has access to personalized learning and is supported by qualified, caring adults.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US" b="1" dirty="0"/>
              <a:t>Goal: Stakeholder collaboration in support of students and their academic experiences</a:t>
            </a:r>
          </a:p>
          <a:p>
            <a:pPr marL="0" indent="0" fontAlgn="base">
              <a:buNone/>
            </a:pPr>
            <a:r>
              <a:rPr lang="en-US" dirty="0"/>
              <a:t>Activities may include:</a:t>
            </a:r>
          </a:p>
          <a:p>
            <a:pPr lvl="1" fontAlgn="base"/>
            <a:r>
              <a:rPr lang="en-US" dirty="0"/>
              <a:t>Scheduling</a:t>
            </a:r>
          </a:p>
          <a:p>
            <a:pPr lvl="1" fontAlgn="base"/>
            <a:r>
              <a:rPr lang="en-US" dirty="0"/>
              <a:t>Grading</a:t>
            </a:r>
          </a:p>
          <a:p>
            <a:pPr lvl="1" fontAlgn="base"/>
            <a:r>
              <a:rPr lang="en-US" dirty="0"/>
              <a:t>Articulation</a:t>
            </a:r>
          </a:p>
          <a:p>
            <a:pPr lvl="1" fontAlgn="base"/>
            <a:r>
              <a:rPr lang="en-US" dirty="0"/>
              <a:t>Collaboration</a:t>
            </a:r>
          </a:p>
          <a:p>
            <a:pPr lvl="1" fontAlgn="base"/>
            <a:r>
              <a:rPr lang="en-US" dirty="0" err="1"/>
              <a:t>RtI</a:t>
            </a:r>
            <a:endParaRPr lang="en-US" dirty="0"/>
          </a:p>
          <a:p>
            <a:pPr lvl="1" fontAlgn="base"/>
            <a:r>
              <a:rPr lang="en-US" dirty="0"/>
              <a:t>Model transition practices</a:t>
            </a:r>
          </a:p>
          <a:p>
            <a:pPr lvl="1" fontAlgn="base"/>
            <a:r>
              <a:rPr lang="en-US" dirty="0"/>
              <a:t>Student input</a:t>
            </a:r>
          </a:p>
          <a:p>
            <a:pPr lvl="1" fontAlgn="base"/>
            <a:r>
              <a:rPr lang="en-US" dirty="0"/>
              <a:t>Adult-student interactions</a:t>
            </a:r>
          </a:p>
          <a:p>
            <a:pPr lvl="1" fontAlgn="base"/>
            <a:r>
              <a:rPr lang="en-US" dirty="0"/>
              <a:t>Parent communication</a:t>
            </a:r>
          </a:p>
          <a:p>
            <a:pPr lvl="1" fontAlgn="base"/>
            <a:r>
              <a:rPr lang="en-US" dirty="0"/>
              <a:t>Family involvement</a:t>
            </a:r>
          </a:p>
        </p:txBody>
      </p:sp>
    </p:spTree>
    <p:extLst>
      <p:ext uri="{BB962C8B-B14F-4D97-AF65-F5344CB8AC3E}">
        <p14:creationId xmlns:p14="http://schemas.microsoft.com/office/powerpoint/2010/main" val="3844611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17993</TotalTime>
  <Words>687</Words>
  <Application>Microsoft Office PowerPoint</Application>
  <PresentationFormat>Widescreen</PresentationFormat>
  <Paragraphs>123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Roboto</vt:lpstr>
      <vt:lpstr>Roboto Medium</vt:lpstr>
      <vt:lpstr>Office Theme</vt:lpstr>
      <vt:lpstr>District Goals 2022-2023</vt:lpstr>
      <vt:lpstr>District Mission Statement</vt:lpstr>
      <vt:lpstr>District Priorities</vt:lpstr>
      <vt:lpstr>ASCD’s The Whole Child</vt:lpstr>
      <vt:lpstr>Metuchen Public Schools 2022-2023 District Goals Overview</vt:lpstr>
      <vt:lpstr>Healthy  Each student enters school healthy and learns about and practices a healthy lifestyle.</vt:lpstr>
      <vt:lpstr>Safe Each student learns in an environment that is physically and emotionally safe for students and adults.</vt:lpstr>
      <vt:lpstr>Engaged Each student is actively engaged in learning and is connected to the school and broader community.</vt:lpstr>
      <vt:lpstr>Supported Each student has access to personalized learning and is supported by qualified, caring adults. </vt:lpstr>
      <vt:lpstr>Challenged Each student is challenged academically and prepared for success in college or further study and for employment and participation in a global environment.</vt:lpstr>
      <vt:lpstr>Sustainability Schools implementing a whole child approach use collaboration, coordination, and integration to ensure the approach’s long-term success.</vt:lpstr>
      <vt:lpstr>Measurements</vt:lpstr>
      <vt:lpstr>Next steps</vt:lpstr>
      <vt:lpstr>Here’s how we will self-assessing our progress in 22-23:</vt:lpstr>
    </vt:vector>
  </TitlesOfParts>
  <Company>capture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Goals 2019-2020</dc:title>
  <dc:creator>Caputo, Vincent</dc:creator>
  <cp:lastModifiedBy>Alijewicz, Jennifer</cp:lastModifiedBy>
  <cp:revision>10</cp:revision>
  <cp:lastPrinted>2021-08-10T18:22:32Z</cp:lastPrinted>
  <dcterms:created xsi:type="dcterms:W3CDTF">2019-08-27T02:41:12Z</dcterms:created>
  <dcterms:modified xsi:type="dcterms:W3CDTF">2022-08-16T16:59:19Z</dcterms:modified>
</cp:coreProperties>
</file>