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1" r:id="rId5"/>
    <p:sldId id="291" r:id="rId6"/>
    <p:sldId id="282" r:id="rId7"/>
    <p:sldId id="283" r:id="rId8"/>
    <p:sldId id="267" r:id="rId9"/>
    <p:sldId id="285" r:id="rId10"/>
    <p:sldId id="286" r:id="rId11"/>
    <p:sldId id="290" r:id="rId12"/>
    <p:sldId id="287" r:id="rId13"/>
    <p:sldId id="288" r:id="rId14"/>
    <p:sldId id="284" r:id="rId15"/>
    <p:sldId id="289" r:id="rId16"/>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22A19D-5789-4756-A740-08B32F57584D}"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en-US"/>
        </a:p>
      </dgm:t>
    </dgm:pt>
    <dgm:pt modelId="{8208D13F-078C-44E0-82DD-590D6F06B374}">
      <dgm:prSet phldrT="[Text]" custT="1"/>
      <dgm:spPr>
        <a:solidFill>
          <a:schemeClr val="accent1">
            <a:lumMod val="75000"/>
          </a:schemeClr>
        </a:solidFill>
      </dgm:spPr>
      <dgm:t>
        <a:bodyPr/>
        <a:lstStyle/>
        <a:p>
          <a:endParaRPr lang="en-US" sz="1400" b="1" i="0" u="none" dirty="0"/>
        </a:p>
        <a:p>
          <a:r>
            <a:rPr lang="en-US" sz="1400" b="1" i="0" u="none" dirty="0"/>
            <a:t>Goal 1: Classroom &amp; Community Engagement</a:t>
          </a:r>
          <a:endParaRPr lang="en-US" sz="1400" b="0" dirty="0"/>
        </a:p>
        <a:p>
          <a:pPr>
            <a:buNone/>
          </a:pPr>
          <a:r>
            <a:rPr lang="en-US" sz="1400" b="0" i="0" u="none" dirty="0"/>
            <a:t>Actively engage students in meaningful problem-solving experiences both inside and outside the classroom by integrating real-world issues and inquiry-based learning.</a:t>
          </a:r>
          <a:endParaRPr lang="en-US" sz="1400" b="0" dirty="0"/>
        </a:p>
        <a:p>
          <a:endParaRPr lang="en-US" sz="1200" dirty="0"/>
        </a:p>
      </dgm:t>
    </dgm:pt>
    <dgm:pt modelId="{7B2AFA17-B76D-4601-9E94-6E932089F58A}" type="parTrans" cxnId="{3B9D5CDE-B6CF-4D9C-83C0-3BED2ECAA6A4}">
      <dgm:prSet/>
      <dgm:spPr/>
      <dgm:t>
        <a:bodyPr/>
        <a:lstStyle/>
        <a:p>
          <a:endParaRPr lang="en-US"/>
        </a:p>
      </dgm:t>
    </dgm:pt>
    <dgm:pt modelId="{A269AAC2-40C6-4166-ACBF-DBD8BB66150F}" type="sibTrans" cxnId="{3B9D5CDE-B6CF-4D9C-83C0-3BED2ECAA6A4}">
      <dgm:prSet/>
      <dgm:spPr/>
      <dgm:t>
        <a:bodyPr/>
        <a:lstStyle/>
        <a:p>
          <a:endParaRPr lang="en-US"/>
        </a:p>
      </dgm:t>
    </dgm:pt>
    <dgm:pt modelId="{F786BFB6-A0B4-48AB-9A02-686249368532}">
      <dgm:prSet custT="1"/>
      <dgm:spPr>
        <a:solidFill>
          <a:schemeClr val="accent1">
            <a:lumMod val="75000"/>
          </a:schemeClr>
        </a:solidFill>
      </dgm:spPr>
      <dgm:t>
        <a:bodyPr/>
        <a:lstStyle/>
        <a:p>
          <a:endParaRPr lang="en-US" sz="1200" b="1" i="0" u="none"/>
        </a:p>
        <a:p>
          <a:r>
            <a:rPr lang="en-US" sz="1400" b="1" i="0" u="none"/>
            <a:t>Goal 2: Building Forward Together</a:t>
          </a:r>
          <a:endParaRPr lang="en-US" sz="1400" b="0" i="0" u="none"/>
        </a:p>
        <a:p>
          <a:pPr>
            <a:buNone/>
          </a:pPr>
          <a:r>
            <a:rPr lang="en-US" sz="1400" b="0" i="0" u="none"/>
            <a:t>Foster collaboration and shared decision-making to navigate major organizational changes, using the construction project and grade realignment as catalysts to strengthen and transform our learning environments and operations.  </a:t>
          </a:r>
          <a:endParaRPr lang="en-US" sz="1400" b="0"/>
        </a:p>
        <a:p>
          <a:endParaRPr lang="en-US" sz="1200"/>
        </a:p>
      </dgm:t>
    </dgm:pt>
    <dgm:pt modelId="{DB9EC9C3-5F29-479B-971F-46F4877A2E90}" type="parTrans" cxnId="{DCC04D23-C235-4617-AFD5-61D1ECB26933}">
      <dgm:prSet/>
      <dgm:spPr/>
      <dgm:t>
        <a:bodyPr/>
        <a:lstStyle/>
        <a:p>
          <a:endParaRPr lang="en-US"/>
        </a:p>
      </dgm:t>
    </dgm:pt>
    <dgm:pt modelId="{74E5808E-8C0E-4000-A082-C6B0012CEBEA}" type="sibTrans" cxnId="{DCC04D23-C235-4617-AFD5-61D1ECB26933}">
      <dgm:prSet/>
      <dgm:spPr/>
      <dgm:t>
        <a:bodyPr/>
        <a:lstStyle/>
        <a:p>
          <a:endParaRPr lang="en-US"/>
        </a:p>
      </dgm:t>
    </dgm:pt>
    <dgm:pt modelId="{50424141-72C9-487F-9D7D-9770D6DC7CAE}">
      <dgm:prSet custT="1"/>
      <dgm:spPr>
        <a:solidFill>
          <a:schemeClr val="accent1">
            <a:lumMod val="75000"/>
          </a:schemeClr>
        </a:solidFill>
      </dgm:spPr>
      <dgm:t>
        <a:bodyPr/>
        <a:lstStyle/>
        <a:p>
          <a:r>
            <a:rPr lang="en-US" sz="1400" b="1" i="0" u="none"/>
            <a:t>Goal 3: Sky’s the Limit</a:t>
          </a:r>
          <a:endParaRPr lang="en-US" sz="1400" b="0"/>
        </a:p>
        <a:p>
          <a:pPr>
            <a:buNone/>
          </a:pPr>
          <a:r>
            <a:rPr lang="en-US" sz="1400" b="0" i="0" u="none"/>
            <a:t>Engage school communities through structured teams and processes in reviewing and acting on NJSCI data to drive continuous improvements in school climate.</a:t>
          </a:r>
          <a:endParaRPr lang="en-US" sz="1400" b="0"/>
        </a:p>
      </dgm:t>
    </dgm:pt>
    <dgm:pt modelId="{FC94FE9C-11AD-44DF-BAB9-BB0261996448}" type="parTrans" cxnId="{36F661B2-B3EA-4A69-97D5-8D127FD794B4}">
      <dgm:prSet/>
      <dgm:spPr/>
      <dgm:t>
        <a:bodyPr/>
        <a:lstStyle/>
        <a:p>
          <a:endParaRPr lang="en-US"/>
        </a:p>
      </dgm:t>
    </dgm:pt>
    <dgm:pt modelId="{D1B0B367-BD1E-4F1A-89A4-42268746E7AE}" type="sibTrans" cxnId="{36F661B2-B3EA-4A69-97D5-8D127FD794B4}">
      <dgm:prSet/>
      <dgm:spPr/>
      <dgm:t>
        <a:bodyPr/>
        <a:lstStyle/>
        <a:p>
          <a:endParaRPr lang="en-US"/>
        </a:p>
      </dgm:t>
    </dgm:pt>
    <dgm:pt modelId="{30CBAAAB-99FE-468E-9907-01891BA93AFB}">
      <dgm:prSet custT="1"/>
      <dgm:spPr>
        <a:solidFill>
          <a:schemeClr val="accent1">
            <a:lumMod val="75000"/>
          </a:schemeClr>
        </a:solidFill>
      </dgm:spPr>
      <dgm:t>
        <a:bodyPr/>
        <a:lstStyle/>
        <a:p>
          <a:endParaRPr lang="en-US" sz="1400" b="1" i="0" u="none"/>
        </a:p>
        <a:p>
          <a:r>
            <a:rPr lang="en-US" sz="1400" b="1" i="0" u="none"/>
            <a:t>Goal 4: Information Literacy</a:t>
          </a:r>
          <a:endParaRPr lang="en-US" sz="1400" b="0"/>
        </a:p>
        <a:p>
          <a:pPr>
            <a:buNone/>
          </a:pPr>
          <a:r>
            <a:rPr lang="en-US" sz="1400" b="0" i="0" u="none"/>
            <a:t>Equip students with critical thinking and sense-making strategies to identify, evaluate, and navigate a wide range of information across digital, academic, and everyday sources, empowering them to become informed, responsible, and engaged citizens</a:t>
          </a:r>
          <a:r>
            <a:rPr lang="en-US" sz="1300" b="0" i="0" u="none"/>
            <a:t>.</a:t>
          </a:r>
          <a:endParaRPr lang="en-US" sz="1300" b="0"/>
        </a:p>
        <a:p>
          <a:endParaRPr lang="en-US" sz="1300"/>
        </a:p>
      </dgm:t>
    </dgm:pt>
    <dgm:pt modelId="{8FF30FC2-DD6E-411F-B376-3B7CFEC27070}" type="parTrans" cxnId="{F5545686-4B4E-4701-9981-FA49DF32A540}">
      <dgm:prSet/>
      <dgm:spPr/>
      <dgm:t>
        <a:bodyPr/>
        <a:lstStyle/>
        <a:p>
          <a:endParaRPr lang="en-US"/>
        </a:p>
      </dgm:t>
    </dgm:pt>
    <dgm:pt modelId="{4DE4439E-0145-4D47-B57C-630B508165A7}" type="sibTrans" cxnId="{F5545686-4B4E-4701-9981-FA49DF32A540}">
      <dgm:prSet/>
      <dgm:spPr/>
      <dgm:t>
        <a:bodyPr/>
        <a:lstStyle/>
        <a:p>
          <a:endParaRPr lang="en-US"/>
        </a:p>
      </dgm:t>
    </dgm:pt>
    <dgm:pt modelId="{7C2D68E6-1E3D-4DF5-B9C6-2A44CDAECDE2}">
      <dgm:prSet/>
      <dgm:spPr>
        <a:solidFill>
          <a:schemeClr val="accent1">
            <a:lumMod val="75000"/>
          </a:schemeClr>
        </a:solidFill>
      </dgm:spPr>
      <dgm:t>
        <a:bodyPr/>
        <a:lstStyle/>
        <a:p>
          <a:r>
            <a:rPr lang="en-US" b="1" i="0" u="none"/>
            <a:t>Goal 5: The Best Me</a:t>
          </a:r>
          <a:endParaRPr lang="en-US" b="0"/>
        </a:p>
        <a:p>
          <a:pPr>
            <a:buNone/>
          </a:pPr>
          <a:r>
            <a:rPr lang="en-US" b="0" i="0" u="none"/>
            <a:t>Align and promote shared values, tiered supports, and targeted interventions, to empower students and equip staff in fostering positive and meaningful student interactions that promote success.</a:t>
          </a:r>
          <a:endParaRPr lang="en-US" b="0"/>
        </a:p>
        <a:p>
          <a:endParaRPr lang="en-US"/>
        </a:p>
      </dgm:t>
    </dgm:pt>
    <dgm:pt modelId="{E97A7368-CB29-4F75-97FD-F5AFB6FEB340}" type="parTrans" cxnId="{CCAAD92C-1FAF-4DB6-86CA-9C0CD1EC0E66}">
      <dgm:prSet/>
      <dgm:spPr/>
      <dgm:t>
        <a:bodyPr/>
        <a:lstStyle/>
        <a:p>
          <a:endParaRPr lang="en-US"/>
        </a:p>
      </dgm:t>
    </dgm:pt>
    <dgm:pt modelId="{F0DFE845-4CBF-4101-AD9B-BFF843224AB7}" type="sibTrans" cxnId="{CCAAD92C-1FAF-4DB6-86CA-9C0CD1EC0E66}">
      <dgm:prSet/>
      <dgm:spPr/>
      <dgm:t>
        <a:bodyPr/>
        <a:lstStyle/>
        <a:p>
          <a:endParaRPr lang="en-US"/>
        </a:p>
      </dgm:t>
    </dgm:pt>
    <dgm:pt modelId="{F52A784E-6550-4CCD-AD7B-3107DE494F64}" type="pres">
      <dgm:prSet presAssocID="{5D22A19D-5789-4756-A740-08B32F57584D}" presName="diagram" presStyleCnt="0">
        <dgm:presLayoutVars>
          <dgm:dir/>
          <dgm:resizeHandles val="exact"/>
        </dgm:presLayoutVars>
      </dgm:prSet>
      <dgm:spPr/>
    </dgm:pt>
    <dgm:pt modelId="{266C1EDA-10C8-43FA-BC77-942BC1E71145}" type="pres">
      <dgm:prSet presAssocID="{8208D13F-078C-44E0-82DD-590D6F06B374}" presName="node" presStyleLbl="node1" presStyleIdx="0" presStyleCnt="5">
        <dgm:presLayoutVars>
          <dgm:bulletEnabled val="1"/>
        </dgm:presLayoutVars>
      </dgm:prSet>
      <dgm:spPr/>
    </dgm:pt>
    <dgm:pt modelId="{FD9EA16D-B518-48E3-88A4-DED588D48811}" type="pres">
      <dgm:prSet presAssocID="{A269AAC2-40C6-4166-ACBF-DBD8BB66150F}" presName="sibTrans" presStyleCnt="0"/>
      <dgm:spPr/>
    </dgm:pt>
    <dgm:pt modelId="{D62228E5-F54B-45E2-AF2D-CA69E1E2FB70}" type="pres">
      <dgm:prSet presAssocID="{F786BFB6-A0B4-48AB-9A02-686249368532}" presName="node" presStyleLbl="node1" presStyleIdx="1" presStyleCnt="5">
        <dgm:presLayoutVars>
          <dgm:bulletEnabled val="1"/>
        </dgm:presLayoutVars>
      </dgm:prSet>
      <dgm:spPr/>
    </dgm:pt>
    <dgm:pt modelId="{CF3A9165-1571-4DA2-B3C5-4FD00CD5EAB4}" type="pres">
      <dgm:prSet presAssocID="{74E5808E-8C0E-4000-A082-C6B0012CEBEA}" presName="sibTrans" presStyleCnt="0"/>
      <dgm:spPr/>
    </dgm:pt>
    <dgm:pt modelId="{D666BC90-DDE4-47A6-AEFF-9C43A4B63403}" type="pres">
      <dgm:prSet presAssocID="{50424141-72C9-487F-9D7D-9770D6DC7CAE}" presName="node" presStyleLbl="node1" presStyleIdx="2" presStyleCnt="5">
        <dgm:presLayoutVars>
          <dgm:bulletEnabled val="1"/>
        </dgm:presLayoutVars>
      </dgm:prSet>
      <dgm:spPr/>
    </dgm:pt>
    <dgm:pt modelId="{3A643DD9-5BD9-4A11-A8AF-355AB8EAA32D}" type="pres">
      <dgm:prSet presAssocID="{D1B0B367-BD1E-4F1A-89A4-42268746E7AE}" presName="sibTrans" presStyleCnt="0"/>
      <dgm:spPr/>
    </dgm:pt>
    <dgm:pt modelId="{60C0BD39-5149-4263-A012-C65E4CEA22D7}" type="pres">
      <dgm:prSet presAssocID="{30CBAAAB-99FE-468E-9907-01891BA93AFB}" presName="node" presStyleLbl="node1" presStyleIdx="3" presStyleCnt="5">
        <dgm:presLayoutVars>
          <dgm:bulletEnabled val="1"/>
        </dgm:presLayoutVars>
      </dgm:prSet>
      <dgm:spPr/>
    </dgm:pt>
    <dgm:pt modelId="{950DE7EF-76C2-4DA8-9713-FE131803B2F9}" type="pres">
      <dgm:prSet presAssocID="{4DE4439E-0145-4D47-B57C-630B508165A7}" presName="sibTrans" presStyleCnt="0"/>
      <dgm:spPr/>
    </dgm:pt>
    <dgm:pt modelId="{7B3F8A58-F3F5-439F-881C-D18D7117FCED}" type="pres">
      <dgm:prSet presAssocID="{7C2D68E6-1E3D-4DF5-B9C6-2A44CDAECDE2}" presName="node" presStyleLbl="node1" presStyleIdx="4" presStyleCnt="5" custLinFactNeighborY="0">
        <dgm:presLayoutVars>
          <dgm:bulletEnabled val="1"/>
        </dgm:presLayoutVars>
      </dgm:prSet>
      <dgm:spPr/>
    </dgm:pt>
  </dgm:ptLst>
  <dgm:cxnLst>
    <dgm:cxn modelId="{95C46616-2C7E-48C0-BD5A-9361A5BB236E}" type="presOf" srcId="{F786BFB6-A0B4-48AB-9A02-686249368532}" destId="{D62228E5-F54B-45E2-AF2D-CA69E1E2FB70}" srcOrd="0" destOrd="0" presId="urn:microsoft.com/office/officeart/2005/8/layout/default"/>
    <dgm:cxn modelId="{99293721-B776-4119-A12C-36F9DA6F1DDB}" type="presOf" srcId="{50424141-72C9-487F-9D7D-9770D6DC7CAE}" destId="{D666BC90-DDE4-47A6-AEFF-9C43A4B63403}" srcOrd="0" destOrd="0" presId="urn:microsoft.com/office/officeart/2005/8/layout/default"/>
    <dgm:cxn modelId="{DCC04D23-C235-4617-AFD5-61D1ECB26933}" srcId="{5D22A19D-5789-4756-A740-08B32F57584D}" destId="{F786BFB6-A0B4-48AB-9A02-686249368532}" srcOrd="1" destOrd="0" parTransId="{DB9EC9C3-5F29-479B-971F-46F4877A2E90}" sibTransId="{74E5808E-8C0E-4000-A082-C6B0012CEBEA}"/>
    <dgm:cxn modelId="{CCAAD92C-1FAF-4DB6-86CA-9C0CD1EC0E66}" srcId="{5D22A19D-5789-4756-A740-08B32F57584D}" destId="{7C2D68E6-1E3D-4DF5-B9C6-2A44CDAECDE2}" srcOrd="4" destOrd="0" parTransId="{E97A7368-CB29-4F75-97FD-F5AFB6FEB340}" sibTransId="{F0DFE845-4CBF-4101-AD9B-BFF843224AB7}"/>
    <dgm:cxn modelId="{63B88537-152F-4FA7-A518-6B6A10869D59}" type="presOf" srcId="{5D22A19D-5789-4756-A740-08B32F57584D}" destId="{F52A784E-6550-4CCD-AD7B-3107DE494F64}" srcOrd="0" destOrd="0" presId="urn:microsoft.com/office/officeart/2005/8/layout/default"/>
    <dgm:cxn modelId="{F5545686-4B4E-4701-9981-FA49DF32A540}" srcId="{5D22A19D-5789-4756-A740-08B32F57584D}" destId="{30CBAAAB-99FE-468E-9907-01891BA93AFB}" srcOrd="3" destOrd="0" parTransId="{8FF30FC2-DD6E-411F-B376-3B7CFEC27070}" sibTransId="{4DE4439E-0145-4D47-B57C-630B508165A7}"/>
    <dgm:cxn modelId="{00A5F29E-2C49-4DD8-A51E-FF9C3ED88F17}" type="presOf" srcId="{30CBAAAB-99FE-468E-9907-01891BA93AFB}" destId="{60C0BD39-5149-4263-A012-C65E4CEA22D7}" srcOrd="0" destOrd="0" presId="urn:microsoft.com/office/officeart/2005/8/layout/default"/>
    <dgm:cxn modelId="{4BDA33A9-E95C-46EB-BF08-A53F17B74E55}" type="presOf" srcId="{7C2D68E6-1E3D-4DF5-B9C6-2A44CDAECDE2}" destId="{7B3F8A58-F3F5-439F-881C-D18D7117FCED}" srcOrd="0" destOrd="0" presId="urn:microsoft.com/office/officeart/2005/8/layout/default"/>
    <dgm:cxn modelId="{36F661B2-B3EA-4A69-97D5-8D127FD794B4}" srcId="{5D22A19D-5789-4756-A740-08B32F57584D}" destId="{50424141-72C9-487F-9D7D-9770D6DC7CAE}" srcOrd="2" destOrd="0" parTransId="{FC94FE9C-11AD-44DF-BAB9-BB0261996448}" sibTransId="{D1B0B367-BD1E-4F1A-89A4-42268746E7AE}"/>
    <dgm:cxn modelId="{D96E4DD3-4163-4961-8C97-C690C9CE3A9B}" type="presOf" srcId="{8208D13F-078C-44E0-82DD-590D6F06B374}" destId="{266C1EDA-10C8-43FA-BC77-942BC1E71145}" srcOrd="0" destOrd="0" presId="urn:microsoft.com/office/officeart/2005/8/layout/default"/>
    <dgm:cxn modelId="{3B9D5CDE-B6CF-4D9C-83C0-3BED2ECAA6A4}" srcId="{5D22A19D-5789-4756-A740-08B32F57584D}" destId="{8208D13F-078C-44E0-82DD-590D6F06B374}" srcOrd="0" destOrd="0" parTransId="{7B2AFA17-B76D-4601-9E94-6E932089F58A}" sibTransId="{A269AAC2-40C6-4166-ACBF-DBD8BB66150F}"/>
    <dgm:cxn modelId="{B05EF14D-09C2-41E6-A694-5FB6CF1E9479}" type="presParOf" srcId="{F52A784E-6550-4CCD-AD7B-3107DE494F64}" destId="{266C1EDA-10C8-43FA-BC77-942BC1E71145}" srcOrd="0" destOrd="0" presId="urn:microsoft.com/office/officeart/2005/8/layout/default"/>
    <dgm:cxn modelId="{DC0283A9-3049-475B-A2E5-0889900CF2AB}" type="presParOf" srcId="{F52A784E-6550-4CCD-AD7B-3107DE494F64}" destId="{FD9EA16D-B518-48E3-88A4-DED588D48811}" srcOrd="1" destOrd="0" presId="urn:microsoft.com/office/officeart/2005/8/layout/default"/>
    <dgm:cxn modelId="{2D8D8965-56C4-4303-8E8E-F1A0D9FA0A12}" type="presParOf" srcId="{F52A784E-6550-4CCD-AD7B-3107DE494F64}" destId="{D62228E5-F54B-45E2-AF2D-CA69E1E2FB70}" srcOrd="2" destOrd="0" presId="urn:microsoft.com/office/officeart/2005/8/layout/default"/>
    <dgm:cxn modelId="{010656CC-79FC-4D82-A641-7FA3369BAEA1}" type="presParOf" srcId="{F52A784E-6550-4CCD-AD7B-3107DE494F64}" destId="{CF3A9165-1571-4DA2-B3C5-4FD00CD5EAB4}" srcOrd="3" destOrd="0" presId="urn:microsoft.com/office/officeart/2005/8/layout/default"/>
    <dgm:cxn modelId="{8C0B6728-B32C-49BE-B58A-74291D8CB1C9}" type="presParOf" srcId="{F52A784E-6550-4CCD-AD7B-3107DE494F64}" destId="{D666BC90-DDE4-47A6-AEFF-9C43A4B63403}" srcOrd="4" destOrd="0" presId="urn:microsoft.com/office/officeart/2005/8/layout/default"/>
    <dgm:cxn modelId="{40205AE9-C9F0-4C0A-96EB-CB6F89D4F6AB}" type="presParOf" srcId="{F52A784E-6550-4CCD-AD7B-3107DE494F64}" destId="{3A643DD9-5BD9-4A11-A8AF-355AB8EAA32D}" srcOrd="5" destOrd="0" presId="urn:microsoft.com/office/officeart/2005/8/layout/default"/>
    <dgm:cxn modelId="{2AEE6C8B-8CFE-4681-A03F-8266B93BE71E}" type="presParOf" srcId="{F52A784E-6550-4CCD-AD7B-3107DE494F64}" destId="{60C0BD39-5149-4263-A012-C65E4CEA22D7}" srcOrd="6" destOrd="0" presId="urn:microsoft.com/office/officeart/2005/8/layout/default"/>
    <dgm:cxn modelId="{1C6885A1-C24C-4FCB-B74A-65E78D4129F0}" type="presParOf" srcId="{F52A784E-6550-4CCD-AD7B-3107DE494F64}" destId="{950DE7EF-76C2-4DA8-9713-FE131803B2F9}" srcOrd="7" destOrd="0" presId="urn:microsoft.com/office/officeart/2005/8/layout/default"/>
    <dgm:cxn modelId="{D73330F0-E762-4B5D-9EE9-04B0E419598C}" type="presParOf" srcId="{F52A784E-6550-4CCD-AD7B-3107DE494F64}" destId="{7B3F8A58-F3F5-439F-881C-D18D7117FCE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C1EDA-10C8-43FA-BC77-942BC1E71145}">
      <dsp:nvSpPr>
        <dsp:cNvPr id="0" name=""/>
        <dsp:cNvSpPr/>
      </dsp:nvSpPr>
      <dsp:spPr>
        <a:xfrm>
          <a:off x="0" y="406796"/>
          <a:ext cx="3167062" cy="1900237"/>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endParaRPr lang="en-US" sz="1400" b="1" i="0" u="none" kern="1200" dirty="0"/>
        </a:p>
        <a:p>
          <a:pPr marL="0" lvl="0" indent="0" algn="ctr" defTabSz="622300">
            <a:lnSpc>
              <a:spcPct val="90000"/>
            </a:lnSpc>
            <a:spcBef>
              <a:spcPct val="0"/>
            </a:spcBef>
            <a:spcAft>
              <a:spcPct val="35000"/>
            </a:spcAft>
            <a:buNone/>
          </a:pPr>
          <a:r>
            <a:rPr lang="en-US" sz="1400" b="1" i="0" u="none" kern="1200" dirty="0"/>
            <a:t>Goal 1: Classroom &amp; Community Engagement</a:t>
          </a:r>
          <a:endParaRPr lang="en-US" sz="1400" b="0" kern="1200" dirty="0"/>
        </a:p>
        <a:p>
          <a:pPr marL="0" lvl="0" indent="0" algn="ctr" defTabSz="622300">
            <a:lnSpc>
              <a:spcPct val="90000"/>
            </a:lnSpc>
            <a:spcBef>
              <a:spcPct val="0"/>
            </a:spcBef>
            <a:spcAft>
              <a:spcPct val="35000"/>
            </a:spcAft>
            <a:buNone/>
          </a:pPr>
          <a:r>
            <a:rPr lang="en-US" sz="1400" b="0" i="0" u="none" kern="1200" dirty="0"/>
            <a:t>Actively engage students in meaningful problem-solving experiences both inside and outside the classroom by integrating real-world issues and inquiry-based learning.</a:t>
          </a:r>
          <a:endParaRPr lang="en-US" sz="1400" b="0" kern="1200" dirty="0"/>
        </a:p>
        <a:p>
          <a:pPr marL="0" lvl="0" indent="0" algn="ctr" defTabSz="622300">
            <a:lnSpc>
              <a:spcPct val="90000"/>
            </a:lnSpc>
            <a:spcBef>
              <a:spcPct val="0"/>
            </a:spcBef>
            <a:spcAft>
              <a:spcPct val="35000"/>
            </a:spcAft>
            <a:buNone/>
          </a:pPr>
          <a:endParaRPr lang="en-US" sz="1200" kern="1200" dirty="0"/>
        </a:p>
      </dsp:txBody>
      <dsp:txXfrm>
        <a:off x="0" y="406796"/>
        <a:ext cx="3167062" cy="1900237"/>
      </dsp:txXfrm>
    </dsp:sp>
    <dsp:sp modelId="{D62228E5-F54B-45E2-AF2D-CA69E1E2FB70}">
      <dsp:nvSpPr>
        <dsp:cNvPr id="0" name=""/>
        <dsp:cNvSpPr/>
      </dsp:nvSpPr>
      <dsp:spPr>
        <a:xfrm>
          <a:off x="3483768" y="406796"/>
          <a:ext cx="3167062" cy="1900237"/>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endParaRPr lang="en-US" sz="1200" b="1" i="0" u="none" kern="1200"/>
        </a:p>
        <a:p>
          <a:pPr marL="0" lvl="0" indent="0" algn="ctr" defTabSz="533400">
            <a:lnSpc>
              <a:spcPct val="90000"/>
            </a:lnSpc>
            <a:spcBef>
              <a:spcPct val="0"/>
            </a:spcBef>
            <a:spcAft>
              <a:spcPct val="35000"/>
            </a:spcAft>
            <a:buNone/>
          </a:pPr>
          <a:r>
            <a:rPr lang="en-US" sz="1400" b="1" i="0" u="none" kern="1200"/>
            <a:t>Goal 2: Building Forward Together</a:t>
          </a:r>
          <a:endParaRPr lang="en-US" sz="1400" b="0" i="0" u="none" kern="1200"/>
        </a:p>
        <a:p>
          <a:pPr marL="0" lvl="0" indent="0" algn="ctr" defTabSz="533400">
            <a:lnSpc>
              <a:spcPct val="90000"/>
            </a:lnSpc>
            <a:spcBef>
              <a:spcPct val="0"/>
            </a:spcBef>
            <a:spcAft>
              <a:spcPct val="35000"/>
            </a:spcAft>
            <a:buNone/>
          </a:pPr>
          <a:r>
            <a:rPr lang="en-US" sz="1400" b="0" i="0" u="none" kern="1200"/>
            <a:t>Foster collaboration and shared decision-making to navigate major organizational changes, using the construction project and grade realignment as catalysts to strengthen and transform our learning environments and operations.  </a:t>
          </a:r>
          <a:endParaRPr lang="en-US" sz="1400" b="0" kern="1200"/>
        </a:p>
        <a:p>
          <a:pPr marL="0" lvl="0" indent="0" algn="ctr" defTabSz="533400">
            <a:lnSpc>
              <a:spcPct val="90000"/>
            </a:lnSpc>
            <a:spcBef>
              <a:spcPct val="0"/>
            </a:spcBef>
            <a:spcAft>
              <a:spcPct val="35000"/>
            </a:spcAft>
            <a:buNone/>
          </a:pPr>
          <a:endParaRPr lang="en-US" sz="1200" kern="1200"/>
        </a:p>
      </dsp:txBody>
      <dsp:txXfrm>
        <a:off x="3483768" y="406796"/>
        <a:ext cx="3167062" cy="1900237"/>
      </dsp:txXfrm>
    </dsp:sp>
    <dsp:sp modelId="{D666BC90-DDE4-47A6-AEFF-9C43A4B63403}">
      <dsp:nvSpPr>
        <dsp:cNvPr id="0" name=""/>
        <dsp:cNvSpPr/>
      </dsp:nvSpPr>
      <dsp:spPr>
        <a:xfrm>
          <a:off x="6967537" y="406796"/>
          <a:ext cx="3167062" cy="1900237"/>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i="0" u="none" kern="1200"/>
            <a:t>Goal 3: Sky’s the Limit</a:t>
          </a:r>
          <a:endParaRPr lang="en-US" sz="1400" b="0" kern="1200"/>
        </a:p>
        <a:p>
          <a:pPr marL="0" lvl="0" indent="0" algn="ctr" defTabSz="622300">
            <a:lnSpc>
              <a:spcPct val="90000"/>
            </a:lnSpc>
            <a:spcBef>
              <a:spcPct val="0"/>
            </a:spcBef>
            <a:spcAft>
              <a:spcPct val="35000"/>
            </a:spcAft>
            <a:buNone/>
          </a:pPr>
          <a:r>
            <a:rPr lang="en-US" sz="1400" b="0" i="0" u="none" kern="1200"/>
            <a:t>Engage school communities through structured teams and processes in reviewing and acting on NJSCI data to drive continuous improvements in school climate.</a:t>
          </a:r>
          <a:endParaRPr lang="en-US" sz="1400" b="0" kern="1200"/>
        </a:p>
      </dsp:txBody>
      <dsp:txXfrm>
        <a:off x="6967537" y="406796"/>
        <a:ext cx="3167062" cy="1900237"/>
      </dsp:txXfrm>
    </dsp:sp>
    <dsp:sp modelId="{60C0BD39-5149-4263-A012-C65E4CEA22D7}">
      <dsp:nvSpPr>
        <dsp:cNvPr id="0" name=""/>
        <dsp:cNvSpPr/>
      </dsp:nvSpPr>
      <dsp:spPr>
        <a:xfrm>
          <a:off x="1741884" y="2623740"/>
          <a:ext cx="3167062" cy="1900237"/>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endParaRPr lang="en-US" sz="1400" b="1" i="0" u="none" kern="1200"/>
        </a:p>
        <a:p>
          <a:pPr marL="0" lvl="0" indent="0" algn="ctr" defTabSz="622300">
            <a:lnSpc>
              <a:spcPct val="90000"/>
            </a:lnSpc>
            <a:spcBef>
              <a:spcPct val="0"/>
            </a:spcBef>
            <a:spcAft>
              <a:spcPct val="35000"/>
            </a:spcAft>
            <a:buNone/>
          </a:pPr>
          <a:r>
            <a:rPr lang="en-US" sz="1400" b="1" i="0" u="none" kern="1200"/>
            <a:t>Goal 4: Information Literacy</a:t>
          </a:r>
          <a:endParaRPr lang="en-US" sz="1400" b="0" kern="1200"/>
        </a:p>
        <a:p>
          <a:pPr marL="0" lvl="0" indent="0" algn="ctr" defTabSz="622300">
            <a:lnSpc>
              <a:spcPct val="90000"/>
            </a:lnSpc>
            <a:spcBef>
              <a:spcPct val="0"/>
            </a:spcBef>
            <a:spcAft>
              <a:spcPct val="35000"/>
            </a:spcAft>
            <a:buNone/>
          </a:pPr>
          <a:r>
            <a:rPr lang="en-US" sz="1400" b="0" i="0" u="none" kern="1200"/>
            <a:t>Equip students with critical thinking and sense-making strategies to identify, evaluate, and navigate a wide range of information across digital, academic, and everyday sources, empowering them to become informed, responsible, and engaged citizens</a:t>
          </a:r>
          <a:r>
            <a:rPr lang="en-US" sz="1300" b="0" i="0" u="none" kern="1200"/>
            <a:t>.</a:t>
          </a:r>
          <a:endParaRPr lang="en-US" sz="1300" b="0" kern="1200"/>
        </a:p>
        <a:p>
          <a:pPr marL="0" lvl="0" indent="0" algn="ctr" defTabSz="622300">
            <a:lnSpc>
              <a:spcPct val="90000"/>
            </a:lnSpc>
            <a:spcBef>
              <a:spcPct val="0"/>
            </a:spcBef>
            <a:spcAft>
              <a:spcPct val="35000"/>
            </a:spcAft>
            <a:buNone/>
          </a:pPr>
          <a:endParaRPr lang="en-US" sz="1300" kern="1200"/>
        </a:p>
      </dsp:txBody>
      <dsp:txXfrm>
        <a:off x="1741884" y="2623740"/>
        <a:ext cx="3167062" cy="1900237"/>
      </dsp:txXfrm>
    </dsp:sp>
    <dsp:sp modelId="{7B3F8A58-F3F5-439F-881C-D18D7117FCED}">
      <dsp:nvSpPr>
        <dsp:cNvPr id="0" name=""/>
        <dsp:cNvSpPr/>
      </dsp:nvSpPr>
      <dsp:spPr>
        <a:xfrm>
          <a:off x="5225653" y="2623740"/>
          <a:ext cx="3167062" cy="1900237"/>
        </a:xfrm>
        <a:prstGeom prst="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i="0" u="none" kern="1200"/>
            <a:t>Goal 5: The Best Me</a:t>
          </a:r>
          <a:endParaRPr lang="en-US" sz="1400" b="0" kern="1200"/>
        </a:p>
        <a:p>
          <a:pPr marL="0" lvl="0" indent="0" algn="ctr" defTabSz="622300">
            <a:lnSpc>
              <a:spcPct val="90000"/>
            </a:lnSpc>
            <a:spcBef>
              <a:spcPct val="0"/>
            </a:spcBef>
            <a:spcAft>
              <a:spcPct val="35000"/>
            </a:spcAft>
            <a:buNone/>
          </a:pPr>
          <a:r>
            <a:rPr lang="en-US" sz="1400" b="0" i="0" u="none" kern="1200"/>
            <a:t>Align and promote shared values, tiered supports, and targeted interventions, to empower students and equip staff in fostering positive and meaningful student interactions that promote success.</a:t>
          </a:r>
          <a:endParaRPr lang="en-US" sz="1400" b="0" kern="1200"/>
        </a:p>
        <a:p>
          <a:pPr marL="0" lvl="0" indent="0" algn="ctr" defTabSz="622300">
            <a:lnSpc>
              <a:spcPct val="90000"/>
            </a:lnSpc>
            <a:spcBef>
              <a:spcPct val="0"/>
            </a:spcBef>
            <a:spcAft>
              <a:spcPct val="35000"/>
            </a:spcAft>
            <a:buNone/>
          </a:pPr>
          <a:endParaRPr lang="en-US" sz="1400" kern="1200"/>
        </a:p>
      </dsp:txBody>
      <dsp:txXfrm>
        <a:off x="5225653" y="2623740"/>
        <a:ext cx="3167062" cy="190023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AC3334E4-6799-4095-A97E-E01AA1D0BFD4}" type="datetimeFigureOut">
              <a:rPr lang="en-US" smtClean="0"/>
              <a:t>4/21/2026</a:t>
            </a:fld>
            <a:endParaRPr lang="en-US"/>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7594A6A5-2359-4EF8-AA47-A6D95835A523}" type="slidenum">
              <a:rPr lang="en-US" smtClean="0"/>
              <a:t>‹#›</a:t>
            </a:fld>
            <a:endParaRPr lang="en-US"/>
          </a:p>
        </p:txBody>
      </p:sp>
    </p:spTree>
    <p:extLst>
      <p:ext uri="{BB962C8B-B14F-4D97-AF65-F5344CB8AC3E}">
        <p14:creationId xmlns:p14="http://schemas.microsoft.com/office/powerpoint/2010/main" val="999167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6176DF-BAE7-4FB0-B669-60B732C6DC2A}" type="slidenum">
              <a:rPr lang="en-US" smtClean="0"/>
              <a:t>1</a:t>
            </a:fld>
            <a:endParaRPr lang="en-US"/>
          </a:p>
        </p:txBody>
      </p:sp>
    </p:spTree>
    <p:extLst>
      <p:ext uri="{BB962C8B-B14F-4D97-AF65-F5344CB8AC3E}">
        <p14:creationId xmlns:p14="http://schemas.microsoft.com/office/powerpoint/2010/main" val="765768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59b0b1403c_0_0:notes"/>
          <p:cNvSpPr>
            <a:spLocks noGrp="1" noRot="1" noChangeAspect="1"/>
          </p:cNvSpPr>
          <p:nvPr>
            <p:ph type="sldImg" idx="2"/>
          </p:nvPr>
        </p:nvSpPr>
        <p:spPr>
          <a:xfrm>
            <a:off x="776288" y="1214438"/>
            <a:ext cx="5829300" cy="32797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59b0b1403c_0_0:notes"/>
          <p:cNvSpPr txBox="1">
            <a:spLocks noGrp="1"/>
          </p:cNvSpPr>
          <p:nvPr>
            <p:ph type="body" idx="1"/>
          </p:nvPr>
        </p:nvSpPr>
        <p:spPr>
          <a:xfrm>
            <a:off x="738880" y="4675368"/>
            <a:ext cx="5904335" cy="3825931"/>
          </a:xfrm>
          <a:prstGeom prst="rect">
            <a:avLst/>
          </a:prstGeom>
        </p:spPr>
        <p:txBody>
          <a:bodyPr spcFirstLastPara="1" wrap="square" lIns="95843" tIns="47909" rIns="95843" bIns="47909" anchor="t" anchorCtr="0">
            <a:noAutofit/>
          </a:bodyPr>
          <a:lstStyle/>
          <a:p>
            <a:endParaRPr/>
          </a:p>
        </p:txBody>
      </p:sp>
      <p:sp>
        <p:nvSpPr>
          <p:cNvPr id="124" name="Google Shape;124;g59b0b1403c_0_0:notes"/>
          <p:cNvSpPr txBox="1">
            <a:spLocks noGrp="1"/>
          </p:cNvSpPr>
          <p:nvPr>
            <p:ph type="sldNum" idx="12"/>
          </p:nvPr>
        </p:nvSpPr>
        <p:spPr>
          <a:xfrm>
            <a:off x="4179609" y="9227959"/>
            <a:ext cx="3198934" cy="487896"/>
          </a:xfrm>
          <a:prstGeom prst="rect">
            <a:avLst/>
          </a:prstGeom>
        </p:spPr>
        <p:txBody>
          <a:bodyPr spcFirstLastPara="1" wrap="square" lIns="95843" tIns="47909" rIns="95843" bIns="47909" anchor="b" anchorCtr="0">
            <a:noAutofit/>
          </a:bodyPr>
          <a:lstStyle/>
          <a:p>
            <a:pPr>
              <a:buClr>
                <a:srgbClr val="000000"/>
              </a:buClr>
            </a:pPr>
            <a:fld id="{00000000-1234-1234-1234-123412341234}" type="slidenum">
              <a:rPr lang="en-US"/>
              <a:pPr>
                <a:buClr>
                  <a:srgbClr val="000000"/>
                </a:buClr>
              </a:pPr>
              <a:t>4</a:t>
            </a:fld>
            <a:endParaRPr/>
          </a:p>
        </p:txBody>
      </p:sp>
    </p:spTree>
    <p:extLst>
      <p:ext uri="{BB962C8B-B14F-4D97-AF65-F5344CB8AC3E}">
        <p14:creationId xmlns:p14="http://schemas.microsoft.com/office/powerpoint/2010/main" val="1781995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7A8D4-F915-A1BC-92B2-7A7A9DF7CE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905758-B7B2-2E52-98AD-EF0D69A377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39D837-DB6B-AE9F-1242-BE55C04415C2}"/>
              </a:ext>
            </a:extLst>
          </p:cNvPr>
          <p:cNvSpPr>
            <a:spLocks noGrp="1"/>
          </p:cNvSpPr>
          <p:nvPr>
            <p:ph type="dt" sz="half" idx="10"/>
          </p:nvPr>
        </p:nvSpPr>
        <p:spPr/>
        <p:txBody>
          <a:bodyPr/>
          <a:lstStyle/>
          <a:p>
            <a:fld id="{6AEEA3A9-7668-4051-9A65-48B7F02C9762}" type="datetime1">
              <a:rPr lang="en-US" smtClean="0"/>
              <a:t>4/21/2026</a:t>
            </a:fld>
            <a:endParaRPr lang="en-US"/>
          </a:p>
        </p:txBody>
      </p:sp>
      <p:sp>
        <p:nvSpPr>
          <p:cNvPr id="5" name="Footer Placeholder 4">
            <a:extLst>
              <a:ext uri="{FF2B5EF4-FFF2-40B4-BE49-F238E27FC236}">
                <a16:creationId xmlns:a16="http://schemas.microsoft.com/office/drawing/2014/main" id="{D6E3441D-6D60-0576-B26F-F4EAA04F7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FAE51-8E8D-D571-797C-5BCAFA94FFC1}"/>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3031545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A471-6B02-2F06-CD8B-A6BE391452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C56ED2-3D0B-C4F9-2C25-055185BE1A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C24869-D23E-9A45-6784-B0910A66042F}"/>
              </a:ext>
            </a:extLst>
          </p:cNvPr>
          <p:cNvSpPr>
            <a:spLocks noGrp="1"/>
          </p:cNvSpPr>
          <p:nvPr>
            <p:ph type="dt" sz="half" idx="10"/>
          </p:nvPr>
        </p:nvSpPr>
        <p:spPr/>
        <p:txBody>
          <a:bodyPr/>
          <a:lstStyle/>
          <a:p>
            <a:fld id="{696DBA0B-7D6A-4812-AB20-4CAD59034EDB}" type="datetime1">
              <a:rPr lang="en-US" smtClean="0"/>
              <a:t>4/21/2026</a:t>
            </a:fld>
            <a:endParaRPr lang="en-US"/>
          </a:p>
        </p:txBody>
      </p:sp>
      <p:sp>
        <p:nvSpPr>
          <p:cNvPr id="5" name="Footer Placeholder 4">
            <a:extLst>
              <a:ext uri="{FF2B5EF4-FFF2-40B4-BE49-F238E27FC236}">
                <a16:creationId xmlns:a16="http://schemas.microsoft.com/office/drawing/2014/main" id="{6769E7B9-590A-AE5C-5957-C16E51C3E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E44657-2C8C-B950-857E-E2B8D49E2042}"/>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161297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4677E4-8C1F-289E-45E7-642E045996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86A763-74B8-FEF1-6059-C5FCDD35B7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DB9CF9-4265-F09C-2BDD-D4344CD7773D}"/>
              </a:ext>
            </a:extLst>
          </p:cNvPr>
          <p:cNvSpPr>
            <a:spLocks noGrp="1"/>
          </p:cNvSpPr>
          <p:nvPr>
            <p:ph type="dt" sz="half" idx="10"/>
          </p:nvPr>
        </p:nvSpPr>
        <p:spPr/>
        <p:txBody>
          <a:bodyPr/>
          <a:lstStyle/>
          <a:p>
            <a:fld id="{7B6FE236-723D-472E-B46A-CA923E983CAC}" type="datetime1">
              <a:rPr lang="en-US" smtClean="0"/>
              <a:t>4/21/2026</a:t>
            </a:fld>
            <a:endParaRPr lang="en-US"/>
          </a:p>
        </p:txBody>
      </p:sp>
      <p:sp>
        <p:nvSpPr>
          <p:cNvPr id="5" name="Footer Placeholder 4">
            <a:extLst>
              <a:ext uri="{FF2B5EF4-FFF2-40B4-BE49-F238E27FC236}">
                <a16:creationId xmlns:a16="http://schemas.microsoft.com/office/drawing/2014/main" id="{F02FE8D6-F13D-5418-711F-1E26D43E02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DCBAB3-86FD-7F96-ED09-6BD1D57E30CB}"/>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859945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D1567-F190-27C4-A2D3-38871767FE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4F331A-A2BC-C40E-5426-DFC64CE47C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7F1ACB-01F5-649F-6D2D-26E11D915118}"/>
              </a:ext>
            </a:extLst>
          </p:cNvPr>
          <p:cNvSpPr>
            <a:spLocks noGrp="1"/>
          </p:cNvSpPr>
          <p:nvPr>
            <p:ph type="dt" sz="half" idx="10"/>
          </p:nvPr>
        </p:nvSpPr>
        <p:spPr/>
        <p:txBody>
          <a:bodyPr/>
          <a:lstStyle/>
          <a:p>
            <a:fld id="{0FA181FA-46A1-4286-95FC-B039F48FE76D}" type="datetime1">
              <a:rPr lang="en-US" smtClean="0"/>
              <a:t>4/21/2026</a:t>
            </a:fld>
            <a:endParaRPr lang="en-US"/>
          </a:p>
        </p:txBody>
      </p:sp>
      <p:sp>
        <p:nvSpPr>
          <p:cNvPr id="5" name="Footer Placeholder 4">
            <a:extLst>
              <a:ext uri="{FF2B5EF4-FFF2-40B4-BE49-F238E27FC236}">
                <a16:creationId xmlns:a16="http://schemas.microsoft.com/office/drawing/2014/main" id="{A44AEC3A-3391-F80D-17BE-2EB5E7325D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FE475F-B55C-3108-9D0B-FB7DCB488E06}"/>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277279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6DE51-C8F7-AABE-7297-BE45D79EE3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D61E5E-6DC9-98BA-E048-2F559EA64F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58245E-DC8B-CB6B-FB39-B32E53A7C50B}"/>
              </a:ext>
            </a:extLst>
          </p:cNvPr>
          <p:cNvSpPr>
            <a:spLocks noGrp="1"/>
          </p:cNvSpPr>
          <p:nvPr>
            <p:ph type="dt" sz="half" idx="10"/>
          </p:nvPr>
        </p:nvSpPr>
        <p:spPr/>
        <p:txBody>
          <a:bodyPr/>
          <a:lstStyle/>
          <a:p>
            <a:fld id="{95C1ED2D-19BE-4D3A-8154-A2C88164EA92}" type="datetime1">
              <a:rPr lang="en-US" smtClean="0"/>
              <a:t>4/21/2026</a:t>
            </a:fld>
            <a:endParaRPr lang="en-US"/>
          </a:p>
        </p:txBody>
      </p:sp>
      <p:sp>
        <p:nvSpPr>
          <p:cNvPr id="5" name="Footer Placeholder 4">
            <a:extLst>
              <a:ext uri="{FF2B5EF4-FFF2-40B4-BE49-F238E27FC236}">
                <a16:creationId xmlns:a16="http://schemas.microsoft.com/office/drawing/2014/main" id="{C0B90785-49CF-7A6A-1EA4-6F145D25FE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945A0-3315-67E5-AB93-4790EF6A2FD0}"/>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2273736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41A45-9204-F8FD-BB3F-1AC822167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566F80-BACA-BAAD-8BB7-F873B802DC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7FE1B5-8200-FF69-F3B7-2BDEAB7D9D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AB65E-537C-8840-EA13-28006D01E591}"/>
              </a:ext>
            </a:extLst>
          </p:cNvPr>
          <p:cNvSpPr>
            <a:spLocks noGrp="1"/>
          </p:cNvSpPr>
          <p:nvPr>
            <p:ph type="dt" sz="half" idx="10"/>
          </p:nvPr>
        </p:nvSpPr>
        <p:spPr/>
        <p:txBody>
          <a:bodyPr/>
          <a:lstStyle/>
          <a:p>
            <a:fld id="{9A156274-FE61-4BC1-9E89-5D724113A316}" type="datetime1">
              <a:rPr lang="en-US" smtClean="0"/>
              <a:t>4/21/2026</a:t>
            </a:fld>
            <a:endParaRPr lang="en-US"/>
          </a:p>
        </p:txBody>
      </p:sp>
      <p:sp>
        <p:nvSpPr>
          <p:cNvPr id="6" name="Footer Placeholder 5">
            <a:extLst>
              <a:ext uri="{FF2B5EF4-FFF2-40B4-BE49-F238E27FC236}">
                <a16:creationId xmlns:a16="http://schemas.microsoft.com/office/drawing/2014/main" id="{4D34AD7F-6FCF-A8AE-FA4C-55D5928B10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B7A2D9-A239-8AAA-F060-8B1AA61854C2}"/>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4011062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8968D-63EB-A562-A213-8D4F0AC388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D28F5B-4E15-DB19-64DF-949AFE78A2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5E49A4-D84C-6565-8CDB-728B45D682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44375A-FD2B-5BEC-FA0E-2ED413DD2A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7EE3BD-DB9E-ED2A-3DF7-BBC73901FA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566AFA-E16F-DC6B-FE11-31A51EF1B0B9}"/>
              </a:ext>
            </a:extLst>
          </p:cNvPr>
          <p:cNvSpPr>
            <a:spLocks noGrp="1"/>
          </p:cNvSpPr>
          <p:nvPr>
            <p:ph type="dt" sz="half" idx="10"/>
          </p:nvPr>
        </p:nvSpPr>
        <p:spPr/>
        <p:txBody>
          <a:bodyPr/>
          <a:lstStyle/>
          <a:p>
            <a:fld id="{98AE7021-A1ED-4EF5-967C-ADB240CC524A}" type="datetime1">
              <a:rPr lang="en-US" smtClean="0"/>
              <a:t>4/21/2026</a:t>
            </a:fld>
            <a:endParaRPr lang="en-US"/>
          </a:p>
        </p:txBody>
      </p:sp>
      <p:sp>
        <p:nvSpPr>
          <p:cNvPr id="8" name="Footer Placeholder 7">
            <a:extLst>
              <a:ext uri="{FF2B5EF4-FFF2-40B4-BE49-F238E27FC236}">
                <a16:creationId xmlns:a16="http://schemas.microsoft.com/office/drawing/2014/main" id="{D035B137-EC6A-5B98-62EB-8D63B5A530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5760D4-056C-DA38-4F7E-D4E26506BC88}"/>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802968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EA8B8-763B-9D04-1C27-7A966431B5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8F7436-757E-8300-DC7F-5ACA250AB8E2}"/>
              </a:ext>
            </a:extLst>
          </p:cNvPr>
          <p:cNvSpPr>
            <a:spLocks noGrp="1"/>
          </p:cNvSpPr>
          <p:nvPr>
            <p:ph type="dt" sz="half" idx="10"/>
          </p:nvPr>
        </p:nvSpPr>
        <p:spPr/>
        <p:txBody>
          <a:bodyPr/>
          <a:lstStyle/>
          <a:p>
            <a:fld id="{2FA09E8C-64A3-4382-846B-40DEE20BA2F7}" type="datetime1">
              <a:rPr lang="en-US" smtClean="0"/>
              <a:t>4/21/2026</a:t>
            </a:fld>
            <a:endParaRPr lang="en-US"/>
          </a:p>
        </p:txBody>
      </p:sp>
      <p:sp>
        <p:nvSpPr>
          <p:cNvPr id="4" name="Footer Placeholder 3">
            <a:extLst>
              <a:ext uri="{FF2B5EF4-FFF2-40B4-BE49-F238E27FC236}">
                <a16:creationId xmlns:a16="http://schemas.microsoft.com/office/drawing/2014/main" id="{1E7B85B2-B254-F6F6-9D08-B5CE6259738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FD3327-4F10-B063-4BB1-F625E146F541}"/>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122391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368DDA-43F3-C21D-8083-F5B09E1C8215}"/>
              </a:ext>
            </a:extLst>
          </p:cNvPr>
          <p:cNvSpPr>
            <a:spLocks noGrp="1"/>
          </p:cNvSpPr>
          <p:nvPr>
            <p:ph type="dt" sz="half" idx="10"/>
          </p:nvPr>
        </p:nvSpPr>
        <p:spPr/>
        <p:txBody>
          <a:bodyPr/>
          <a:lstStyle/>
          <a:p>
            <a:fld id="{0EF93D21-B4E8-45A0-9BDA-A62BD046A69D}" type="datetime1">
              <a:rPr lang="en-US" smtClean="0"/>
              <a:t>4/21/2026</a:t>
            </a:fld>
            <a:endParaRPr lang="en-US"/>
          </a:p>
        </p:txBody>
      </p:sp>
      <p:sp>
        <p:nvSpPr>
          <p:cNvPr id="3" name="Footer Placeholder 2">
            <a:extLst>
              <a:ext uri="{FF2B5EF4-FFF2-40B4-BE49-F238E27FC236}">
                <a16:creationId xmlns:a16="http://schemas.microsoft.com/office/drawing/2014/main" id="{CDE486F7-748B-3874-7CFE-8ABA54F5F8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240394-2F02-55BD-FD79-9FDBB36046B9}"/>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3655036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1CD26-898A-4005-E5FC-7A0C4ED9EC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B7D012-4E5A-48DA-E468-5ABFFF5D41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077961-ABD3-AD61-8CC5-849C9C483B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00CC2F-6E3F-E88D-4BCB-C1332AACB60C}"/>
              </a:ext>
            </a:extLst>
          </p:cNvPr>
          <p:cNvSpPr>
            <a:spLocks noGrp="1"/>
          </p:cNvSpPr>
          <p:nvPr>
            <p:ph type="dt" sz="half" idx="10"/>
          </p:nvPr>
        </p:nvSpPr>
        <p:spPr/>
        <p:txBody>
          <a:bodyPr/>
          <a:lstStyle/>
          <a:p>
            <a:fld id="{8F892DD2-8D0F-4016-B774-70929B97E00A}" type="datetime1">
              <a:rPr lang="en-US" smtClean="0"/>
              <a:t>4/21/2026</a:t>
            </a:fld>
            <a:endParaRPr lang="en-US"/>
          </a:p>
        </p:txBody>
      </p:sp>
      <p:sp>
        <p:nvSpPr>
          <p:cNvPr id="6" name="Footer Placeholder 5">
            <a:extLst>
              <a:ext uri="{FF2B5EF4-FFF2-40B4-BE49-F238E27FC236}">
                <a16:creationId xmlns:a16="http://schemas.microsoft.com/office/drawing/2014/main" id="{5D00511D-9104-EBAC-C327-9AAF1253DB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C3EF1D-05A4-00F6-0C6D-A8789881F94C}"/>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1835178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FECCF-896A-BBC2-A9DD-B2B236990E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C1FD276-FA22-945C-F207-CBCA55AC9E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A0B7FA-72F6-BA41-45F3-16B82235EA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108C55-C7BD-612C-42DA-06E001B4DB7B}"/>
              </a:ext>
            </a:extLst>
          </p:cNvPr>
          <p:cNvSpPr>
            <a:spLocks noGrp="1"/>
          </p:cNvSpPr>
          <p:nvPr>
            <p:ph type="dt" sz="half" idx="10"/>
          </p:nvPr>
        </p:nvSpPr>
        <p:spPr/>
        <p:txBody>
          <a:bodyPr/>
          <a:lstStyle/>
          <a:p>
            <a:fld id="{FE379B9E-F081-4FF4-B329-C644DD637F30}" type="datetime1">
              <a:rPr lang="en-US" smtClean="0"/>
              <a:t>4/21/2026</a:t>
            </a:fld>
            <a:endParaRPr lang="en-US"/>
          </a:p>
        </p:txBody>
      </p:sp>
      <p:sp>
        <p:nvSpPr>
          <p:cNvPr id="6" name="Footer Placeholder 5">
            <a:extLst>
              <a:ext uri="{FF2B5EF4-FFF2-40B4-BE49-F238E27FC236}">
                <a16:creationId xmlns:a16="http://schemas.microsoft.com/office/drawing/2014/main" id="{08C14047-FB84-56A1-D89E-1B272092CA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B77631-F6D1-E202-B615-C60B5A2DC616}"/>
              </a:ext>
            </a:extLst>
          </p:cNvPr>
          <p:cNvSpPr>
            <a:spLocks noGrp="1"/>
          </p:cNvSpPr>
          <p:nvPr>
            <p:ph type="sldNum" sz="quarter" idx="12"/>
          </p:nvPr>
        </p:nvSpPr>
        <p:spPr/>
        <p:txBody>
          <a:bodyPr/>
          <a:lstStyle/>
          <a:p>
            <a:fld id="{EEA1BA9D-140A-42CA-A93D-831FAD535FA8}" type="slidenum">
              <a:rPr lang="en-US" smtClean="0"/>
              <a:t>‹#›</a:t>
            </a:fld>
            <a:endParaRPr lang="en-US"/>
          </a:p>
        </p:txBody>
      </p:sp>
    </p:spTree>
    <p:extLst>
      <p:ext uri="{BB962C8B-B14F-4D97-AF65-F5344CB8AC3E}">
        <p14:creationId xmlns:p14="http://schemas.microsoft.com/office/powerpoint/2010/main" val="138990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E294D2-C7BB-DA0C-FECF-4E3B8430CA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05D3E-08B6-CC80-4881-7DE6BCEE62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07BC4F-67C9-BE8D-43BA-1CD14BDA33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BA4162-BF3D-4AB1-8642-C1DD91E7996F}" type="datetime1">
              <a:rPr lang="en-US" smtClean="0"/>
              <a:t>4/21/2026</a:t>
            </a:fld>
            <a:endParaRPr lang="en-US"/>
          </a:p>
        </p:txBody>
      </p:sp>
      <p:sp>
        <p:nvSpPr>
          <p:cNvPr id="5" name="Footer Placeholder 4">
            <a:extLst>
              <a:ext uri="{FF2B5EF4-FFF2-40B4-BE49-F238E27FC236}">
                <a16:creationId xmlns:a16="http://schemas.microsoft.com/office/drawing/2014/main" id="{C2ADB876-F550-0D2B-968A-0AC550DF07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873456-00E5-24BB-5BCA-59358D84E3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A1BA9D-140A-42CA-A93D-831FAD535FA8}" type="slidenum">
              <a:rPr lang="en-US" smtClean="0"/>
              <a:t>‹#›</a:t>
            </a:fld>
            <a:endParaRPr lang="en-US"/>
          </a:p>
        </p:txBody>
      </p:sp>
    </p:spTree>
    <p:extLst>
      <p:ext uri="{BB962C8B-B14F-4D97-AF65-F5344CB8AC3E}">
        <p14:creationId xmlns:p14="http://schemas.microsoft.com/office/powerpoint/2010/main" val="1444960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t>Metuchen Public Schools</a:t>
            </a:r>
            <a:br>
              <a:rPr lang="en-US" b="1"/>
            </a:br>
            <a:r>
              <a:rPr lang="en-US" b="1"/>
              <a:t>“Every Moment Matters”</a:t>
            </a:r>
            <a:br>
              <a:rPr lang="en-US" b="1"/>
            </a:br>
            <a:r>
              <a:rPr lang="en-US" b="1"/>
              <a:t>District Goals 2025-2026</a:t>
            </a:r>
            <a:endParaRPr lang="en-US" sz="3600" b="1">
              <a:highlight>
                <a:srgbClr val="FFFF00"/>
              </a:highlight>
            </a:endParaRPr>
          </a:p>
        </p:txBody>
      </p:sp>
      <p:pic>
        <p:nvPicPr>
          <p:cNvPr id="7" name="Content Placeholder 6"/>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r="73196"/>
          <a:stretch/>
        </p:blipFill>
        <p:spPr>
          <a:xfrm>
            <a:off x="4258919" y="2239780"/>
            <a:ext cx="3899014" cy="3749040"/>
          </a:xfrm>
        </p:spPr>
      </p:pic>
    </p:spTree>
    <p:extLst>
      <p:ext uri="{BB962C8B-B14F-4D97-AF65-F5344CB8AC3E}">
        <p14:creationId xmlns:p14="http://schemas.microsoft.com/office/powerpoint/2010/main" val="2875594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590D8-400F-872B-78F5-985015FC4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9C601-CA6B-F9DB-2AE6-738F880CF262}"/>
              </a:ext>
            </a:extLst>
          </p:cNvPr>
          <p:cNvSpPr>
            <a:spLocks noGrp="1"/>
          </p:cNvSpPr>
          <p:nvPr>
            <p:ph type="title"/>
          </p:nvPr>
        </p:nvSpPr>
        <p:spPr>
          <a:xfrm>
            <a:off x="1028700" y="723900"/>
            <a:ext cx="10134600" cy="536489"/>
          </a:xfrm>
        </p:spPr>
        <p:txBody>
          <a:bodyPr>
            <a:normAutofit fontScale="90000"/>
          </a:bodyPr>
          <a:lstStyle/>
          <a:p>
            <a:pPr algn="ctr"/>
            <a:r>
              <a:rPr lang="en-US" b="1"/>
              <a:t>District Goals: Goal #5</a:t>
            </a:r>
            <a:endParaRPr lang="en-US" sz="3100"/>
          </a:p>
        </p:txBody>
      </p:sp>
      <p:sp>
        <p:nvSpPr>
          <p:cNvPr id="3" name="Content Placeholder 2">
            <a:extLst>
              <a:ext uri="{FF2B5EF4-FFF2-40B4-BE49-F238E27FC236}">
                <a16:creationId xmlns:a16="http://schemas.microsoft.com/office/drawing/2014/main" id="{6940DCCD-3E20-9609-267E-9340011BB165}"/>
              </a:ext>
            </a:extLst>
          </p:cNvPr>
          <p:cNvSpPr>
            <a:spLocks noGrp="1"/>
          </p:cNvSpPr>
          <p:nvPr>
            <p:ph idx="1"/>
          </p:nvPr>
        </p:nvSpPr>
        <p:spPr>
          <a:xfrm>
            <a:off x="1028700" y="1260389"/>
            <a:ext cx="10134600" cy="4870856"/>
          </a:xfrm>
        </p:spPr>
        <p:txBody>
          <a:bodyPr vert="horz" lIns="91440" tIns="45720" rIns="91440" bIns="45720" rtlCol="0" anchor="t">
            <a:noAutofit/>
          </a:bodyPr>
          <a:lstStyle/>
          <a:p>
            <a:pPr marL="0" indent="0" algn="ctr">
              <a:buNone/>
            </a:pPr>
            <a:r>
              <a:rPr lang="en-US" sz="2400" b="1" dirty="0"/>
              <a:t>The Best Me</a:t>
            </a:r>
            <a:br>
              <a:rPr lang="en-US" sz="2000" dirty="0"/>
            </a:br>
            <a:endParaRPr lang="en-US" sz="2000" dirty="0"/>
          </a:p>
          <a:p>
            <a:pPr marL="0" indent="0">
              <a:buNone/>
            </a:pPr>
            <a:r>
              <a:rPr lang="en-US" sz="1200" b="1" dirty="0"/>
              <a:t>Align and promote shared values, tiered supports, and targeted interventions, to empower students and equip staff in fostering positive and meaningful student interactions that promote success.</a:t>
            </a:r>
            <a:br>
              <a:rPr lang="en-US" sz="1200" dirty="0"/>
            </a:br>
            <a:endParaRPr lang="en-US" sz="1200" dirty="0"/>
          </a:p>
          <a:p>
            <a:pPr marL="0" indent="0">
              <a:buNone/>
            </a:pPr>
            <a:r>
              <a:rPr lang="en-US" sz="1200" dirty="0"/>
              <a:t>Key actions for 2025-2026:</a:t>
            </a:r>
          </a:p>
          <a:p>
            <a:pPr marL="514350" indent="-514350" fontAlgn="base">
              <a:buFont typeface="+mj-lt"/>
              <a:buAutoNum type="arabicPeriod"/>
            </a:pPr>
            <a:r>
              <a:rPr lang="en-US" sz="1200" dirty="0"/>
              <a:t>Engage school-based teams to review and set behavioral expectations for positive student interactions and empower students with the strategies to foster healthy relationships.</a:t>
            </a:r>
          </a:p>
          <a:p>
            <a:pPr marL="514350" indent="-514350" fontAlgn="base">
              <a:buFont typeface="+mj-lt"/>
              <a:buAutoNum type="arabicPeriod"/>
            </a:pPr>
            <a:r>
              <a:rPr lang="en-US" sz="1200" dirty="0"/>
              <a:t>Align interventions, services and character education programs to the NJ Tiered Systems of Support (NJTSS) framework.</a:t>
            </a:r>
          </a:p>
          <a:p>
            <a:pPr marL="514350" indent="-514350" fontAlgn="base">
              <a:buFont typeface="+mj-lt"/>
              <a:buAutoNum type="arabicPeriod"/>
            </a:pPr>
            <a:r>
              <a:rPr lang="en-US" sz="1200" dirty="0"/>
              <a:t>Provide professional development on tiered interventions for areas beyond academics (i.e., mental health, social emotional learning, behavior, etc.)</a:t>
            </a:r>
          </a:p>
          <a:p>
            <a:pPr marL="0" indent="0">
              <a:buNone/>
            </a:pPr>
            <a:r>
              <a:rPr lang="en-US" sz="1200" b="1" u="sng" dirty="0"/>
              <a:t>Mean score </a:t>
            </a:r>
            <a:r>
              <a:rPr lang="en-US" sz="1200" b="1" dirty="0"/>
              <a:t>= 3.50 (range = 2 to 4)</a:t>
            </a:r>
          </a:p>
          <a:p>
            <a:pPr marL="0" indent="0">
              <a:buNone/>
            </a:pPr>
            <a:r>
              <a:rPr lang="en-US" sz="1200" b="1" dirty="0"/>
              <a:t>Moss: Rotating Lunch Bunch Groups on Targeted Interventions (i.e. coping skills, building friendships, anxiety)</a:t>
            </a:r>
          </a:p>
          <a:p>
            <a:pPr marL="0" indent="0">
              <a:buNone/>
            </a:pPr>
            <a:r>
              <a:rPr lang="en-US" sz="1200" b="1" dirty="0"/>
              <a:t>Campbell: Lightbulb Lunch group will develop expectations matrix aligned to the new touchstone</a:t>
            </a:r>
          </a:p>
          <a:p>
            <a:pPr marL="0" indent="0">
              <a:buNone/>
            </a:pPr>
            <a:r>
              <a:rPr lang="en-US" sz="1200" b="1" dirty="0"/>
              <a:t>Edgar: We have been focusing on Tier 1 Character Education through Advisory lessons, No Place for Hate Lessons, morning announcements about our monthly Character Ed themes, as well as the Bulldog Values.</a:t>
            </a:r>
          </a:p>
          <a:p>
            <a:pPr marL="0" indent="0">
              <a:buNone/>
            </a:pPr>
            <a:r>
              <a:rPr lang="en-US" sz="1200" b="1" dirty="0"/>
              <a:t>MHS: MHS Chronic Absenteeism issue is examining how to formalize the actions being taken as a three-tiered system approach.</a:t>
            </a:r>
            <a:endParaRPr lang="en-US" sz="1200" dirty="0">
              <a:ea typeface="Calibri"/>
              <a:cs typeface="Calibri"/>
            </a:endParaRPr>
          </a:p>
        </p:txBody>
      </p:sp>
    </p:spTree>
    <p:extLst>
      <p:ext uri="{BB962C8B-B14F-4D97-AF65-F5344CB8AC3E}">
        <p14:creationId xmlns:p14="http://schemas.microsoft.com/office/powerpoint/2010/main" val="975884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C1D6B-8FDC-CC21-0589-D84F23BDDF87}"/>
              </a:ext>
            </a:extLst>
          </p:cNvPr>
          <p:cNvSpPr>
            <a:spLocks noGrp="1"/>
          </p:cNvSpPr>
          <p:nvPr>
            <p:ph type="title"/>
          </p:nvPr>
        </p:nvSpPr>
        <p:spPr/>
        <p:txBody>
          <a:bodyPr/>
          <a:lstStyle/>
          <a:p>
            <a:pPr algn="ctr"/>
            <a:r>
              <a:rPr lang="en-US" sz="4000" b="1">
                <a:ea typeface="Calibri Light"/>
                <a:cs typeface="Calibri Light"/>
              </a:rPr>
              <a:t>District Goals &amp;</a:t>
            </a:r>
            <a:br>
              <a:rPr lang="en-US" sz="4000" b="1">
                <a:ea typeface="Calibri Light"/>
                <a:cs typeface="Calibri Light"/>
              </a:rPr>
            </a:br>
            <a:r>
              <a:rPr lang="en-US" sz="4000" b="1">
                <a:ea typeface="Calibri Light"/>
                <a:cs typeface="Calibri Light"/>
              </a:rPr>
              <a:t>Alignment to ASCD's Whole Child Tenets</a:t>
            </a:r>
          </a:p>
        </p:txBody>
      </p:sp>
      <p:graphicFrame>
        <p:nvGraphicFramePr>
          <p:cNvPr id="7" name="Content Placeholder 6">
            <a:extLst>
              <a:ext uri="{FF2B5EF4-FFF2-40B4-BE49-F238E27FC236}">
                <a16:creationId xmlns:a16="http://schemas.microsoft.com/office/drawing/2014/main" id="{29481BE2-E992-F894-A1FD-ACEB4DE07D0F}"/>
              </a:ext>
            </a:extLst>
          </p:cNvPr>
          <p:cNvGraphicFramePr>
            <a:graphicFrameLocks noGrp="1"/>
          </p:cNvGraphicFramePr>
          <p:nvPr>
            <p:ph idx="1"/>
            <p:extLst>
              <p:ext uri="{D42A27DB-BD31-4B8C-83A1-F6EECF244321}">
                <p14:modId xmlns:p14="http://schemas.microsoft.com/office/powerpoint/2010/main" val="884980546"/>
              </p:ext>
            </p:extLst>
          </p:nvPr>
        </p:nvGraphicFramePr>
        <p:xfrm>
          <a:off x="881742" y="1825625"/>
          <a:ext cx="10515596" cy="2865120"/>
        </p:xfrm>
        <a:graphic>
          <a:graphicData uri="http://schemas.openxmlformats.org/drawingml/2006/table">
            <a:tbl>
              <a:tblPr firstRow="1" bandRow="1">
                <a:tableStyleId>{5C22544A-7EE6-4342-B048-85BDC9FD1C3A}</a:tableStyleId>
              </a:tblPr>
              <a:tblGrid>
                <a:gridCol w="1502228">
                  <a:extLst>
                    <a:ext uri="{9D8B030D-6E8A-4147-A177-3AD203B41FA5}">
                      <a16:colId xmlns:a16="http://schemas.microsoft.com/office/drawing/2014/main" val="129132469"/>
                    </a:ext>
                  </a:extLst>
                </a:gridCol>
                <a:gridCol w="1502228">
                  <a:extLst>
                    <a:ext uri="{9D8B030D-6E8A-4147-A177-3AD203B41FA5}">
                      <a16:colId xmlns:a16="http://schemas.microsoft.com/office/drawing/2014/main" val="3521709466"/>
                    </a:ext>
                  </a:extLst>
                </a:gridCol>
                <a:gridCol w="1502228">
                  <a:extLst>
                    <a:ext uri="{9D8B030D-6E8A-4147-A177-3AD203B41FA5}">
                      <a16:colId xmlns:a16="http://schemas.microsoft.com/office/drawing/2014/main" val="1113644911"/>
                    </a:ext>
                  </a:extLst>
                </a:gridCol>
                <a:gridCol w="1502228">
                  <a:extLst>
                    <a:ext uri="{9D8B030D-6E8A-4147-A177-3AD203B41FA5}">
                      <a16:colId xmlns:a16="http://schemas.microsoft.com/office/drawing/2014/main" val="1529206539"/>
                    </a:ext>
                  </a:extLst>
                </a:gridCol>
                <a:gridCol w="1502228">
                  <a:extLst>
                    <a:ext uri="{9D8B030D-6E8A-4147-A177-3AD203B41FA5}">
                      <a16:colId xmlns:a16="http://schemas.microsoft.com/office/drawing/2014/main" val="3232676301"/>
                    </a:ext>
                  </a:extLst>
                </a:gridCol>
                <a:gridCol w="1502228">
                  <a:extLst>
                    <a:ext uri="{9D8B030D-6E8A-4147-A177-3AD203B41FA5}">
                      <a16:colId xmlns:a16="http://schemas.microsoft.com/office/drawing/2014/main" val="4092032990"/>
                    </a:ext>
                  </a:extLst>
                </a:gridCol>
                <a:gridCol w="1502228">
                  <a:extLst>
                    <a:ext uri="{9D8B030D-6E8A-4147-A177-3AD203B41FA5}">
                      <a16:colId xmlns:a16="http://schemas.microsoft.com/office/drawing/2014/main" val="2729009712"/>
                    </a:ext>
                  </a:extLst>
                </a:gridCol>
              </a:tblGrid>
              <a:tr h="370840">
                <a:tc>
                  <a:txBody>
                    <a:bodyPr/>
                    <a:lstStyle/>
                    <a:p>
                      <a:pPr algn="ctr"/>
                      <a:r>
                        <a:rPr lang="en-US"/>
                        <a:t>Goal #</a:t>
                      </a:r>
                    </a:p>
                  </a:txBody>
                  <a:tcPr>
                    <a:solidFill>
                      <a:schemeClr val="accent1">
                        <a:lumMod val="75000"/>
                      </a:schemeClr>
                    </a:solidFill>
                  </a:tcPr>
                </a:tc>
                <a:tc>
                  <a:txBody>
                    <a:bodyPr/>
                    <a:lstStyle/>
                    <a:p>
                      <a:pPr algn="ctr"/>
                      <a:r>
                        <a:rPr lang="en-US"/>
                        <a:t>Healthy </a:t>
                      </a:r>
                    </a:p>
                  </a:txBody>
                  <a:tcPr>
                    <a:solidFill>
                      <a:schemeClr val="accent1">
                        <a:lumMod val="75000"/>
                      </a:schemeClr>
                    </a:solidFill>
                  </a:tcPr>
                </a:tc>
                <a:tc>
                  <a:txBody>
                    <a:bodyPr/>
                    <a:lstStyle/>
                    <a:p>
                      <a:pPr algn="ctr"/>
                      <a:r>
                        <a:rPr lang="en-US"/>
                        <a:t>Safe </a:t>
                      </a:r>
                    </a:p>
                  </a:txBody>
                  <a:tcPr>
                    <a:solidFill>
                      <a:schemeClr val="accent1">
                        <a:lumMod val="75000"/>
                      </a:schemeClr>
                    </a:solidFill>
                  </a:tcPr>
                </a:tc>
                <a:tc>
                  <a:txBody>
                    <a:bodyPr/>
                    <a:lstStyle/>
                    <a:p>
                      <a:pPr algn="ctr"/>
                      <a:r>
                        <a:rPr lang="en-US"/>
                        <a:t>Engaged </a:t>
                      </a:r>
                    </a:p>
                  </a:txBody>
                  <a:tcPr>
                    <a:solidFill>
                      <a:schemeClr val="accent1">
                        <a:lumMod val="75000"/>
                      </a:schemeClr>
                    </a:solidFill>
                  </a:tcPr>
                </a:tc>
                <a:tc>
                  <a:txBody>
                    <a:bodyPr/>
                    <a:lstStyle/>
                    <a:p>
                      <a:pPr algn="ctr"/>
                      <a:r>
                        <a:rPr lang="en-US"/>
                        <a:t>Supported </a:t>
                      </a:r>
                    </a:p>
                  </a:txBody>
                  <a:tcPr>
                    <a:solidFill>
                      <a:schemeClr val="accent1">
                        <a:lumMod val="75000"/>
                      </a:schemeClr>
                    </a:solidFill>
                  </a:tcPr>
                </a:tc>
                <a:tc>
                  <a:txBody>
                    <a:bodyPr/>
                    <a:lstStyle/>
                    <a:p>
                      <a:pPr algn="ctr"/>
                      <a:r>
                        <a:rPr lang="en-US"/>
                        <a:t>Challenged </a:t>
                      </a:r>
                    </a:p>
                  </a:txBody>
                  <a:tcPr>
                    <a:solidFill>
                      <a:schemeClr val="accent1">
                        <a:lumMod val="75000"/>
                      </a:schemeClr>
                    </a:solidFill>
                  </a:tcPr>
                </a:tc>
                <a:tc>
                  <a:txBody>
                    <a:bodyPr/>
                    <a:lstStyle/>
                    <a:p>
                      <a:pPr lvl="0" algn="ctr">
                        <a:buNone/>
                      </a:pPr>
                      <a:r>
                        <a:rPr lang="en-US"/>
                        <a:t>Sustainability</a:t>
                      </a:r>
                    </a:p>
                  </a:txBody>
                  <a:tcPr>
                    <a:solidFill>
                      <a:schemeClr val="accent1">
                        <a:lumMod val="75000"/>
                      </a:schemeClr>
                    </a:solidFill>
                  </a:tcPr>
                </a:tc>
                <a:extLst>
                  <a:ext uri="{0D108BD9-81ED-4DB2-BD59-A6C34878D82A}">
                    <a16:rowId xmlns:a16="http://schemas.microsoft.com/office/drawing/2014/main" val="2997153682"/>
                  </a:ext>
                </a:extLst>
              </a:tr>
              <a:tr h="370840">
                <a:tc>
                  <a:txBody>
                    <a:bodyPr/>
                    <a:lstStyle/>
                    <a:p>
                      <a:pPr algn="ctr"/>
                      <a:r>
                        <a:rPr lang="en-US"/>
                        <a:t>1</a:t>
                      </a:r>
                    </a:p>
                  </a:txBody>
                  <a:tcPr/>
                </a:tc>
                <a:tc>
                  <a:txBody>
                    <a:bodyPr/>
                    <a:lstStyle/>
                    <a:p>
                      <a:pPr algn="ctr"/>
                      <a:endParaRPr lang="en-US"/>
                    </a:p>
                  </a:txBody>
                  <a:tcPr/>
                </a:tc>
                <a:tc>
                  <a:txBody>
                    <a:bodyPr/>
                    <a:lstStyle/>
                    <a:p>
                      <a:pPr algn="ctr"/>
                      <a:endParaRPr lang="en-US"/>
                    </a:p>
                  </a:txBody>
                  <a:tcPr/>
                </a:tc>
                <a:tc>
                  <a:txBody>
                    <a:bodyPr/>
                    <a:lstStyle/>
                    <a:p>
                      <a:pPr algn="ctr"/>
                      <a:r>
                        <a:rPr lang="en-US"/>
                        <a:t>x</a:t>
                      </a:r>
                    </a:p>
                  </a:txBody>
                  <a:tcPr/>
                </a:tc>
                <a:tc>
                  <a:txBody>
                    <a:bodyPr/>
                    <a:lstStyle/>
                    <a:p>
                      <a:pPr algn="ctr"/>
                      <a:r>
                        <a:rPr lang="en-US"/>
                        <a:t>x</a:t>
                      </a:r>
                    </a:p>
                  </a:txBody>
                  <a:tcPr/>
                </a:tc>
                <a:tc>
                  <a:txBody>
                    <a:bodyPr/>
                    <a:lstStyle/>
                    <a:p>
                      <a:pPr lvl="0" algn="ctr">
                        <a:buNone/>
                      </a:pPr>
                      <a:r>
                        <a:rPr lang="en-US"/>
                        <a:t>x</a:t>
                      </a:r>
                    </a:p>
                  </a:txBody>
                  <a:tcPr/>
                </a:tc>
                <a:tc>
                  <a:txBody>
                    <a:bodyPr/>
                    <a:lstStyle/>
                    <a:p>
                      <a:pPr lvl="0" algn="ctr">
                        <a:buNone/>
                      </a:pPr>
                      <a:r>
                        <a:rPr lang="en-US"/>
                        <a:t>x</a:t>
                      </a:r>
                    </a:p>
                  </a:txBody>
                  <a:tcPr/>
                </a:tc>
                <a:extLst>
                  <a:ext uri="{0D108BD9-81ED-4DB2-BD59-A6C34878D82A}">
                    <a16:rowId xmlns:a16="http://schemas.microsoft.com/office/drawing/2014/main" val="757140169"/>
                  </a:ext>
                </a:extLst>
              </a:tr>
              <a:tr h="370840">
                <a:tc>
                  <a:txBody>
                    <a:bodyPr/>
                    <a:lstStyle/>
                    <a:p>
                      <a:pPr algn="ctr"/>
                      <a:r>
                        <a:rPr lang="en-US"/>
                        <a:t>2</a:t>
                      </a:r>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lvl="0" algn="ctr">
                        <a:buNone/>
                      </a:pPr>
                      <a:r>
                        <a:rPr lang="en-US"/>
                        <a:t>x</a:t>
                      </a:r>
                    </a:p>
                  </a:txBody>
                  <a:tcPr/>
                </a:tc>
                <a:extLst>
                  <a:ext uri="{0D108BD9-81ED-4DB2-BD59-A6C34878D82A}">
                    <a16:rowId xmlns:a16="http://schemas.microsoft.com/office/drawing/2014/main" val="2971026453"/>
                  </a:ext>
                </a:extLst>
              </a:tr>
              <a:tr h="370840">
                <a:tc>
                  <a:txBody>
                    <a:bodyPr/>
                    <a:lstStyle/>
                    <a:p>
                      <a:pPr algn="ctr"/>
                      <a:r>
                        <a:rPr lang="en-US"/>
                        <a:t>3</a:t>
                      </a:r>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lvl="0" algn="ctr">
                        <a:buNone/>
                      </a:pPr>
                      <a:r>
                        <a:rPr lang="en-US"/>
                        <a:t>x</a:t>
                      </a:r>
                    </a:p>
                  </a:txBody>
                  <a:tcPr/>
                </a:tc>
                <a:extLst>
                  <a:ext uri="{0D108BD9-81ED-4DB2-BD59-A6C34878D82A}">
                    <a16:rowId xmlns:a16="http://schemas.microsoft.com/office/drawing/2014/main" val="4053781975"/>
                  </a:ext>
                </a:extLst>
              </a:tr>
              <a:tr h="370840">
                <a:tc>
                  <a:txBody>
                    <a:bodyPr/>
                    <a:lstStyle/>
                    <a:p>
                      <a:pPr algn="ctr"/>
                      <a:r>
                        <a:rPr lang="en-US"/>
                        <a:t>4</a:t>
                      </a:r>
                    </a:p>
                  </a:txBody>
                  <a:tcPr/>
                </a:tc>
                <a:tc>
                  <a:txBody>
                    <a:bodyPr/>
                    <a:lstStyle/>
                    <a:p>
                      <a:pPr algn="ctr"/>
                      <a:endParaRPr lang="en-US"/>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algn="ctr"/>
                      <a:r>
                        <a:rPr lang="en-US"/>
                        <a:t>x</a:t>
                      </a:r>
                    </a:p>
                  </a:txBody>
                  <a:tcPr/>
                </a:tc>
                <a:tc>
                  <a:txBody>
                    <a:bodyPr/>
                    <a:lstStyle/>
                    <a:p>
                      <a:pPr lvl="0" algn="ctr">
                        <a:buNone/>
                      </a:pPr>
                      <a:endParaRPr lang="en-US"/>
                    </a:p>
                  </a:txBody>
                  <a:tcPr/>
                </a:tc>
                <a:extLst>
                  <a:ext uri="{0D108BD9-81ED-4DB2-BD59-A6C34878D82A}">
                    <a16:rowId xmlns:a16="http://schemas.microsoft.com/office/drawing/2014/main" val="4118317461"/>
                  </a:ext>
                </a:extLst>
              </a:tr>
              <a:tr h="370840">
                <a:tc>
                  <a:txBody>
                    <a:bodyPr/>
                    <a:lstStyle/>
                    <a:p>
                      <a:pPr algn="ctr"/>
                      <a:r>
                        <a:rPr lang="en-US"/>
                        <a:t>5</a:t>
                      </a:r>
                    </a:p>
                  </a:txBody>
                  <a:tcPr/>
                </a:tc>
                <a:tc>
                  <a:txBody>
                    <a:bodyPr/>
                    <a:lstStyle/>
                    <a:p>
                      <a:pPr algn="ctr"/>
                      <a:r>
                        <a:rPr lang="en-US"/>
                        <a:t>x</a:t>
                      </a:r>
                    </a:p>
                  </a:txBody>
                  <a:tcPr/>
                </a:tc>
                <a:tc>
                  <a:txBody>
                    <a:bodyPr/>
                    <a:lstStyle/>
                    <a:p>
                      <a:pPr algn="ctr"/>
                      <a:r>
                        <a:rPr lang="en-US"/>
                        <a:t>x</a:t>
                      </a:r>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lvl="0" algn="ctr">
                        <a:buNone/>
                      </a:pPr>
                      <a:r>
                        <a:rPr lang="en-US"/>
                        <a:t>x</a:t>
                      </a:r>
                    </a:p>
                  </a:txBody>
                  <a:tcPr/>
                </a:tc>
                <a:extLst>
                  <a:ext uri="{0D108BD9-81ED-4DB2-BD59-A6C34878D82A}">
                    <a16:rowId xmlns:a16="http://schemas.microsoft.com/office/drawing/2014/main" val="1088019092"/>
                  </a:ext>
                </a:extLst>
              </a:tr>
              <a:tr h="370840">
                <a:tc>
                  <a:txBody>
                    <a:bodyPr/>
                    <a:lstStyle/>
                    <a:p>
                      <a:pPr algn="ctr"/>
                      <a:r>
                        <a:rPr lang="en-US" b="1"/>
                        <a:t>Score for each tenet </a:t>
                      </a:r>
                      <a:r>
                        <a:rPr lang="en-US" b="1">
                          <a:sym typeface="Wingdings" panose="05000000000000000000" pitchFamily="2" charset="2"/>
                        </a:rPr>
                        <a:t></a:t>
                      </a:r>
                      <a:endParaRPr lang="en-US" b="1"/>
                    </a:p>
                  </a:txBody>
                  <a:tcPr/>
                </a:tc>
                <a:tc>
                  <a:txBody>
                    <a:bodyPr/>
                    <a:lstStyle/>
                    <a:p>
                      <a:pPr algn="ctr"/>
                      <a:endParaRPr lang="en-US" b="1"/>
                    </a:p>
                  </a:txBody>
                  <a:tcPr/>
                </a:tc>
                <a:tc>
                  <a:txBody>
                    <a:bodyPr/>
                    <a:lstStyle/>
                    <a:p>
                      <a:pPr algn="ctr"/>
                      <a:endParaRPr lang="en-US" b="1"/>
                    </a:p>
                  </a:txBody>
                  <a:tcPr/>
                </a:tc>
                <a:tc>
                  <a:txBody>
                    <a:bodyPr/>
                    <a:lstStyle/>
                    <a:p>
                      <a:pPr algn="ctr"/>
                      <a:endParaRPr lang="en-US" b="1"/>
                    </a:p>
                  </a:txBody>
                  <a:tcPr/>
                </a:tc>
                <a:tc>
                  <a:txBody>
                    <a:bodyPr/>
                    <a:lstStyle/>
                    <a:p>
                      <a:pPr algn="ctr"/>
                      <a:endParaRPr lang="en-US" b="1"/>
                    </a:p>
                  </a:txBody>
                  <a:tcPr/>
                </a:tc>
                <a:tc>
                  <a:txBody>
                    <a:bodyPr/>
                    <a:lstStyle/>
                    <a:p>
                      <a:pPr algn="ctr"/>
                      <a:endParaRPr lang="en-US" b="1"/>
                    </a:p>
                  </a:txBody>
                  <a:tcPr/>
                </a:tc>
                <a:tc>
                  <a:txBody>
                    <a:bodyPr/>
                    <a:lstStyle/>
                    <a:p>
                      <a:pPr lvl="0" algn="ctr">
                        <a:buNone/>
                      </a:pPr>
                      <a:endParaRPr lang="en-US" b="1"/>
                    </a:p>
                  </a:txBody>
                  <a:tcPr/>
                </a:tc>
                <a:extLst>
                  <a:ext uri="{0D108BD9-81ED-4DB2-BD59-A6C34878D82A}">
                    <a16:rowId xmlns:a16="http://schemas.microsoft.com/office/drawing/2014/main" val="1105429680"/>
                  </a:ext>
                </a:extLst>
              </a:tr>
            </a:tbl>
          </a:graphicData>
        </a:graphic>
      </p:graphicFrame>
    </p:spTree>
    <p:extLst>
      <p:ext uri="{BB962C8B-B14F-4D97-AF65-F5344CB8AC3E}">
        <p14:creationId xmlns:p14="http://schemas.microsoft.com/office/powerpoint/2010/main" val="3059365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F9AF4-2009-63BE-B552-6711388A8E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F42D0F-D315-0E25-BF08-108C4D3FDDDE}"/>
              </a:ext>
            </a:extLst>
          </p:cNvPr>
          <p:cNvSpPr>
            <a:spLocks noGrp="1"/>
          </p:cNvSpPr>
          <p:nvPr>
            <p:ph type="title"/>
          </p:nvPr>
        </p:nvSpPr>
        <p:spPr/>
        <p:txBody>
          <a:bodyPr/>
          <a:lstStyle/>
          <a:p>
            <a:pPr algn="ctr"/>
            <a:r>
              <a:rPr lang="en-US" sz="4000" b="1">
                <a:ea typeface="Calibri Light"/>
                <a:cs typeface="Calibri Light"/>
              </a:rPr>
              <a:t>District Goals &amp;</a:t>
            </a:r>
            <a:br>
              <a:rPr lang="en-US" sz="4000" b="1">
                <a:ea typeface="Calibri Light"/>
                <a:cs typeface="Calibri Light"/>
              </a:rPr>
            </a:br>
            <a:r>
              <a:rPr lang="en-US" sz="4000" b="1">
                <a:ea typeface="Calibri Light"/>
                <a:cs typeface="Calibri Light"/>
              </a:rPr>
              <a:t>Alignment to School Quality Review Indicators</a:t>
            </a:r>
          </a:p>
        </p:txBody>
      </p:sp>
      <p:graphicFrame>
        <p:nvGraphicFramePr>
          <p:cNvPr id="7" name="Content Placeholder 6">
            <a:extLst>
              <a:ext uri="{FF2B5EF4-FFF2-40B4-BE49-F238E27FC236}">
                <a16:creationId xmlns:a16="http://schemas.microsoft.com/office/drawing/2014/main" id="{302876ED-78BB-C706-6B1D-BE7D7E9C145A}"/>
              </a:ext>
            </a:extLst>
          </p:cNvPr>
          <p:cNvGraphicFramePr>
            <a:graphicFrameLocks noGrp="1"/>
          </p:cNvGraphicFramePr>
          <p:nvPr>
            <p:ph idx="1"/>
            <p:extLst>
              <p:ext uri="{D42A27DB-BD31-4B8C-83A1-F6EECF244321}">
                <p14:modId xmlns:p14="http://schemas.microsoft.com/office/powerpoint/2010/main" val="2424700936"/>
              </p:ext>
            </p:extLst>
          </p:nvPr>
        </p:nvGraphicFramePr>
        <p:xfrm>
          <a:off x="881742" y="1825625"/>
          <a:ext cx="10515600" cy="3073400"/>
        </p:xfrm>
        <a:graphic>
          <a:graphicData uri="http://schemas.openxmlformats.org/drawingml/2006/table">
            <a:tbl>
              <a:tblPr firstRow="1" bandRow="1">
                <a:tableStyleId>{5C22544A-7EE6-4342-B048-85BDC9FD1C3A}</a:tableStyleId>
              </a:tblPr>
              <a:tblGrid>
                <a:gridCol w="876300">
                  <a:extLst>
                    <a:ext uri="{9D8B030D-6E8A-4147-A177-3AD203B41FA5}">
                      <a16:colId xmlns:a16="http://schemas.microsoft.com/office/drawing/2014/main" val="129132469"/>
                    </a:ext>
                  </a:extLst>
                </a:gridCol>
                <a:gridCol w="876300">
                  <a:extLst>
                    <a:ext uri="{9D8B030D-6E8A-4147-A177-3AD203B41FA5}">
                      <a16:colId xmlns:a16="http://schemas.microsoft.com/office/drawing/2014/main" val="3521709466"/>
                    </a:ext>
                  </a:extLst>
                </a:gridCol>
                <a:gridCol w="876300">
                  <a:extLst>
                    <a:ext uri="{9D8B030D-6E8A-4147-A177-3AD203B41FA5}">
                      <a16:colId xmlns:a16="http://schemas.microsoft.com/office/drawing/2014/main" val="1113644911"/>
                    </a:ext>
                  </a:extLst>
                </a:gridCol>
                <a:gridCol w="876300">
                  <a:extLst>
                    <a:ext uri="{9D8B030D-6E8A-4147-A177-3AD203B41FA5}">
                      <a16:colId xmlns:a16="http://schemas.microsoft.com/office/drawing/2014/main" val="1529206539"/>
                    </a:ext>
                  </a:extLst>
                </a:gridCol>
                <a:gridCol w="876300">
                  <a:extLst>
                    <a:ext uri="{9D8B030D-6E8A-4147-A177-3AD203B41FA5}">
                      <a16:colId xmlns:a16="http://schemas.microsoft.com/office/drawing/2014/main" val="3232676301"/>
                    </a:ext>
                  </a:extLst>
                </a:gridCol>
                <a:gridCol w="876300">
                  <a:extLst>
                    <a:ext uri="{9D8B030D-6E8A-4147-A177-3AD203B41FA5}">
                      <a16:colId xmlns:a16="http://schemas.microsoft.com/office/drawing/2014/main" val="4092032990"/>
                    </a:ext>
                  </a:extLst>
                </a:gridCol>
                <a:gridCol w="876300">
                  <a:extLst>
                    <a:ext uri="{9D8B030D-6E8A-4147-A177-3AD203B41FA5}">
                      <a16:colId xmlns:a16="http://schemas.microsoft.com/office/drawing/2014/main" val="2729009712"/>
                    </a:ext>
                  </a:extLst>
                </a:gridCol>
                <a:gridCol w="876300">
                  <a:extLst>
                    <a:ext uri="{9D8B030D-6E8A-4147-A177-3AD203B41FA5}">
                      <a16:colId xmlns:a16="http://schemas.microsoft.com/office/drawing/2014/main" val="3229486335"/>
                    </a:ext>
                  </a:extLst>
                </a:gridCol>
                <a:gridCol w="876300">
                  <a:extLst>
                    <a:ext uri="{9D8B030D-6E8A-4147-A177-3AD203B41FA5}">
                      <a16:colId xmlns:a16="http://schemas.microsoft.com/office/drawing/2014/main" val="1107728250"/>
                    </a:ext>
                  </a:extLst>
                </a:gridCol>
                <a:gridCol w="876300">
                  <a:extLst>
                    <a:ext uri="{9D8B030D-6E8A-4147-A177-3AD203B41FA5}">
                      <a16:colId xmlns:a16="http://schemas.microsoft.com/office/drawing/2014/main" val="4286872515"/>
                    </a:ext>
                  </a:extLst>
                </a:gridCol>
                <a:gridCol w="876300">
                  <a:extLst>
                    <a:ext uri="{9D8B030D-6E8A-4147-A177-3AD203B41FA5}">
                      <a16:colId xmlns:a16="http://schemas.microsoft.com/office/drawing/2014/main" val="3971652524"/>
                    </a:ext>
                  </a:extLst>
                </a:gridCol>
                <a:gridCol w="876300">
                  <a:extLst>
                    <a:ext uri="{9D8B030D-6E8A-4147-A177-3AD203B41FA5}">
                      <a16:colId xmlns:a16="http://schemas.microsoft.com/office/drawing/2014/main" val="2423430356"/>
                    </a:ext>
                  </a:extLst>
                </a:gridCol>
              </a:tblGrid>
              <a:tr h="370840">
                <a:tc>
                  <a:txBody>
                    <a:bodyPr/>
                    <a:lstStyle/>
                    <a:p>
                      <a:pPr algn="ctr"/>
                      <a:r>
                        <a:rPr lang="en-US"/>
                        <a:t>Goal #</a:t>
                      </a:r>
                    </a:p>
                  </a:txBody>
                  <a:tcPr>
                    <a:solidFill>
                      <a:schemeClr val="accent1">
                        <a:lumMod val="75000"/>
                      </a:schemeClr>
                    </a:solidFill>
                  </a:tcPr>
                </a:tc>
                <a:tc>
                  <a:txBody>
                    <a:bodyPr/>
                    <a:lstStyle/>
                    <a:p>
                      <a:pPr algn="ctr"/>
                      <a:r>
                        <a:rPr lang="en-US"/>
                        <a:t>1</a:t>
                      </a:r>
                    </a:p>
                    <a:p>
                      <a:pPr algn="ctr"/>
                      <a:r>
                        <a:rPr lang="en-US" sz="1000"/>
                        <a:t>curriculum</a:t>
                      </a:r>
                    </a:p>
                  </a:txBody>
                  <a:tcPr>
                    <a:solidFill>
                      <a:schemeClr val="accent1">
                        <a:lumMod val="75000"/>
                      </a:schemeClr>
                    </a:solidFill>
                  </a:tcPr>
                </a:tc>
                <a:tc>
                  <a:txBody>
                    <a:bodyPr/>
                    <a:lstStyle/>
                    <a:p>
                      <a:pPr algn="ctr"/>
                      <a:r>
                        <a:rPr lang="en-US"/>
                        <a:t>2</a:t>
                      </a:r>
                    </a:p>
                    <a:p>
                      <a:pPr algn="ctr"/>
                      <a:r>
                        <a:rPr lang="en-US" sz="1000"/>
                        <a:t>pedagogy</a:t>
                      </a:r>
                    </a:p>
                  </a:txBody>
                  <a:tcPr>
                    <a:solidFill>
                      <a:schemeClr val="accent1">
                        <a:lumMod val="75000"/>
                      </a:schemeClr>
                    </a:solidFill>
                  </a:tcPr>
                </a:tc>
                <a:tc>
                  <a:txBody>
                    <a:bodyPr/>
                    <a:lstStyle/>
                    <a:p>
                      <a:pPr algn="ctr"/>
                      <a:r>
                        <a:rPr lang="en-US"/>
                        <a:t>3</a:t>
                      </a:r>
                    </a:p>
                    <a:p>
                      <a:pPr algn="ctr"/>
                      <a:r>
                        <a:rPr lang="en-US" sz="1000"/>
                        <a:t>assessment</a:t>
                      </a:r>
                    </a:p>
                  </a:txBody>
                  <a:tcPr>
                    <a:solidFill>
                      <a:schemeClr val="accent1">
                        <a:lumMod val="75000"/>
                      </a:schemeClr>
                    </a:solidFill>
                  </a:tcPr>
                </a:tc>
                <a:tc>
                  <a:txBody>
                    <a:bodyPr/>
                    <a:lstStyle/>
                    <a:p>
                      <a:pPr algn="ctr"/>
                      <a:r>
                        <a:rPr lang="en-US"/>
                        <a:t>4</a:t>
                      </a:r>
                    </a:p>
                    <a:p>
                      <a:pPr algn="ctr"/>
                      <a:r>
                        <a:rPr lang="en-US" sz="1000"/>
                        <a:t>environment</a:t>
                      </a:r>
                    </a:p>
                  </a:txBody>
                  <a:tcPr>
                    <a:solidFill>
                      <a:schemeClr val="accent1">
                        <a:lumMod val="75000"/>
                      </a:schemeClr>
                    </a:solidFill>
                  </a:tcPr>
                </a:tc>
                <a:tc>
                  <a:txBody>
                    <a:bodyPr/>
                    <a:lstStyle/>
                    <a:p>
                      <a:pPr algn="ctr"/>
                      <a:r>
                        <a:rPr lang="en-US"/>
                        <a:t>5</a:t>
                      </a:r>
                    </a:p>
                    <a:p>
                      <a:pPr algn="ctr"/>
                      <a:r>
                        <a:rPr lang="en-US" sz="1000"/>
                        <a:t>expectations</a:t>
                      </a:r>
                    </a:p>
                  </a:txBody>
                  <a:tcPr>
                    <a:solidFill>
                      <a:schemeClr val="accent1">
                        <a:lumMod val="75000"/>
                      </a:schemeClr>
                    </a:solidFill>
                  </a:tcPr>
                </a:tc>
                <a:tc>
                  <a:txBody>
                    <a:bodyPr/>
                    <a:lstStyle/>
                    <a:p>
                      <a:pPr lvl="0" algn="ctr">
                        <a:buNone/>
                      </a:pPr>
                      <a:r>
                        <a:rPr lang="en-US"/>
                        <a:t>6</a:t>
                      </a:r>
                    </a:p>
                    <a:p>
                      <a:pPr lvl="0" algn="ctr">
                        <a:buNone/>
                      </a:pPr>
                      <a:r>
                        <a:rPr lang="en-US" sz="1000"/>
                        <a:t>resources</a:t>
                      </a:r>
                    </a:p>
                  </a:txBody>
                  <a:tcPr>
                    <a:solidFill>
                      <a:schemeClr val="accent1">
                        <a:lumMod val="75000"/>
                      </a:schemeClr>
                    </a:solidFill>
                  </a:tcPr>
                </a:tc>
                <a:tc>
                  <a:txBody>
                    <a:bodyPr/>
                    <a:lstStyle/>
                    <a:p>
                      <a:pPr lvl="0" algn="ctr">
                        <a:buNone/>
                      </a:pPr>
                      <a:r>
                        <a:rPr lang="en-US"/>
                        <a:t>7</a:t>
                      </a:r>
                    </a:p>
                    <a:p>
                      <a:pPr lvl="0" algn="ctr">
                        <a:buNone/>
                      </a:pPr>
                      <a:r>
                        <a:rPr lang="en-US" sz="1000"/>
                        <a:t>goals</a:t>
                      </a:r>
                    </a:p>
                  </a:txBody>
                  <a:tcPr>
                    <a:solidFill>
                      <a:schemeClr val="accent1">
                        <a:lumMod val="75000"/>
                      </a:schemeClr>
                    </a:solidFill>
                  </a:tcPr>
                </a:tc>
                <a:tc>
                  <a:txBody>
                    <a:bodyPr/>
                    <a:lstStyle/>
                    <a:p>
                      <a:pPr lvl="0" algn="ctr">
                        <a:buNone/>
                      </a:pPr>
                      <a:r>
                        <a:rPr lang="en-US"/>
                        <a:t>8</a:t>
                      </a:r>
                    </a:p>
                    <a:p>
                      <a:pPr lvl="0" algn="ctr">
                        <a:buNone/>
                      </a:pPr>
                      <a:r>
                        <a:rPr lang="en-US" sz="1000"/>
                        <a:t>supervision</a:t>
                      </a:r>
                    </a:p>
                  </a:txBody>
                  <a:tcPr>
                    <a:solidFill>
                      <a:schemeClr val="accent1">
                        <a:lumMod val="75000"/>
                      </a:schemeClr>
                    </a:solidFill>
                  </a:tcPr>
                </a:tc>
                <a:tc>
                  <a:txBody>
                    <a:bodyPr/>
                    <a:lstStyle/>
                    <a:p>
                      <a:pPr lvl="0" algn="ctr">
                        <a:buNone/>
                      </a:pPr>
                      <a:r>
                        <a:rPr lang="en-US"/>
                        <a:t>9</a:t>
                      </a:r>
                    </a:p>
                    <a:p>
                      <a:pPr lvl="0" algn="ctr">
                        <a:buNone/>
                      </a:pPr>
                      <a:r>
                        <a:rPr lang="en-US" sz="1000"/>
                        <a:t>shared leadership</a:t>
                      </a:r>
                    </a:p>
                  </a:txBody>
                  <a:tcPr>
                    <a:solidFill>
                      <a:schemeClr val="accent1">
                        <a:lumMod val="75000"/>
                      </a:schemeClr>
                    </a:solidFill>
                  </a:tcPr>
                </a:tc>
                <a:tc>
                  <a:txBody>
                    <a:bodyPr/>
                    <a:lstStyle/>
                    <a:p>
                      <a:pPr lvl="0" algn="ctr">
                        <a:buNone/>
                      </a:pPr>
                      <a:r>
                        <a:rPr lang="en-US"/>
                        <a:t>10</a:t>
                      </a:r>
                    </a:p>
                    <a:p>
                      <a:pPr lvl="0" algn="ctr">
                        <a:buNone/>
                      </a:pPr>
                      <a:r>
                        <a:rPr lang="en-US" sz="1000"/>
                        <a:t>improve-</a:t>
                      </a:r>
                      <a:r>
                        <a:rPr lang="en-US" sz="1000" err="1"/>
                        <a:t>ment</a:t>
                      </a:r>
                      <a:endParaRPr lang="en-US" sz="1000"/>
                    </a:p>
                  </a:txBody>
                  <a:tcPr>
                    <a:solidFill>
                      <a:schemeClr val="accent1">
                        <a:lumMod val="75000"/>
                      </a:schemeClr>
                    </a:solidFill>
                  </a:tcPr>
                </a:tc>
                <a:tc>
                  <a:txBody>
                    <a:bodyPr/>
                    <a:lstStyle/>
                    <a:p>
                      <a:pPr lvl="0" algn="ctr">
                        <a:buNone/>
                      </a:pPr>
                      <a:r>
                        <a:rPr lang="en-US"/>
                        <a:t>11</a:t>
                      </a:r>
                    </a:p>
                    <a:p>
                      <a:pPr lvl="0" algn="ctr">
                        <a:buNone/>
                      </a:pPr>
                      <a:r>
                        <a:rPr lang="en-US" sz="1000"/>
                        <a:t>student growth</a:t>
                      </a:r>
                    </a:p>
                  </a:txBody>
                  <a:tcPr>
                    <a:solidFill>
                      <a:schemeClr val="accent1">
                        <a:lumMod val="75000"/>
                      </a:schemeClr>
                    </a:solidFill>
                  </a:tcPr>
                </a:tc>
                <a:extLst>
                  <a:ext uri="{0D108BD9-81ED-4DB2-BD59-A6C34878D82A}">
                    <a16:rowId xmlns:a16="http://schemas.microsoft.com/office/drawing/2014/main" val="2997153682"/>
                  </a:ext>
                </a:extLst>
              </a:tr>
              <a:tr h="370840">
                <a:tc>
                  <a:txBody>
                    <a:bodyPr/>
                    <a:lstStyle/>
                    <a:p>
                      <a:pPr algn="ctr"/>
                      <a:r>
                        <a:rPr lang="en-US"/>
                        <a:t>1</a:t>
                      </a:r>
                    </a:p>
                  </a:txBody>
                  <a:tcPr/>
                </a:tc>
                <a:tc>
                  <a:txBody>
                    <a:bodyPr/>
                    <a:lstStyle/>
                    <a:p>
                      <a:pPr algn="ctr"/>
                      <a:r>
                        <a:rPr lang="en-US"/>
                        <a:t>x</a:t>
                      </a:r>
                    </a:p>
                  </a:txBody>
                  <a:tcPr/>
                </a:tc>
                <a:tc>
                  <a:txBody>
                    <a:bodyPr/>
                    <a:lstStyle/>
                    <a:p>
                      <a:pPr algn="ctr"/>
                      <a:r>
                        <a:rPr lang="en-US"/>
                        <a:t>x</a:t>
                      </a:r>
                    </a:p>
                  </a:txBody>
                  <a:tcPr/>
                </a:tc>
                <a:tc>
                  <a:txBody>
                    <a:bodyPr/>
                    <a:lstStyle/>
                    <a:p>
                      <a:pPr algn="ctr"/>
                      <a:r>
                        <a:rPr lang="en-US"/>
                        <a:t>x</a:t>
                      </a:r>
                    </a:p>
                  </a:txBody>
                  <a:tcPr/>
                </a:tc>
                <a:tc>
                  <a:txBody>
                    <a:bodyPr/>
                    <a:lstStyle/>
                    <a:p>
                      <a:pPr algn="ctr"/>
                      <a:endParaRPr lang="en-US"/>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r>
                        <a:rPr lang="en-US"/>
                        <a:t>x</a:t>
                      </a:r>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endParaRPr lang="en-US"/>
                    </a:p>
                  </a:txBody>
                  <a:tcPr/>
                </a:tc>
                <a:extLst>
                  <a:ext uri="{0D108BD9-81ED-4DB2-BD59-A6C34878D82A}">
                    <a16:rowId xmlns:a16="http://schemas.microsoft.com/office/drawing/2014/main" val="757140169"/>
                  </a:ext>
                </a:extLst>
              </a:tr>
              <a:tr h="370840">
                <a:tc>
                  <a:txBody>
                    <a:bodyPr/>
                    <a:lstStyle/>
                    <a:p>
                      <a:pPr algn="ctr"/>
                      <a:r>
                        <a:rPr lang="en-US"/>
                        <a:t>2</a:t>
                      </a:r>
                    </a:p>
                  </a:txBody>
                  <a:tcPr/>
                </a:tc>
                <a:tc>
                  <a:txBody>
                    <a:bodyPr/>
                    <a:lstStyle/>
                    <a:p>
                      <a:pPr algn="ctr"/>
                      <a:endParaRPr lang="en-US"/>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algn="ctr"/>
                      <a:endParaRPr lang="en-US"/>
                    </a:p>
                  </a:txBody>
                  <a:tcPr/>
                </a:tc>
                <a:tc>
                  <a:txBody>
                    <a:bodyPr/>
                    <a:lstStyle/>
                    <a:p>
                      <a:pPr lvl="0" algn="ctr">
                        <a:buNone/>
                      </a:pPr>
                      <a:r>
                        <a:rPr lang="en-US"/>
                        <a:t>x</a:t>
                      </a:r>
                    </a:p>
                  </a:txBody>
                  <a:tcPr/>
                </a:tc>
                <a:tc>
                  <a:txBody>
                    <a:bodyPr/>
                    <a:lstStyle/>
                    <a:p>
                      <a:pPr lvl="0" algn="ctr">
                        <a:buNone/>
                      </a:pPr>
                      <a:r>
                        <a:rPr lang="en-US"/>
                        <a:t>x</a:t>
                      </a:r>
                    </a:p>
                  </a:txBody>
                  <a:tcPr/>
                </a:tc>
                <a:tc>
                  <a:txBody>
                    <a:bodyPr/>
                    <a:lstStyle/>
                    <a:p>
                      <a:pPr lvl="0" algn="ctr">
                        <a:buNone/>
                      </a:pPr>
                      <a:endParaRPr lang="en-US"/>
                    </a:p>
                  </a:txBody>
                  <a:tcPr/>
                </a:tc>
                <a:tc>
                  <a:txBody>
                    <a:bodyPr/>
                    <a:lstStyle/>
                    <a:p>
                      <a:pPr lvl="0" algn="ctr">
                        <a:buNone/>
                      </a:pPr>
                      <a:r>
                        <a:rPr lang="en-US"/>
                        <a:t>x</a:t>
                      </a:r>
                    </a:p>
                  </a:txBody>
                  <a:tcPr/>
                </a:tc>
                <a:tc>
                  <a:txBody>
                    <a:bodyPr/>
                    <a:lstStyle/>
                    <a:p>
                      <a:pPr lvl="0" algn="ctr">
                        <a:buNone/>
                      </a:pPr>
                      <a:endParaRPr lang="en-US"/>
                    </a:p>
                  </a:txBody>
                  <a:tcPr/>
                </a:tc>
                <a:tc>
                  <a:txBody>
                    <a:bodyPr/>
                    <a:lstStyle/>
                    <a:p>
                      <a:pPr lvl="0" algn="ctr">
                        <a:buNone/>
                      </a:pPr>
                      <a:endParaRPr lang="en-US"/>
                    </a:p>
                  </a:txBody>
                  <a:tcPr/>
                </a:tc>
                <a:extLst>
                  <a:ext uri="{0D108BD9-81ED-4DB2-BD59-A6C34878D82A}">
                    <a16:rowId xmlns:a16="http://schemas.microsoft.com/office/drawing/2014/main" val="2971026453"/>
                  </a:ext>
                </a:extLst>
              </a:tr>
              <a:tr h="370840">
                <a:tc>
                  <a:txBody>
                    <a:bodyPr/>
                    <a:lstStyle/>
                    <a:p>
                      <a:pPr algn="ctr"/>
                      <a:r>
                        <a:rPr lang="en-US"/>
                        <a:t>3</a:t>
                      </a:r>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r>
                        <a:rPr lang="en-US"/>
                        <a:t>x</a:t>
                      </a:r>
                    </a:p>
                  </a:txBody>
                  <a:tcPr/>
                </a:tc>
                <a:tc>
                  <a:txBody>
                    <a:bodyPr/>
                    <a:lstStyle/>
                    <a:p>
                      <a:pPr algn="ctr"/>
                      <a:endParaRPr lang="en-US"/>
                    </a:p>
                  </a:txBody>
                  <a:tcPr/>
                </a:tc>
                <a:tc>
                  <a:txBody>
                    <a:bodyPr/>
                    <a:lstStyle/>
                    <a:p>
                      <a:pPr lvl="0" algn="ctr">
                        <a:buNone/>
                      </a:pPr>
                      <a:endParaRPr lang="en-US"/>
                    </a:p>
                  </a:txBody>
                  <a:tcPr/>
                </a:tc>
                <a:tc>
                  <a:txBody>
                    <a:bodyPr/>
                    <a:lstStyle/>
                    <a:p>
                      <a:pPr lvl="0" algn="ctr">
                        <a:buNone/>
                      </a:pPr>
                      <a:r>
                        <a:rPr lang="en-US"/>
                        <a:t>x</a:t>
                      </a:r>
                    </a:p>
                  </a:txBody>
                  <a:tcPr/>
                </a:tc>
                <a:tc>
                  <a:txBody>
                    <a:bodyPr/>
                    <a:lstStyle/>
                    <a:p>
                      <a:pPr lvl="0" algn="ctr">
                        <a:buNone/>
                      </a:pPr>
                      <a:endParaRPr lang="en-US"/>
                    </a:p>
                  </a:txBody>
                  <a:tcPr/>
                </a:tc>
                <a:tc>
                  <a:txBody>
                    <a:bodyPr/>
                    <a:lstStyle/>
                    <a:p>
                      <a:pPr lvl="0" algn="ctr">
                        <a:buNone/>
                      </a:pPr>
                      <a:r>
                        <a:rPr lang="en-US"/>
                        <a:t>x</a:t>
                      </a:r>
                    </a:p>
                  </a:txBody>
                  <a:tcPr/>
                </a:tc>
                <a:tc>
                  <a:txBody>
                    <a:bodyPr/>
                    <a:lstStyle/>
                    <a:p>
                      <a:pPr lvl="0" algn="ctr">
                        <a:buNone/>
                      </a:pPr>
                      <a:r>
                        <a:rPr lang="en-US"/>
                        <a:t>x</a:t>
                      </a:r>
                    </a:p>
                  </a:txBody>
                  <a:tcPr/>
                </a:tc>
                <a:tc>
                  <a:txBody>
                    <a:bodyPr/>
                    <a:lstStyle/>
                    <a:p>
                      <a:pPr lvl="0" algn="ctr">
                        <a:buNone/>
                      </a:pPr>
                      <a:endParaRPr lang="en-US"/>
                    </a:p>
                  </a:txBody>
                  <a:tcPr/>
                </a:tc>
                <a:extLst>
                  <a:ext uri="{0D108BD9-81ED-4DB2-BD59-A6C34878D82A}">
                    <a16:rowId xmlns:a16="http://schemas.microsoft.com/office/drawing/2014/main" val="4053781975"/>
                  </a:ext>
                </a:extLst>
              </a:tr>
              <a:tr h="370840">
                <a:tc>
                  <a:txBody>
                    <a:bodyPr/>
                    <a:lstStyle/>
                    <a:p>
                      <a:pPr algn="ctr"/>
                      <a:r>
                        <a:rPr lang="en-US"/>
                        <a:t>4</a:t>
                      </a:r>
                    </a:p>
                  </a:txBody>
                  <a:tcPr/>
                </a:tc>
                <a:tc>
                  <a:txBody>
                    <a:bodyPr/>
                    <a:lstStyle/>
                    <a:p>
                      <a:pPr algn="ctr"/>
                      <a:r>
                        <a:rPr lang="en-US"/>
                        <a:t>x</a:t>
                      </a:r>
                    </a:p>
                  </a:txBody>
                  <a:tcPr/>
                </a:tc>
                <a:tc>
                  <a:txBody>
                    <a:bodyPr/>
                    <a:lstStyle/>
                    <a:p>
                      <a:pPr algn="ctr"/>
                      <a:r>
                        <a:rPr lang="en-US"/>
                        <a:t>x</a:t>
                      </a:r>
                    </a:p>
                  </a:txBody>
                  <a:tcPr/>
                </a:tc>
                <a:tc>
                  <a:txBody>
                    <a:bodyPr/>
                    <a:lstStyle/>
                    <a:p>
                      <a:pPr algn="ctr"/>
                      <a:r>
                        <a:rPr lang="en-US"/>
                        <a:t>x</a:t>
                      </a:r>
                    </a:p>
                  </a:txBody>
                  <a:tcPr/>
                </a:tc>
                <a:tc>
                  <a:txBody>
                    <a:bodyPr/>
                    <a:lstStyle/>
                    <a:p>
                      <a:pPr algn="ctr"/>
                      <a:endParaRPr lang="en-US"/>
                    </a:p>
                  </a:txBody>
                  <a:tcPr/>
                </a:tc>
                <a:tc>
                  <a:txBody>
                    <a:bodyPr/>
                    <a:lstStyle/>
                    <a:p>
                      <a:pPr algn="ctr"/>
                      <a:endParaRPr lang="en-US"/>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r>
                        <a:rPr lang="en-US"/>
                        <a:t>x</a:t>
                      </a:r>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endParaRPr lang="en-US"/>
                    </a:p>
                  </a:txBody>
                  <a:tcPr/>
                </a:tc>
                <a:extLst>
                  <a:ext uri="{0D108BD9-81ED-4DB2-BD59-A6C34878D82A}">
                    <a16:rowId xmlns:a16="http://schemas.microsoft.com/office/drawing/2014/main" val="4118317461"/>
                  </a:ext>
                </a:extLst>
              </a:tr>
              <a:tr h="370840">
                <a:tc>
                  <a:txBody>
                    <a:bodyPr/>
                    <a:lstStyle/>
                    <a:p>
                      <a:pPr algn="ctr"/>
                      <a:r>
                        <a:rPr lang="en-US"/>
                        <a:t>5</a:t>
                      </a:r>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r>
                        <a:rPr lang="en-US"/>
                        <a:t>x</a:t>
                      </a:r>
                    </a:p>
                  </a:txBody>
                  <a:tcPr/>
                </a:tc>
                <a:tc>
                  <a:txBody>
                    <a:bodyPr/>
                    <a:lstStyle/>
                    <a:p>
                      <a:pPr algn="ctr"/>
                      <a:r>
                        <a:rPr lang="en-US"/>
                        <a:t>x</a:t>
                      </a:r>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r>
                        <a:rPr lang="en-US"/>
                        <a:t>x</a:t>
                      </a:r>
                    </a:p>
                  </a:txBody>
                  <a:tcPr/>
                </a:tc>
                <a:tc>
                  <a:txBody>
                    <a:bodyPr/>
                    <a:lstStyle/>
                    <a:p>
                      <a:pPr lvl="0" algn="ctr">
                        <a:buNone/>
                      </a:pPr>
                      <a:endParaRPr lang="en-US"/>
                    </a:p>
                  </a:txBody>
                  <a:tcPr/>
                </a:tc>
                <a:tc>
                  <a:txBody>
                    <a:bodyPr/>
                    <a:lstStyle/>
                    <a:p>
                      <a:pPr lvl="0" algn="ctr">
                        <a:buNone/>
                      </a:pPr>
                      <a:endParaRPr lang="en-US"/>
                    </a:p>
                  </a:txBody>
                  <a:tcPr/>
                </a:tc>
                <a:tc>
                  <a:txBody>
                    <a:bodyPr/>
                    <a:lstStyle/>
                    <a:p>
                      <a:pPr lvl="0" algn="ctr">
                        <a:buNone/>
                      </a:pPr>
                      <a:r>
                        <a:rPr lang="en-US"/>
                        <a:t>x</a:t>
                      </a:r>
                    </a:p>
                  </a:txBody>
                  <a:tcPr/>
                </a:tc>
                <a:extLst>
                  <a:ext uri="{0D108BD9-81ED-4DB2-BD59-A6C34878D82A}">
                    <a16:rowId xmlns:a16="http://schemas.microsoft.com/office/drawing/2014/main" val="1088019092"/>
                  </a:ext>
                </a:extLst>
              </a:tr>
              <a:tr h="370840">
                <a:tc>
                  <a:txBody>
                    <a:bodyPr/>
                    <a:lstStyle/>
                    <a:p>
                      <a:pPr algn="ctr"/>
                      <a:r>
                        <a:rPr lang="en-US" sz="1000" b="1"/>
                        <a:t>Score for each indicator</a:t>
                      </a:r>
                      <a:r>
                        <a:rPr lang="en-US" sz="1000" b="1">
                          <a:sym typeface="Wingdings" panose="05000000000000000000" pitchFamily="2" charset="2"/>
                        </a:rPr>
                        <a:t></a:t>
                      </a:r>
                      <a:endParaRPr lang="en-US" sz="1000" b="1"/>
                    </a:p>
                  </a:txBody>
                  <a:tcPr/>
                </a:tc>
                <a:tc>
                  <a:txBody>
                    <a:bodyPr/>
                    <a:lstStyle/>
                    <a:p>
                      <a:pPr algn="ctr"/>
                      <a:endParaRPr lang="en-US" b="1"/>
                    </a:p>
                  </a:txBody>
                  <a:tcPr/>
                </a:tc>
                <a:tc>
                  <a:txBody>
                    <a:bodyPr/>
                    <a:lstStyle/>
                    <a:p>
                      <a:pPr algn="ctr"/>
                      <a:endParaRPr lang="en-US" b="1"/>
                    </a:p>
                  </a:txBody>
                  <a:tcPr/>
                </a:tc>
                <a:tc>
                  <a:txBody>
                    <a:bodyPr/>
                    <a:lstStyle/>
                    <a:p>
                      <a:pPr algn="ctr"/>
                      <a:endParaRPr lang="en-US" b="1"/>
                    </a:p>
                  </a:txBody>
                  <a:tcPr/>
                </a:tc>
                <a:tc>
                  <a:txBody>
                    <a:bodyPr/>
                    <a:lstStyle/>
                    <a:p>
                      <a:pPr algn="ctr"/>
                      <a:endParaRPr lang="en-US" b="1"/>
                    </a:p>
                  </a:txBody>
                  <a:tcPr/>
                </a:tc>
                <a:tc>
                  <a:txBody>
                    <a:bodyPr/>
                    <a:lstStyle/>
                    <a:p>
                      <a:pPr algn="ctr"/>
                      <a:endParaRPr lang="en-US" b="1"/>
                    </a:p>
                  </a:txBody>
                  <a:tcPr/>
                </a:tc>
                <a:tc>
                  <a:txBody>
                    <a:bodyPr/>
                    <a:lstStyle/>
                    <a:p>
                      <a:pPr lvl="0" algn="ctr">
                        <a:buNone/>
                      </a:pPr>
                      <a:endParaRPr lang="en-US" b="1"/>
                    </a:p>
                  </a:txBody>
                  <a:tcPr/>
                </a:tc>
                <a:tc>
                  <a:txBody>
                    <a:bodyPr/>
                    <a:lstStyle/>
                    <a:p>
                      <a:pPr lvl="0" algn="ctr">
                        <a:buNone/>
                      </a:pPr>
                      <a:endParaRPr lang="en-US" b="1"/>
                    </a:p>
                  </a:txBody>
                  <a:tcPr/>
                </a:tc>
                <a:tc>
                  <a:txBody>
                    <a:bodyPr/>
                    <a:lstStyle/>
                    <a:p>
                      <a:pPr lvl="0" algn="ctr">
                        <a:buNone/>
                      </a:pPr>
                      <a:endParaRPr lang="en-US" b="1"/>
                    </a:p>
                  </a:txBody>
                  <a:tcPr/>
                </a:tc>
                <a:tc>
                  <a:txBody>
                    <a:bodyPr/>
                    <a:lstStyle/>
                    <a:p>
                      <a:pPr lvl="0" algn="ctr">
                        <a:buNone/>
                      </a:pPr>
                      <a:endParaRPr lang="en-US" b="1"/>
                    </a:p>
                  </a:txBody>
                  <a:tcPr/>
                </a:tc>
                <a:tc>
                  <a:txBody>
                    <a:bodyPr/>
                    <a:lstStyle/>
                    <a:p>
                      <a:pPr lvl="0" algn="ctr">
                        <a:buNone/>
                      </a:pPr>
                      <a:endParaRPr lang="en-US" b="1"/>
                    </a:p>
                  </a:txBody>
                  <a:tcPr/>
                </a:tc>
                <a:tc>
                  <a:txBody>
                    <a:bodyPr/>
                    <a:lstStyle/>
                    <a:p>
                      <a:pPr lvl="0" algn="ctr">
                        <a:buNone/>
                      </a:pPr>
                      <a:endParaRPr lang="en-US" b="1"/>
                    </a:p>
                  </a:txBody>
                  <a:tcPr/>
                </a:tc>
                <a:extLst>
                  <a:ext uri="{0D108BD9-81ED-4DB2-BD59-A6C34878D82A}">
                    <a16:rowId xmlns:a16="http://schemas.microsoft.com/office/drawing/2014/main" val="1105429680"/>
                  </a:ext>
                </a:extLst>
              </a:tr>
            </a:tbl>
          </a:graphicData>
        </a:graphic>
      </p:graphicFrame>
    </p:spTree>
    <p:extLst>
      <p:ext uri="{BB962C8B-B14F-4D97-AF65-F5344CB8AC3E}">
        <p14:creationId xmlns:p14="http://schemas.microsoft.com/office/powerpoint/2010/main" val="3833256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2E11E-88E8-0CF0-04BE-49F2FAF0BA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5DA1F9-85D1-F75B-0F71-6912A1EFA409}"/>
              </a:ext>
            </a:extLst>
          </p:cNvPr>
          <p:cNvSpPr>
            <a:spLocks noGrp="1"/>
          </p:cNvSpPr>
          <p:nvPr>
            <p:ph type="title"/>
          </p:nvPr>
        </p:nvSpPr>
        <p:spPr>
          <a:xfrm>
            <a:off x="1028700" y="723900"/>
            <a:ext cx="10134600" cy="536489"/>
          </a:xfrm>
        </p:spPr>
        <p:txBody>
          <a:bodyPr>
            <a:normAutofit fontScale="90000"/>
          </a:bodyPr>
          <a:lstStyle/>
          <a:p>
            <a:pPr algn="ctr"/>
            <a:r>
              <a:rPr lang="en-US" b="1"/>
              <a:t>District Priorities</a:t>
            </a:r>
            <a:endParaRPr lang="en-US" sz="3100"/>
          </a:p>
        </p:txBody>
      </p:sp>
      <p:sp>
        <p:nvSpPr>
          <p:cNvPr id="3" name="Content Placeholder 2">
            <a:extLst>
              <a:ext uri="{FF2B5EF4-FFF2-40B4-BE49-F238E27FC236}">
                <a16:creationId xmlns:a16="http://schemas.microsoft.com/office/drawing/2014/main" id="{55A7C11D-BC93-64F6-F93F-F70732E9E31D}"/>
              </a:ext>
            </a:extLst>
          </p:cNvPr>
          <p:cNvSpPr>
            <a:spLocks noGrp="1"/>
          </p:cNvSpPr>
          <p:nvPr>
            <p:ph idx="1"/>
          </p:nvPr>
        </p:nvSpPr>
        <p:spPr>
          <a:xfrm>
            <a:off x="1028700" y="1260389"/>
            <a:ext cx="10134600" cy="4870856"/>
          </a:xfrm>
        </p:spPr>
        <p:txBody>
          <a:bodyPr vert="horz" lIns="91440" tIns="45720" rIns="91440" bIns="45720" rtlCol="0" anchor="t">
            <a:noAutofit/>
          </a:bodyPr>
          <a:lstStyle/>
          <a:p>
            <a:pPr marL="0" indent="0" algn="ctr">
              <a:buNone/>
            </a:pPr>
            <a:br>
              <a:rPr lang="en-US" sz="2000"/>
            </a:br>
            <a:endParaRPr lang="en-US" sz="2000"/>
          </a:p>
          <a:p>
            <a:pPr marL="0" indent="0">
              <a:buNone/>
            </a:pPr>
            <a:br>
              <a:rPr lang="en-US" sz="1800"/>
            </a:br>
            <a:endParaRPr lang="en-US" sz="1800"/>
          </a:p>
        </p:txBody>
      </p:sp>
      <p:pic>
        <p:nvPicPr>
          <p:cNvPr id="1026" name="Picture 2">
            <a:extLst>
              <a:ext uri="{FF2B5EF4-FFF2-40B4-BE49-F238E27FC236}">
                <a16:creationId xmlns:a16="http://schemas.microsoft.com/office/drawing/2014/main" id="{6CFDC0AA-F828-6A09-0817-353F151C9D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0325" y="1440275"/>
            <a:ext cx="7400925" cy="4210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780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88BB6-F5E9-AE20-BCD8-FFE081543747}"/>
              </a:ext>
            </a:extLst>
          </p:cNvPr>
          <p:cNvSpPr>
            <a:spLocks noGrp="1"/>
          </p:cNvSpPr>
          <p:nvPr>
            <p:ph type="title"/>
          </p:nvPr>
        </p:nvSpPr>
        <p:spPr/>
        <p:txBody>
          <a:bodyPr>
            <a:normAutofit fontScale="90000"/>
          </a:bodyPr>
          <a:lstStyle/>
          <a:p>
            <a:pPr algn="ctr"/>
            <a:r>
              <a:rPr lang="en-US" b="1"/>
              <a:t>Metuchen Public Schools</a:t>
            </a:r>
            <a:br>
              <a:rPr lang="en-US" b="1"/>
            </a:br>
            <a:r>
              <a:rPr lang="en-US" b="1"/>
              <a:t>“Every Moment Matters”</a:t>
            </a:r>
            <a:br>
              <a:rPr lang="en-US" b="1"/>
            </a:br>
            <a:endParaRPr lang="en-US" b="1"/>
          </a:p>
        </p:txBody>
      </p:sp>
      <p:graphicFrame>
        <p:nvGraphicFramePr>
          <p:cNvPr id="4" name="Content Placeholder 3">
            <a:extLst>
              <a:ext uri="{FF2B5EF4-FFF2-40B4-BE49-F238E27FC236}">
                <a16:creationId xmlns:a16="http://schemas.microsoft.com/office/drawing/2014/main" id="{E2F5900D-FA93-548E-DDC4-E00062384A2B}"/>
              </a:ext>
            </a:extLst>
          </p:cNvPr>
          <p:cNvGraphicFramePr>
            <a:graphicFrameLocks noGrp="1"/>
          </p:cNvGraphicFramePr>
          <p:nvPr>
            <p:ph idx="1"/>
            <p:extLst>
              <p:ext uri="{D42A27DB-BD31-4B8C-83A1-F6EECF244321}">
                <p14:modId xmlns:p14="http://schemas.microsoft.com/office/powerpoint/2010/main" val="2192466980"/>
              </p:ext>
            </p:extLst>
          </p:nvPr>
        </p:nvGraphicFramePr>
        <p:xfrm>
          <a:off x="1028700" y="1200150"/>
          <a:ext cx="10134600" cy="4930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6902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7"/>
          <p:cNvSpPr txBox="1">
            <a:spLocks noGrp="1"/>
          </p:cNvSpPr>
          <p:nvPr>
            <p:ph type="title"/>
          </p:nvPr>
        </p:nvSpPr>
        <p:spPr>
          <a:xfrm>
            <a:off x="1981200" y="274638"/>
            <a:ext cx="8229600" cy="1143000"/>
          </a:xfrm>
          <a:prstGeom prst="rect">
            <a:avLst/>
          </a:prstGeom>
        </p:spPr>
        <p:txBody>
          <a:bodyPr spcFirstLastPara="1" vert="horz" wrap="square" lIns="91425" tIns="45700" rIns="91425" bIns="45700" rtlCol="0" anchor="ctr" anchorCtr="0">
            <a:noAutofit/>
          </a:bodyPr>
          <a:lstStyle/>
          <a:p>
            <a:pPr algn="ctr">
              <a:spcBef>
                <a:spcPts val="0"/>
              </a:spcBef>
            </a:pPr>
            <a:r>
              <a:rPr lang="en-US" b="1"/>
              <a:t>How will we measure our progress in 2025-2026?</a:t>
            </a:r>
            <a:endParaRPr b="1"/>
          </a:p>
        </p:txBody>
      </p:sp>
      <p:sp>
        <p:nvSpPr>
          <p:cNvPr id="127" name="Google Shape;127;p17"/>
          <p:cNvSpPr txBox="1">
            <a:spLocks noGrp="1"/>
          </p:cNvSpPr>
          <p:nvPr>
            <p:ph type="body" idx="1"/>
          </p:nvPr>
        </p:nvSpPr>
        <p:spPr>
          <a:xfrm>
            <a:off x="1981200" y="1219200"/>
            <a:ext cx="8229600" cy="5105400"/>
          </a:xfrm>
          <a:prstGeom prst="rect">
            <a:avLst/>
          </a:prstGeom>
        </p:spPr>
        <p:txBody>
          <a:bodyPr spcFirstLastPara="1" vert="horz" wrap="square" lIns="91425" tIns="45700" rIns="91425" bIns="45700" rtlCol="0" anchor="t" anchorCtr="0">
            <a:noAutofit/>
          </a:bodyPr>
          <a:lstStyle/>
          <a:p>
            <a:pPr marL="0" indent="0">
              <a:spcBef>
                <a:spcPts val="640"/>
              </a:spcBef>
              <a:buNone/>
            </a:pPr>
            <a:endParaRPr lang="en-US"/>
          </a:p>
          <a:p>
            <a:pPr marL="0" indent="0">
              <a:spcBef>
                <a:spcPts val="640"/>
              </a:spcBef>
              <a:buNone/>
            </a:pPr>
            <a:endParaRPr lang="en-US"/>
          </a:p>
          <a:p>
            <a:pPr marL="0" indent="0">
              <a:spcBef>
                <a:spcPts val="640"/>
              </a:spcBef>
              <a:buNone/>
            </a:pPr>
            <a:endParaRPr lang="en-US"/>
          </a:p>
          <a:p>
            <a:pPr marL="0" indent="0">
              <a:spcBef>
                <a:spcPts val="640"/>
              </a:spcBef>
              <a:buNone/>
            </a:pPr>
            <a:endParaRPr lang="en-US"/>
          </a:p>
          <a:p>
            <a:pPr marL="0" indent="0">
              <a:spcBef>
                <a:spcPts val="640"/>
              </a:spcBef>
              <a:buNone/>
            </a:pPr>
            <a:endParaRPr lang="en-US"/>
          </a:p>
          <a:p>
            <a:pPr marL="0" indent="0">
              <a:spcBef>
                <a:spcPts val="640"/>
              </a:spcBef>
              <a:buNone/>
            </a:pPr>
            <a:endParaRPr lang="en-US"/>
          </a:p>
          <a:p>
            <a:pPr marL="0" indent="0">
              <a:spcBef>
                <a:spcPts val="640"/>
              </a:spcBef>
              <a:buNone/>
            </a:pPr>
            <a:endParaRPr lang="en-US"/>
          </a:p>
          <a:p>
            <a:pPr marL="0" indent="0">
              <a:spcBef>
                <a:spcPts val="640"/>
              </a:spcBef>
              <a:buNone/>
            </a:pPr>
            <a:endParaRPr lang="en-US" sz="1800"/>
          </a:p>
          <a:p>
            <a:pPr marL="0" indent="0">
              <a:spcBef>
                <a:spcPts val="640"/>
              </a:spcBef>
              <a:buNone/>
            </a:pPr>
            <a:endParaRPr lang="en-US" sz="1800"/>
          </a:p>
          <a:p>
            <a:pPr marL="0" indent="0">
              <a:spcBef>
                <a:spcPts val="640"/>
              </a:spcBef>
              <a:buNone/>
            </a:pPr>
            <a:endParaRPr lang="en-US" sz="1800"/>
          </a:p>
          <a:p>
            <a:pPr marL="0" indent="0">
              <a:spcBef>
                <a:spcPts val="640"/>
              </a:spcBef>
              <a:buNone/>
            </a:pPr>
            <a:endParaRPr sz="1800"/>
          </a:p>
        </p:txBody>
      </p:sp>
      <p:grpSp>
        <p:nvGrpSpPr>
          <p:cNvPr id="128" name="Google Shape;128;p17"/>
          <p:cNvGrpSpPr/>
          <p:nvPr/>
        </p:nvGrpSpPr>
        <p:grpSpPr>
          <a:xfrm>
            <a:off x="3117001" y="4738747"/>
            <a:ext cx="5957975" cy="643500"/>
            <a:chOff x="1593000" y="2322568"/>
            <a:chExt cx="5957975" cy="643500"/>
          </a:xfrm>
        </p:grpSpPr>
        <p:sp>
          <p:nvSpPr>
            <p:cNvPr id="129" name="Google Shape;129;p17"/>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endParaRPr/>
            </a:p>
          </p:txBody>
        </p:sp>
        <p:sp>
          <p:nvSpPr>
            <p:cNvPr id="130" name="Google Shape;130;p17"/>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endParaRPr/>
            </a:p>
          </p:txBody>
        </p:sp>
        <p:sp>
          <p:nvSpPr>
            <p:cNvPr id="131" name="Google Shape;131;p17"/>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endParaRPr/>
            </a:p>
          </p:txBody>
        </p:sp>
        <p:sp>
          <p:nvSpPr>
            <p:cNvPr id="132" name="Google Shape;132;p17"/>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a:lnSpc>
                  <a:spcPct val="115000"/>
                </a:lnSpc>
              </a:pPr>
              <a:r>
                <a:rPr lang="en-US" sz="2400">
                  <a:solidFill>
                    <a:srgbClr val="FFFFFF"/>
                  </a:solidFill>
                  <a:latin typeface="Roboto"/>
                  <a:ea typeface="Roboto"/>
                  <a:cs typeface="Roboto"/>
                  <a:sym typeface="Roboto"/>
                </a:rPr>
                <a:t>Didn’t do it</a:t>
              </a:r>
              <a:endParaRPr sz="2400">
                <a:solidFill>
                  <a:srgbClr val="FFFFFF"/>
                </a:solidFill>
                <a:latin typeface="Roboto"/>
                <a:ea typeface="Roboto"/>
                <a:cs typeface="Roboto"/>
                <a:sym typeface="Roboto"/>
              </a:endParaRPr>
            </a:p>
          </p:txBody>
        </p:sp>
        <p:sp>
          <p:nvSpPr>
            <p:cNvPr id="133" name="Google Shape;133;p17"/>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7000"/>
                </a:srgbClr>
              </a:outerShdw>
            </a:effectLst>
          </p:spPr>
          <p:txBody>
            <a:bodyPr spcFirstLastPara="1" wrap="square" lIns="91425" tIns="91425" rIns="91425" bIns="91425" anchor="ctr" anchorCtr="0">
              <a:noAutofit/>
            </a:bodyPr>
            <a:lstStyle/>
            <a:p>
              <a:endParaRPr/>
            </a:p>
          </p:txBody>
        </p:sp>
        <p:sp>
          <p:nvSpPr>
            <p:cNvPr id="134" name="Google Shape;134;p17"/>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a:r>
                <a:rPr lang="en-US" sz="2600" b="1">
                  <a:solidFill>
                    <a:srgbClr val="FFFFFF"/>
                  </a:solidFill>
                  <a:latin typeface="Roboto"/>
                  <a:ea typeface="Roboto"/>
                  <a:cs typeface="Roboto"/>
                  <a:sym typeface="Roboto"/>
                </a:rPr>
                <a:t>1</a:t>
              </a:r>
              <a:endParaRPr sz="2600" b="1">
                <a:solidFill>
                  <a:srgbClr val="FFFFFF"/>
                </a:solidFill>
                <a:latin typeface="Roboto"/>
                <a:ea typeface="Roboto"/>
                <a:cs typeface="Roboto"/>
                <a:sym typeface="Roboto"/>
              </a:endParaRPr>
            </a:p>
          </p:txBody>
        </p:sp>
        <p:sp>
          <p:nvSpPr>
            <p:cNvPr id="135" name="Google Shape;135;p17"/>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a:lnSpc>
                  <a:spcPct val="115000"/>
                </a:lnSpc>
              </a:pPr>
              <a:r>
                <a:rPr lang="en-US" sz="1400">
                  <a:solidFill>
                    <a:srgbClr val="A72A1E"/>
                  </a:solidFill>
                  <a:latin typeface="Roboto"/>
                  <a:ea typeface="Roboto"/>
                  <a:cs typeface="Roboto"/>
                  <a:sym typeface="Roboto"/>
                </a:rPr>
                <a:t>or circumstances prevented us from doing it</a:t>
              </a:r>
              <a:endParaRPr sz="1400">
                <a:solidFill>
                  <a:srgbClr val="A72A1E"/>
                </a:solidFill>
                <a:latin typeface="Roboto"/>
                <a:ea typeface="Roboto"/>
                <a:cs typeface="Roboto"/>
                <a:sym typeface="Roboto"/>
              </a:endParaRPr>
            </a:p>
          </p:txBody>
        </p:sp>
      </p:grpSp>
      <p:grpSp>
        <p:nvGrpSpPr>
          <p:cNvPr id="136" name="Google Shape;136;p17"/>
          <p:cNvGrpSpPr/>
          <p:nvPr/>
        </p:nvGrpSpPr>
        <p:grpSpPr>
          <a:xfrm>
            <a:off x="3117001" y="4083880"/>
            <a:ext cx="5957975" cy="643500"/>
            <a:chOff x="1593000" y="2322568"/>
            <a:chExt cx="5957975" cy="643500"/>
          </a:xfrm>
        </p:grpSpPr>
        <p:sp>
          <p:nvSpPr>
            <p:cNvPr id="137" name="Google Shape;137;p17"/>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endParaRPr/>
            </a:p>
          </p:txBody>
        </p:sp>
        <p:sp>
          <p:nvSpPr>
            <p:cNvPr id="138" name="Google Shape;138;p17"/>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endParaRPr/>
            </a:p>
          </p:txBody>
        </p:sp>
        <p:sp>
          <p:nvSpPr>
            <p:cNvPr id="139" name="Google Shape;139;p17"/>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endParaRPr/>
            </a:p>
          </p:txBody>
        </p:sp>
        <p:sp>
          <p:nvSpPr>
            <p:cNvPr id="140" name="Google Shape;140;p17"/>
            <p:cNvSpPr/>
            <p:nvPr/>
          </p:nvSpPr>
          <p:spPr>
            <a:xfrm>
              <a:off x="2342625" y="2399963"/>
              <a:ext cx="2381100" cy="495900"/>
            </a:xfrm>
            <a:prstGeom prst="rect">
              <a:avLst/>
            </a:prstGeom>
            <a:noFill/>
            <a:ln>
              <a:noFill/>
            </a:ln>
          </p:spPr>
          <p:txBody>
            <a:bodyPr spcFirstLastPara="1" wrap="square" lIns="91425" tIns="91425" rIns="91425" bIns="91425" anchor="ctr" anchorCtr="0">
              <a:noAutofit/>
            </a:bodyPr>
            <a:lstStyle/>
            <a:p>
              <a:pPr>
                <a:lnSpc>
                  <a:spcPct val="115000"/>
                </a:lnSpc>
              </a:pPr>
              <a:r>
                <a:rPr lang="en-US" sz="2400">
                  <a:solidFill>
                    <a:srgbClr val="FFFFFF"/>
                  </a:solidFill>
                  <a:latin typeface="Roboto"/>
                  <a:ea typeface="Roboto"/>
                  <a:cs typeface="Roboto"/>
                  <a:sym typeface="Roboto"/>
                </a:rPr>
                <a:t>Some progress</a:t>
              </a:r>
              <a:endParaRPr sz="2400">
                <a:solidFill>
                  <a:srgbClr val="FFFFFF"/>
                </a:solidFill>
                <a:latin typeface="Roboto"/>
                <a:ea typeface="Roboto"/>
                <a:cs typeface="Roboto"/>
                <a:sym typeface="Roboto"/>
              </a:endParaRPr>
            </a:p>
          </p:txBody>
        </p:sp>
        <p:sp>
          <p:nvSpPr>
            <p:cNvPr id="141" name="Google Shape;141;p17"/>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7000"/>
                </a:srgbClr>
              </a:outerShdw>
            </a:effectLst>
          </p:spPr>
          <p:txBody>
            <a:bodyPr spcFirstLastPara="1" wrap="square" lIns="91425" tIns="91425" rIns="91425" bIns="91425" anchor="ctr" anchorCtr="0">
              <a:noAutofit/>
            </a:bodyPr>
            <a:lstStyle/>
            <a:p>
              <a:endParaRPr/>
            </a:p>
          </p:txBody>
        </p:sp>
        <p:sp>
          <p:nvSpPr>
            <p:cNvPr id="142" name="Google Shape;142;p17"/>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a:r>
                <a:rPr lang="en-US" sz="2600" b="1">
                  <a:solidFill>
                    <a:srgbClr val="FFFFFF"/>
                  </a:solidFill>
                  <a:latin typeface="Roboto"/>
                  <a:ea typeface="Roboto"/>
                  <a:cs typeface="Roboto"/>
                  <a:sym typeface="Roboto"/>
                </a:rPr>
                <a:t>2</a:t>
              </a:r>
              <a:endParaRPr sz="2600" b="1">
                <a:solidFill>
                  <a:srgbClr val="FFFFFF"/>
                </a:solidFill>
                <a:latin typeface="Roboto"/>
                <a:ea typeface="Roboto"/>
                <a:cs typeface="Roboto"/>
                <a:sym typeface="Roboto"/>
              </a:endParaRPr>
            </a:p>
          </p:txBody>
        </p:sp>
        <p:sp>
          <p:nvSpPr>
            <p:cNvPr id="143" name="Google Shape;143;p17"/>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a:lnSpc>
                  <a:spcPct val="115000"/>
                </a:lnSpc>
              </a:pPr>
              <a:r>
                <a:rPr lang="en-US" sz="1400">
                  <a:solidFill>
                    <a:srgbClr val="A72A1E"/>
                  </a:solidFill>
                  <a:latin typeface="Roboto"/>
                  <a:ea typeface="Roboto"/>
                  <a:cs typeface="Roboto"/>
                  <a:sym typeface="Roboto"/>
                </a:rPr>
                <a:t>that was minimal or not at the student level</a:t>
              </a:r>
              <a:endParaRPr sz="1400">
                <a:solidFill>
                  <a:srgbClr val="A72A1E"/>
                </a:solidFill>
                <a:latin typeface="Roboto"/>
                <a:ea typeface="Roboto"/>
                <a:cs typeface="Roboto"/>
                <a:sym typeface="Roboto"/>
              </a:endParaRPr>
            </a:p>
          </p:txBody>
        </p:sp>
      </p:grpSp>
      <p:grpSp>
        <p:nvGrpSpPr>
          <p:cNvPr id="144" name="Google Shape;144;p17"/>
          <p:cNvGrpSpPr/>
          <p:nvPr/>
        </p:nvGrpSpPr>
        <p:grpSpPr>
          <a:xfrm>
            <a:off x="3117001" y="3428987"/>
            <a:ext cx="5957975" cy="643500"/>
            <a:chOff x="1593000" y="2322568"/>
            <a:chExt cx="5957975" cy="643500"/>
          </a:xfrm>
        </p:grpSpPr>
        <p:sp>
          <p:nvSpPr>
            <p:cNvPr id="145" name="Google Shape;145;p17"/>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endParaRPr/>
            </a:p>
          </p:txBody>
        </p:sp>
        <p:sp>
          <p:nvSpPr>
            <p:cNvPr id="146" name="Google Shape;146;p17"/>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endParaRPr/>
            </a:p>
          </p:txBody>
        </p:sp>
        <p:sp>
          <p:nvSpPr>
            <p:cNvPr id="147" name="Google Shape;147;p17"/>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endParaRPr/>
            </a:p>
          </p:txBody>
        </p:sp>
        <p:sp>
          <p:nvSpPr>
            <p:cNvPr id="148" name="Google Shape;148;p17"/>
            <p:cNvSpPr/>
            <p:nvPr/>
          </p:nvSpPr>
          <p:spPr>
            <a:xfrm>
              <a:off x="2342625" y="2399956"/>
              <a:ext cx="2310300" cy="495900"/>
            </a:xfrm>
            <a:prstGeom prst="rect">
              <a:avLst/>
            </a:prstGeom>
            <a:noFill/>
            <a:ln>
              <a:noFill/>
            </a:ln>
          </p:spPr>
          <p:txBody>
            <a:bodyPr spcFirstLastPara="1" wrap="square" lIns="91425" tIns="91425" rIns="91425" bIns="91425" anchor="ctr" anchorCtr="0">
              <a:noAutofit/>
            </a:bodyPr>
            <a:lstStyle/>
            <a:p>
              <a:pPr>
                <a:lnSpc>
                  <a:spcPct val="115000"/>
                </a:lnSpc>
              </a:pPr>
              <a:r>
                <a:rPr lang="en-US" sz="2400">
                  <a:solidFill>
                    <a:srgbClr val="FFFFFF"/>
                  </a:solidFill>
                  <a:latin typeface="Roboto"/>
                  <a:ea typeface="Roboto"/>
                  <a:cs typeface="Roboto"/>
                  <a:sym typeface="Roboto"/>
                </a:rPr>
                <a:t>Good progress</a:t>
              </a:r>
              <a:endParaRPr sz="2400">
                <a:solidFill>
                  <a:srgbClr val="FFFFFF"/>
                </a:solidFill>
                <a:latin typeface="Roboto"/>
                <a:ea typeface="Roboto"/>
                <a:cs typeface="Roboto"/>
                <a:sym typeface="Roboto"/>
              </a:endParaRPr>
            </a:p>
          </p:txBody>
        </p:sp>
        <p:sp>
          <p:nvSpPr>
            <p:cNvPr id="149" name="Google Shape;149;p17"/>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7000"/>
                </a:srgbClr>
              </a:outerShdw>
            </a:effectLst>
          </p:spPr>
          <p:txBody>
            <a:bodyPr spcFirstLastPara="1" wrap="square" lIns="91425" tIns="91425" rIns="91425" bIns="91425" anchor="ctr" anchorCtr="0">
              <a:noAutofit/>
            </a:bodyPr>
            <a:lstStyle/>
            <a:p>
              <a:endParaRPr/>
            </a:p>
          </p:txBody>
        </p:sp>
        <p:sp>
          <p:nvSpPr>
            <p:cNvPr id="150" name="Google Shape;150;p17"/>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a:r>
                <a:rPr lang="en-US" sz="2600" b="1">
                  <a:solidFill>
                    <a:srgbClr val="FFFFFF"/>
                  </a:solidFill>
                  <a:latin typeface="Roboto"/>
                  <a:ea typeface="Roboto"/>
                  <a:cs typeface="Roboto"/>
                  <a:sym typeface="Roboto"/>
                </a:rPr>
                <a:t>3</a:t>
              </a:r>
              <a:endParaRPr sz="2600" b="1">
                <a:solidFill>
                  <a:srgbClr val="FFFFFF"/>
                </a:solidFill>
                <a:latin typeface="Roboto"/>
                <a:ea typeface="Roboto"/>
                <a:cs typeface="Roboto"/>
                <a:sym typeface="Roboto"/>
              </a:endParaRPr>
            </a:p>
          </p:txBody>
        </p:sp>
        <p:sp>
          <p:nvSpPr>
            <p:cNvPr id="151" name="Google Shape;151;p17"/>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a:lnSpc>
                  <a:spcPct val="115000"/>
                </a:lnSpc>
              </a:pPr>
              <a:r>
                <a:rPr lang="en-US" sz="1400">
                  <a:solidFill>
                    <a:srgbClr val="A72A1E"/>
                  </a:solidFill>
                  <a:latin typeface="Roboto"/>
                  <a:ea typeface="Roboto"/>
                  <a:cs typeface="Roboto"/>
                  <a:sym typeface="Roboto"/>
                </a:rPr>
                <a:t>but not completed or limited evidence of student impact </a:t>
              </a:r>
              <a:endParaRPr sz="1400">
                <a:solidFill>
                  <a:srgbClr val="A72A1E"/>
                </a:solidFill>
                <a:latin typeface="Roboto"/>
                <a:ea typeface="Roboto"/>
                <a:cs typeface="Roboto"/>
                <a:sym typeface="Roboto"/>
              </a:endParaRPr>
            </a:p>
          </p:txBody>
        </p:sp>
      </p:grpSp>
      <p:grpSp>
        <p:nvGrpSpPr>
          <p:cNvPr id="152" name="Google Shape;152;p17"/>
          <p:cNvGrpSpPr/>
          <p:nvPr/>
        </p:nvGrpSpPr>
        <p:grpSpPr>
          <a:xfrm>
            <a:off x="3117001" y="2774128"/>
            <a:ext cx="5957975" cy="643500"/>
            <a:chOff x="1593000" y="2322568"/>
            <a:chExt cx="5957975" cy="643500"/>
          </a:xfrm>
        </p:grpSpPr>
        <p:sp>
          <p:nvSpPr>
            <p:cNvPr id="153" name="Google Shape;153;p17"/>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endParaRPr/>
            </a:p>
          </p:txBody>
        </p:sp>
        <p:sp>
          <p:nvSpPr>
            <p:cNvPr id="154" name="Google Shape;154;p17"/>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endParaRPr/>
            </a:p>
          </p:txBody>
        </p:sp>
        <p:sp>
          <p:nvSpPr>
            <p:cNvPr id="155" name="Google Shape;155;p17"/>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endParaRPr/>
            </a:p>
          </p:txBody>
        </p:sp>
        <p:sp>
          <p:nvSpPr>
            <p:cNvPr id="156" name="Google Shape;156;p17"/>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a:lnSpc>
                  <a:spcPct val="115000"/>
                </a:lnSpc>
              </a:pPr>
              <a:r>
                <a:rPr lang="en-US" sz="2400">
                  <a:solidFill>
                    <a:srgbClr val="FFFFFF"/>
                  </a:solidFill>
                  <a:latin typeface="Roboto"/>
                  <a:ea typeface="Roboto"/>
                  <a:cs typeface="Roboto"/>
                  <a:sym typeface="Roboto"/>
                </a:rPr>
                <a:t>Did it well</a:t>
              </a:r>
              <a:endParaRPr sz="2400">
                <a:solidFill>
                  <a:srgbClr val="FFFFFF"/>
                </a:solidFill>
                <a:latin typeface="Roboto"/>
                <a:ea typeface="Roboto"/>
                <a:cs typeface="Roboto"/>
                <a:sym typeface="Roboto"/>
              </a:endParaRPr>
            </a:p>
          </p:txBody>
        </p:sp>
        <p:sp>
          <p:nvSpPr>
            <p:cNvPr id="157" name="Google Shape;157;p17"/>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7000"/>
                </a:srgbClr>
              </a:outerShdw>
            </a:effectLst>
          </p:spPr>
          <p:txBody>
            <a:bodyPr spcFirstLastPara="1" wrap="square" lIns="91425" tIns="91425" rIns="91425" bIns="91425" anchor="ctr" anchorCtr="0">
              <a:noAutofit/>
            </a:bodyPr>
            <a:lstStyle/>
            <a:p>
              <a:endParaRPr/>
            </a:p>
          </p:txBody>
        </p:sp>
        <p:sp>
          <p:nvSpPr>
            <p:cNvPr id="158" name="Google Shape;158;p17"/>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a:r>
                <a:rPr lang="en-US" sz="2600" b="1">
                  <a:solidFill>
                    <a:srgbClr val="FFFFFF"/>
                  </a:solidFill>
                  <a:latin typeface="Roboto"/>
                  <a:ea typeface="Roboto"/>
                  <a:cs typeface="Roboto"/>
                  <a:sym typeface="Roboto"/>
                </a:rPr>
                <a:t>4</a:t>
              </a:r>
              <a:endParaRPr sz="2600" b="1">
                <a:solidFill>
                  <a:srgbClr val="FFFFFF"/>
                </a:solidFill>
                <a:latin typeface="Roboto"/>
                <a:ea typeface="Roboto"/>
                <a:cs typeface="Roboto"/>
                <a:sym typeface="Roboto"/>
              </a:endParaRPr>
            </a:p>
          </p:txBody>
        </p:sp>
        <p:sp>
          <p:nvSpPr>
            <p:cNvPr id="159" name="Google Shape;159;p17"/>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a:lnSpc>
                  <a:spcPct val="115000"/>
                </a:lnSpc>
              </a:pPr>
              <a:r>
                <a:rPr lang="en-US" sz="1400">
                  <a:solidFill>
                    <a:srgbClr val="A72A1E"/>
                  </a:solidFill>
                  <a:latin typeface="Roboto"/>
                  <a:ea typeface="Roboto"/>
                  <a:cs typeface="Roboto"/>
                  <a:sym typeface="Roboto"/>
                </a:rPr>
                <a:t>and some evidence of impact at student level</a:t>
              </a:r>
              <a:endParaRPr sz="1400">
                <a:solidFill>
                  <a:srgbClr val="A72A1E"/>
                </a:solidFill>
                <a:latin typeface="Roboto"/>
                <a:ea typeface="Roboto"/>
                <a:cs typeface="Roboto"/>
                <a:sym typeface="Roboto"/>
              </a:endParaRPr>
            </a:p>
          </p:txBody>
        </p:sp>
      </p:grpSp>
      <p:grpSp>
        <p:nvGrpSpPr>
          <p:cNvPr id="160" name="Google Shape;160;p17"/>
          <p:cNvGrpSpPr/>
          <p:nvPr/>
        </p:nvGrpSpPr>
        <p:grpSpPr>
          <a:xfrm>
            <a:off x="3117001" y="2119253"/>
            <a:ext cx="5957975" cy="643500"/>
            <a:chOff x="1593000" y="2322568"/>
            <a:chExt cx="5957975" cy="643500"/>
          </a:xfrm>
        </p:grpSpPr>
        <p:sp>
          <p:nvSpPr>
            <p:cNvPr id="161" name="Google Shape;161;p17"/>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endParaRPr/>
            </a:p>
          </p:txBody>
        </p:sp>
        <p:sp>
          <p:nvSpPr>
            <p:cNvPr id="162" name="Google Shape;162;p17"/>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endParaRPr/>
            </a:p>
          </p:txBody>
        </p:sp>
        <p:sp>
          <p:nvSpPr>
            <p:cNvPr id="163" name="Google Shape;163;p17"/>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endParaRPr/>
            </a:p>
          </p:txBody>
        </p:sp>
        <p:sp>
          <p:nvSpPr>
            <p:cNvPr id="164" name="Google Shape;164;p17"/>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a:lnSpc>
                  <a:spcPct val="115000"/>
                </a:lnSpc>
              </a:pPr>
              <a:r>
                <a:rPr lang="en-US" sz="2400">
                  <a:solidFill>
                    <a:srgbClr val="FFFFFF"/>
                  </a:solidFill>
                  <a:latin typeface="Roboto Medium"/>
                  <a:ea typeface="Roboto Medium"/>
                  <a:cs typeface="Roboto Medium"/>
                  <a:sym typeface="Roboto Medium"/>
                </a:rPr>
                <a:t>Did it well</a:t>
              </a:r>
              <a:endParaRPr sz="2400">
                <a:solidFill>
                  <a:srgbClr val="FFFFFF"/>
                </a:solidFill>
                <a:latin typeface="Roboto"/>
                <a:ea typeface="Roboto"/>
                <a:cs typeface="Roboto"/>
                <a:sym typeface="Roboto"/>
              </a:endParaRPr>
            </a:p>
          </p:txBody>
        </p:sp>
        <p:sp>
          <p:nvSpPr>
            <p:cNvPr id="165" name="Google Shape;165;p17"/>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7000"/>
                </a:srgbClr>
              </a:outerShdw>
            </a:effectLst>
          </p:spPr>
          <p:txBody>
            <a:bodyPr spcFirstLastPara="1" wrap="square" lIns="91425" tIns="91425" rIns="91425" bIns="91425" anchor="ctr" anchorCtr="0">
              <a:noAutofit/>
            </a:bodyPr>
            <a:lstStyle/>
            <a:p>
              <a:endParaRPr/>
            </a:p>
          </p:txBody>
        </p:sp>
        <p:sp>
          <p:nvSpPr>
            <p:cNvPr id="166" name="Google Shape;166;p17"/>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a:r>
                <a:rPr lang="en-US" sz="2600" b="1">
                  <a:solidFill>
                    <a:srgbClr val="FFFFFF"/>
                  </a:solidFill>
                  <a:latin typeface="Roboto"/>
                  <a:ea typeface="Roboto"/>
                  <a:cs typeface="Roboto"/>
                  <a:sym typeface="Roboto"/>
                </a:rPr>
                <a:t>5</a:t>
              </a:r>
              <a:endParaRPr sz="2600" b="1">
                <a:solidFill>
                  <a:srgbClr val="FFFFFF"/>
                </a:solidFill>
                <a:latin typeface="Roboto"/>
                <a:ea typeface="Roboto"/>
                <a:cs typeface="Roboto"/>
                <a:sym typeface="Roboto"/>
              </a:endParaRPr>
            </a:p>
          </p:txBody>
        </p:sp>
        <p:sp>
          <p:nvSpPr>
            <p:cNvPr id="167" name="Google Shape;167;p17"/>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a:lnSpc>
                  <a:spcPct val="115000"/>
                </a:lnSpc>
              </a:pPr>
              <a:r>
                <a:rPr lang="en-US" sz="1400">
                  <a:solidFill>
                    <a:srgbClr val="A72A1E"/>
                  </a:solidFill>
                  <a:latin typeface="Roboto"/>
                  <a:ea typeface="Roboto"/>
                  <a:cs typeface="Roboto"/>
                  <a:sym typeface="Roboto"/>
                </a:rPr>
                <a:t>with significant evidence of impact at student level</a:t>
              </a:r>
              <a:endParaRPr sz="1400">
                <a:solidFill>
                  <a:srgbClr val="A72A1E"/>
                </a:solidFill>
                <a:latin typeface="Roboto"/>
                <a:ea typeface="Roboto"/>
                <a:cs typeface="Roboto"/>
                <a:sym typeface="Roboto"/>
              </a:endParaRPr>
            </a:p>
          </p:txBody>
        </p:sp>
      </p:grpSp>
    </p:spTree>
    <p:extLst>
      <p:ext uri="{BB962C8B-B14F-4D97-AF65-F5344CB8AC3E}">
        <p14:creationId xmlns:p14="http://schemas.microsoft.com/office/powerpoint/2010/main" val="2438489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723900"/>
            <a:ext cx="10134600" cy="536489"/>
          </a:xfrm>
        </p:spPr>
        <p:txBody>
          <a:bodyPr>
            <a:normAutofit fontScale="90000"/>
          </a:bodyPr>
          <a:lstStyle/>
          <a:p>
            <a:pPr algn="ctr"/>
            <a:r>
              <a:rPr lang="en-US" b="1"/>
              <a:t>District Goals: Goal #1</a:t>
            </a:r>
            <a:endParaRPr lang="en-US" sz="3100"/>
          </a:p>
        </p:txBody>
      </p:sp>
      <p:sp>
        <p:nvSpPr>
          <p:cNvPr id="3" name="Content Placeholder 2"/>
          <p:cNvSpPr>
            <a:spLocks noGrp="1"/>
          </p:cNvSpPr>
          <p:nvPr>
            <p:ph idx="1"/>
          </p:nvPr>
        </p:nvSpPr>
        <p:spPr>
          <a:xfrm>
            <a:off x="1028700" y="1260389"/>
            <a:ext cx="10134600" cy="4870856"/>
          </a:xfrm>
        </p:spPr>
        <p:txBody>
          <a:bodyPr vert="horz" lIns="91440" tIns="45720" rIns="91440" bIns="45720" rtlCol="0" anchor="t">
            <a:noAutofit/>
          </a:bodyPr>
          <a:lstStyle/>
          <a:p>
            <a:pPr marL="0" indent="0" algn="ctr">
              <a:buNone/>
            </a:pPr>
            <a:r>
              <a:rPr lang="en-US" sz="2400" b="1" dirty="0"/>
              <a:t>Classroom &amp; Community Engagement</a:t>
            </a:r>
            <a:endParaRPr lang="en-US" sz="2400" dirty="0"/>
          </a:p>
          <a:p>
            <a:pPr marL="0" indent="0">
              <a:buNone/>
            </a:pPr>
            <a:r>
              <a:rPr lang="en-US" sz="1200" b="1" dirty="0"/>
              <a:t>Actively engage students in meaningful problem-solving experiences both inside and outside the classroom by integrating real-world issues and inquiry-based learning.</a:t>
            </a:r>
          </a:p>
          <a:p>
            <a:pPr marL="0" indent="0">
              <a:buNone/>
            </a:pPr>
            <a:br>
              <a:rPr lang="en-US" sz="1200" dirty="0"/>
            </a:br>
            <a:r>
              <a:rPr lang="en-US" sz="1200" dirty="0"/>
              <a:t>Key actions for 2025-2026:</a:t>
            </a:r>
          </a:p>
          <a:p>
            <a:pPr marL="342900" indent="-342900">
              <a:buFont typeface="+mj-lt"/>
              <a:buAutoNum type="arabicPeriod"/>
            </a:pPr>
            <a:r>
              <a:rPr lang="en-US" sz="1200" dirty="0"/>
              <a:t>Teach students about food equity, reduce food waste and provide reliable sources of nutritious meals to those in need through share tables, donations to a food pantry, and community partnerships.   </a:t>
            </a:r>
          </a:p>
          <a:p>
            <a:pPr marL="342900" indent="-342900">
              <a:buFont typeface="+mj-lt"/>
              <a:buAutoNum type="arabicPeriod"/>
            </a:pPr>
            <a:r>
              <a:rPr lang="en-US" sz="1200" dirty="0"/>
              <a:t>Empower student leaders and engage the community in environmental stewardship through hands-on tree-related education, promoting the benefits of trees, and strategically planting new trees across school campuses with grant support. </a:t>
            </a:r>
          </a:p>
          <a:p>
            <a:pPr marL="342900" indent="-342900">
              <a:buFont typeface="+mj-lt"/>
              <a:buAutoNum type="arabicPeriod"/>
            </a:pPr>
            <a:r>
              <a:rPr lang="en-US" sz="1200" dirty="0"/>
              <a:t>Enhance critical thinking and deepen understanding in STEM subjects by implementing strategies from book studies (i.e., Building Thinking Classrooms; Gather, Reason, and Communicate, etc.), facilitating differentiated center-based activities, and using real world contexts.</a:t>
            </a:r>
          </a:p>
          <a:p>
            <a:pPr marL="0" indent="0">
              <a:buNone/>
            </a:pPr>
            <a:r>
              <a:rPr lang="en-US" sz="1200" b="1" u="sng" dirty="0"/>
              <a:t>Mean score </a:t>
            </a:r>
            <a:r>
              <a:rPr lang="en-US" sz="1200" b="1" dirty="0"/>
              <a:t>= 3.50 (range = 1 to 5)</a:t>
            </a:r>
          </a:p>
          <a:p>
            <a:pPr marL="0" indent="0">
              <a:buNone/>
            </a:pPr>
            <a:r>
              <a:rPr lang="en-US" sz="1200" b="1" dirty="0"/>
              <a:t>Moss: Planned collaboration with MHS Honors Math Classrooms for authentic learning experience (math applications and donations to FPC)</a:t>
            </a:r>
          </a:p>
          <a:p>
            <a:pPr marL="0" indent="0">
              <a:buNone/>
            </a:pPr>
            <a:r>
              <a:rPr lang="en-US" sz="1200" b="1" dirty="0"/>
              <a:t>Campbell: students independently selected strategies, revised their thinking based on peer feedback, and sustained academic discourse, indicating a high level of cognitive demand and ownership of learning.</a:t>
            </a:r>
          </a:p>
          <a:p>
            <a:pPr marL="0" indent="0">
              <a:buNone/>
            </a:pPr>
            <a:r>
              <a:rPr lang="en-US" sz="1200" b="1" dirty="0"/>
              <a:t>Edgar: Students continue to collect unused food during every lunch period every day. Students visit the farm stand throughout the afternoon if they are hungry.  They also bring food to the nurse's office for students.</a:t>
            </a:r>
          </a:p>
          <a:p>
            <a:pPr marL="0" indent="0">
              <a:buNone/>
            </a:pPr>
            <a:r>
              <a:rPr lang="en-US" sz="1200" b="1" dirty="0"/>
              <a:t>MHS: Tree Ambassadors reviewed and provided feedback on final tree planting plans</a:t>
            </a:r>
            <a:br>
              <a:rPr lang="en-US" sz="1800" dirty="0"/>
            </a:br>
            <a:endParaRPr lang="en-US" sz="1800" dirty="0"/>
          </a:p>
        </p:txBody>
      </p:sp>
    </p:spTree>
    <p:extLst>
      <p:ext uri="{BB962C8B-B14F-4D97-AF65-F5344CB8AC3E}">
        <p14:creationId xmlns:p14="http://schemas.microsoft.com/office/powerpoint/2010/main" val="860582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C1893-40DC-3359-8A1C-B53019B97E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56AF1F-9480-82D8-82AD-381B4E5BE903}"/>
              </a:ext>
            </a:extLst>
          </p:cNvPr>
          <p:cNvSpPr>
            <a:spLocks noGrp="1"/>
          </p:cNvSpPr>
          <p:nvPr>
            <p:ph type="title"/>
          </p:nvPr>
        </p:nvSpPr>
        <p:spPr>
          <a:xfrm>
            <a:off x="1028700" y="723900"/>
            <a:ext cx="10134600" cy="536489"/>
          </a:xfrm>
        </p:spPr>
        <p:txBody>
          <a:bodyPr>
            <a:normAutofit fontScale="90000"/>
          </a:bodyPr>
          <a:lstStyle/>
          <a:p>
            <a:pPr algn="ctr"/>
            <a:r>
              <a:rPr lang="en-US" b="1"/>
              <a:t>District Goals: Goal #2</a:t>
            </a:r>
            <a:endParaRPr lang="en-US" sz="3100"/>
          </a:p>
        </p:txBody>
      </p:sp>
      <p:sp>
        <p:nvSpPr>
          <p:cNvPr id="3" name="Content Placeholder 2">
            <a:extLst>
              <a:ext uri="{FF2B5EF4-FFF2-40B4-BE49-F238E27FC236}">
                <a16:creationId xmlns:a16="http://schemas.microsoft.com/office/drawing/2014/main" id="{859C86B2-52F2-A992-6804-405183B806CA}"/>
              </a:ext>
            </a:extLst>
          </p:cNvPr>
          <p:cNvSpPr>
            <a:spLocks noGrp="1"/>
          </p:cNvSpPr>
          <p:nvPr>
            <p:ph idx="1"/>
          </p:nvPr>
        </p:nvSpPr>
        <p:spPr>
          <a:xfrm>
            <a:off x="1028700" y="1260389"/>
            <a:ext cx="10134600" cy="5516741"/>
          </a:xfrm>
        </p:spPr>
        <p:txBody>
          <a:bodyPr vert="horz" lIns="91440" tIns="45720" rIns="91440" bIns="45720" rtlCol="0" anchor="t">
            <a:noAutofit/>
          </a:bodyPr>
          <a:lstStyle/>
          <a:p>
            <a:pPr marL="0" indent="0" algn="ctr">
              <a:buNone/>
            </a:pPr>
            <a:r>
              <a:rPr lang="en-US" sz="2400" b="1" dirty="0"/>
              <a:t>Building Forward Together</a:t>
            </a:r>
            <a:br>
              <a:rPr lang="en-US" sz="2000" dirty="0"/>
            </a:br>
            <a:endParaRPr lang="en-US" sz="2000" dirty="0"/>
          </a:p>
          <a:p>
            <a:pPr marL="0" indent="0">
              <a:buNone/>
            </a:pPr>
            <a:r>
              <a:rPr lang="en-US" sz="1200" b="1" dirty="0"/>
              <a:t>Foster collaboration and shared decision-making to navigate major organizational changes, using the construction project and grade realignment as catalysts to strengthen and transform our learning environments and operations.  </a:t>
            </a:r>
            <a:br>
              <a:rPr lang="en-US" sz="1200" dirty="0"/>
            </a:br>
            <a:endParaRPr lang="en-US" sz="1200" dirty="0"/>
          </a:p>
          <a:p>
            <a:pPr marL="0" indent="0">
              <a:buNone/>
            </a:pPr>
            <a:r>
              <a:rPr lang="en-US" sz="1200" dirty="0"/>
              <a:t>Key actions for 2025-2026:</a:t>
            </a:r>
          </a:p>
          <a:p>
            <a:pPr marL="342900" indent="-342900" fontAlgn="base">
              <a:buFont typeface="+mj-lt"/>
              <a:buAutoNum type="arabicPeriod"/>
            </a:pPr>
            <a:r>
              <a:rPr lang="en-US" sz="1200" dirty="0"/>
              <a:t>Update standards-based report cards and align grading and reporting practices for new grade configurations.</a:t>
            </a:r>
          </a:p>
          <a:p>
            <a:pPr marL="342900" indent="-342900" fontAlgn="base">
              <a:buFont typeface="+mj-lt"/>
              <a:buAutoNum type="arabicPeriod"/>
            </a:pPr>
            <a:r>
              <a:rPr lang="en-US" sz="1200" dirty="0"/>
              <a:t>Collaboratively reimagine instructional experiences that extend the core (i.e., G&amp;T, </a:t>
            </a:r>
            <a:r>
              <a:rPr lang="en-US" sz="1200" dirty="0" err="1"/>
              <a:t>RtI</a:t>
            </a:r>
            <a:r>
              <a:rPr lang="en-US" sz="1200" dirty="0"/>
              <a:t>, ESL, science lab, library, computers, PE/health, world language, music, art)</a:t>
            </a:r>
            <a:endParaRPr lang="en-US" sz="1200" dirty="0">
              <a:ea typeface="Calibri"/>
              <a:cs typeface="Calibri"/>
            </a:endParaRPr>
          </a:p>
          <a:p>
            <a:pPr marL="342900" indent="-342900" fontAlgn="base">
              <a:buFont typeface="+mj-lt"/>
              <a:buAutoNum type="arabicPeriod"/>
            </a:pPr>
            <a:r>
              <a:rPr lang="en-US" sz="1200" dirty="0"/>
              <a:t>Clarify a common understanding of Metuchen’s model of collaboration through teacher leadership. </a:t>
            </a:r>
          </a:p>
          <a:p>
            <a:pPr marL="342900" indent="-342900" fontAlgn="base">
              <a:buFont typeface="+mj-lt"/>
              <a:buAutoNum type="arabicPeriod"/>
            </a:pPr>
            <a:r>
              <a:rPr lang="en-US" sz="1200" dirty="0"/>
              <a:t>Coordinate staff assignments to support the smooth transition of students between schools, ensure continuity of instruction, and provide consistency in student support.</a:t>
            </a:r>
          </a:p>
          <a:p>
            <a:pPr marL="342900" indent="-342900" fontAlgn="base">
              <a:buFont typeface="+mj-lt"/>
              <a:buAutoNum type="arabicPeriod"/>
            </a:pPr>
            <a:r>
              <a:rPr lang="en-US" sz="1200" dirty="0"/>
              <a:t>Plan for the use of new learning spaces that maximizes opportunities for innovation, supports teaching and learning, and enhances student engagement and collaboration.</a:t>
            </a:r>
          </a:p>
          <a:p>
            <a:pPr marL="0" indent="0">
              <a:buNone/>
            </a:pPr>
            <a:r>
              <a:rPr lang="en-US" sz="1200" b="1" u="sng" dirty="0"/>
              <a:t>Mean score </a:t>
            </a:r>
            <a:r>
              <a:rPr lang="en-US" sz="1200" b="1" dirty="0"/>
              <a:t>= 3.30 (range = 1 to 5)</a:t>
            </a:r>
          </a:p>
          <a:p>
            <a:pPr marL="0" indent="0">
              <a:buNone/>
            </a:pPr>
            <a:r>
              <a:rPr lang="en-US" sz="1200" b="1" dirty="0"/>
              <a:t>Moss: Reimagining K-2 Specials - Collaboration regarding programming in new spaces</a:t>
            </a:r>
          </a:p>
          <a:p>
            <a:pPr marL="0" indent="0">
              <a:buNone/>
            </a:pPr>
            <a:r>
              <a:rPr lang="en-US" sz="1200" b="1" dirty="0"/>
              <a:t>Campbell: 5th grade team participating in SLT since last year. Special meetings added with 5th grade team to ensure their inclusivity and preparation.</a:t>
            </a:r>
          </a:p>
          <a:p>
            <a:pPr marL="0" indent="0">
              <a:buNone/>
            </a:pPr>
            <a:r>
              <a:rPr lang="en-US" sz="1200" b="1" dirty="0"/>
              <a:t>Edgar: The SLT collaborated on an AI Chatbot geared to helping students identify careers of interest. The results were shared with all teachers to make connections between their content and careers. </a:t>
            </a:r>
          </a:p>
          <a:p>
            <a:pPr marL="0" indent="0">
              <a:buNone/>
            </a:pPr>
            <a:r>
              <a:rPr lang="en-US" sz="1200" b="1" dirty="0"/>
              <a:t>MHS: Continued work on reviewing grading profiles was accomplished to ensure appropriate reporting of first semester grades and GPAs to colleges/universities. </a:t>
            </a:r>
            <a:endParaRPr lang="en-US" sz="1200" dirty="0">
              <a:ea typeface="Calibri" panose="020F0502020204030204"/>
              <a:cs typeface="Calibri" panose="020F0502020204030204"/>
            </a:endParaRPr>
          </a:p>
        </p:txBody>
      </p:sp>
    </p:spTree>
    <p:extLst>
      <p:ext uri="{BB962C8B-B14F-4D97-AF65-F5344CB8AC3E}">
        <p14:creationId xmlns:p14="http://schemas.microsoft.com/office/powerpoint/2010/main" val="1006329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05B80-B1AF-C7E6-1FF5-D8D76D6A6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C1285-5271-CEFD-7DC1-13A293769842}"/>
              </a:ext>
            </a:extLst>
          </p:cNvPr>
          <p:cNvSpPr>
            <a:spLocks noGrp="1"/>
          </p:cNvSpPr>
          <p:nvPr>
            <p:ph type="title"/>
          </p:nvPr>
        </p:nvSpPr>
        <p:spPr>
          <a:xfrm>
            <a:off x="1028700" y="723900"/>
            <a:ext cx="10134600" cy="536489"/>
          </a:xfrm>
        </p:spPr>
        <p:txBody>
          <a:bodyPr>
            <a:normAutofit fontScale="90000"/>
          </a:bodyPr>
          <a:lstStyle/>
          <a:p>
            <a:pPr algn="ctr"/>
            <a:r>
              <a:rPr lang="en-US" b="1"/>
              <a:t>District Goals: Goal #3</a:t>
            </a:r>
            <a:endParaRPr lang="en-US" sz="3100"/>
          </a:p>
        </p:txBody>
      </p:sp>
      <p:sp>
        <p:nvSpPr>
          <p:cNvPr id="3" name="Content Placeholder 2">
            <a:extLst>
              <a:ext uri="{FF2B5EF4-FFF2-40B4-BE49-F238E27FC236}">
                <a16:creationId xmlns:a16="http://schemas.microsoft.com/office/drawing/2014/main" id="{2BBABA03-7BE4-75DD-5758-ADE34EA97F86}"/>
              </a:ext>
            </a:extLst>
          </p:cNvPr>
          <p:cNvSpPr>
            <a:spLocks noGrp="1"/>
          </p:cNvSpPr>
          <p:nvPr>
            <p:ph idx="1"/>
          </p:nvPr>
        </p:nvSpPr>
        <p:spPr>
          <a:xfrm>
            <a:off x="1028700" y="1260389"/>
            <a:ext cx="10134600" cy="4870856"/>
          </a:xfrm>
        </p:spPr>
        <p:txBody>
          <a:bodyPr vert="horz" lIns="91440" tIns="45720" rIns="91440" bIns="45720" rtlCol="0" anchor="t">
            <a:noAutofit/>
          </a:bodyPr>
          <a:lstStyle/>
          <a:p>
            <a:pPr marL="0" indent="0" algn="ctr">
              <a:buNone/>
            </a:pPr>
            <a:r>
              <a:rPr lang="en-US" sz="2400" b="1" dirty="0"/>
              <a:t>Sky’s the Limit</a:t>
            </a:r>
            <a:br>
              <a:rPr lang="en-US" sz="2000" dirty="0"/>
            </a:br>
            <a:endParaRPr lang="en-US" sz="2000" dirty="0"/>
          </a:p>
          <a:p>
            <a:pPr marL="0" indent="0">
              <a:buNone/>
            </a:pPr>
            <a:r>
              <a:rPr lang="en-US" sz="1200" b="1" dirty="0"/>
              <a:t>Engage school communities through structured teams and processes in reviewing and acting on NJSCI data to drive continuous improvements in school climate.</a:t>
            </a:r>
            <a:br>
              <a:rPr lang="en-US" sz="1200" dirty="0"/>
            </a:br>
            <a:endParaRPr lang="en-US" sz="1200" dirty="0"/>
          </a:p>
          <a:p>
            <a:pPr marL="0" indent="0">
              <a:buNone/>
            </a:pPr>
            <a:r>
              <a:rPr lang="en-US" sz="1200" dirty="0"/>
              <a:t>Key actions for 2025-2026:</a:t>
            </a:r>
          </a:p>
          <a:p>
            <a:pPr marL="342900" indent="-342900" fontAlgn="base">
              <a:buFont typeface="+mj-lt"/>
              <a:buAutoNum type="arabicPeriod"/>
            </a:pPr>
            <a:r>
              <a:rPr lang="en-US" sz="1200" dirty="0"/>
              <a:t>Collaborate with parent advisories, student advisories, school leadership teams, committees, and ad hoc teams to analyze school climate data and related practices.</a:t>
            </a:r>
            <a:endParaRPr lang="en-US" sz="1200" dirty="0">
              <a:ea typeface="Calibri"/>
              <a:cs typeface="Calibri"/>
            </a:endParaRPr>
          </a:p>
          <a:p>
            <a:pPr marL="342900" indent="-342900" fontAlgn="base">
              <a:buFont typeface="+mj-lt"/>
              <a:buAutoNum type="arabicPeriod"/>
            </a:pPr>
            <a:r>
              <a:rPr lang="en-US" sz="1200" dirty="0"/>
              <a:t>Engage in shared decision making to develop and implement action steps aligned to identified areas for growth.</a:t>
            </a:r>
          </a:p>
          <a:p>
            <a:pPr marL="0" indent="0" fontAlgn="base">
              <a:buNone/>
            </a:pPr>
            <a:endParaRPr lang="en-US" sz="1200" dirty="0"/>
          </a:p>
          <a:p>
            <a:pPr marL="0" indent="0">
              <a:buNone/>
            </a:pPr>
            <a:r>
              <a:rPr lang="en-US" sz="1200" b="1" u="sng" dirty="0"/>
              <a:t>Mean score </a:t>
            </a:r>
            <a:r>
              <a:rPr lang="en-US" sz="1200" b="1" dirty="0"/>
              <a:t>= 3.75 (range = 3 to 4); highest goal and biggest increase</a:t>
            </a:r>
          </a:p>
          <a:p>
            <a:pPr marL="0" indent="0">
              <a:buNone/>
            </a:pPr>
            <a:r>
              <a:rPr lang="en-US" sz="1200" b="1" dirty="0"/>
              <a:t>Moss: Moss SLT paired with CES staff who are moving next year to define and problem and select a focus. Focus was on "the Moss School way" for assisting students through tiered supports. </a:t>
            </a:r>
          </a:p>
          <a:p>
            <a:pPr marL="0" indent="0">
              <a:buNone/>
            </a:pPr>
            <a:r>
              <a:rPr lang="en-US" sz="1200" b="1" dirty="0"/>
              <a:t>Campbell: Action steps based on Winter Data include the following: Strengthening Learning for All. Expand enrichment &amp; STEAM opportunities. Increase challenge and support across all levels. Review pacing and instructional practices</a:t>
            </a:r>
          </a:p>
          <a:p>
            <a:pPr marL="0" indent="0">
              <a:buNone/>
            </a:pPr>
            <a:r>
              <a:rPr lang="en-US" sz="1200" b="1" dirty="0"/>
              <a:t>Edgar: We have completed 2 No Place for Hate lessons that were developed collaboratively with Student Support Services team based on trends seen in student behavior-</a:t>
            </a:r>
            <a:r>
              <a:rPr lang="en-US" sz="1200" b="1" dirty="0" err="1"/>
              <a:t>i.e</a:t>
            </a:r>
            <a:r>
              <a:rPr lang="en-US" sz="1200" b="1" dirty="0"/>
              <a:t>: Empathy. The Bulldog Values were created in collaboration with the Union leadership as a result of the NJSCI data.</a:t>
            </a:r>
          </a:p>
          <a:p>
            <a:pPr marL="0" indent="0">
              <a:buNone/>
            </a:pPr>
            <a:r>
              <a:rPr lang="en-US" sz="1200" b="1" dirty="0"/>
              <a:t>MHS: Survey results from the MHS Attendance Parent Survey was reviewed by all advisories and teams to help determine additional ways to facilitate a home-school connection that would ensure better attendance practices. </a:t>
            </a:r>
            <a:endParaRPr lang="en-US" sz="1200" dirty="0"/>
          </a:p>
        </p:txBody>
      </p:sp>
    </p:spTree>
    <p:extLst>
      <p:ext uri="{BB962C8B-B14F-4D97-AF65-F5344CB8AC3E}">
        <p14:creationId xmlns:p14="http://schemas.microsoft.com/office/powerpoint/2010/main" val="53860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F0E3964-DC86-06E7-64C5-3334EDC29467}"/>
              </a:ext>
            </a:extLst>
          </p:cNvPr>
          <p:cNvPicPr>
            <a:picLocks noChangeAspect="1"/>
          </p:cNvPicPr>
          <p:nvPr/>
        </p:nvPicPr>
        <p:blipFill>
          <a:blip r:embed="rId2"/>
          <a:stretch>
            <a:fillRect/>
          </a:stretch>
        </p:blipFill>
        <p:spPr>
          <a:xfrm>
            <a:off x="4373707" y="0"/>
            <a:ext cx="3444586" cy="6858000"/>
          </a:xfrm>
          <a:prstGeom prst="rect">
            <a:avLst/>
          </a:prstGeom>
        </p:spPr>
      </p:pic>
    </p:spTree>
    <p:extLst>
      <p:ext uri="{BB962C8B-B14F-4D97-AF65-F5344CB8AC3E}">
        <p14:creationId xmlns:p14="http://schemas.microsoft.com/office/powerpoint/2010/main" val="2282316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5A384-7525-8088-E504-DF492946B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937461-1445-C0DF-A0E9-893992DCB36E}"/>
              </a:ext>
            </a:extLst>
          </p:cNvPr>
          <p:cNvSpPr>
            <a:spLocks noGrp="1"/>
          </p:cNvSpPr>
          <p:nvPr>
            <p:ph type="title"/>
          </p:nvPr>
        </p:nvSpPr>
        <p:spPr>
          <a:xfrm>
            <a:off x="1028700" y="723900"/>
            <a:ext cx="10134600" cy="536489"/>
          </a:xfrm>
        </p:spPr>
        <p:txBody>
          <a:bodyPr>
            <a:normAutofit fontScale="90000"/>
          </a:bodyPr>
          <a:lstStyle/>
          <a:p>
            <a:pPr algn="ctr"/>
            <a:r>
              <a:rPr lang="en-US" b="1"/>
              <a:t>District Goals: Goal #4</a:t>
            </a:r>
            <a:endParaRPr lang="en-US" sz="3100"/>
          </a:p>
        </p:txBody>
      </p:sp>
      <p:sp>
        <p:nvSpPr>
          <p:cNvPr id="3" name="Content Placeholder 2">
            <a:extLst>
              <a:ext uri="{FF2B5EF4-FFF2-40B4-BE49-F238E27FC236}">
                <a16:creationId xmlns:a16="http://schemas.microsoft.com/office/drawing/2014/main" id="{079D5922-1D74-0D21-A08E-76DF82DAAB29}"/>
              </a:ext>
            </a:extLst>
          </p:cNvPr>
          <p:cNvSpPr>
            <a:spLocks noGrp="1"/>
          </p:cNvSpPr>
          <p:nvPr>
            <p:ph idx="1"/>
          </p:nvPr>
        </p:nvSpPr>
        <p:spPr>
          <a:xfrm>
            <a:off x="1028700" y="1260389"/>
            <a:ext cx="10134600" cy="5338932"/>
          </a:xfrm>
        </p:spPr>
        <p:txBody>
          <a:bodyPr vert="horz" lIns="91440" tIns="45720" rIns="91440" bIns="45720" rtlCol="0" anchor="t">
            <a:noAutofit/>
          </a:bodyPr>
          <a:lstStyle/>
          <a:p>
            <a:pPr marL="0" indent="0" algn="ctr">
              <a:buNone/>
            </a:pPr>
            <a:r>
              <a:rPr lang="en-US" b="1" dirty="0"/>
              <a:t> </a:t>
            </a:r>
            <a:r>
              <a:rPr lang="en-US" sz="2400" b="1" dirty="0"/>
              <a:t>Information Literacy</a:t>
            </a:r>
            <a:br>
              <a:rPr lang="en-US" sz="2000" dirty="0"/>
            </a:br>
            <a:endParaRPr lang="en-US" sz="2000" dirty="0"/>
          </a:p>
          <a:p>
            <a:pPr marL="0" indent="0">
              <a:buNone/>
            </a:pPr>
            <a:r>
              <a:rPr lang="en-US" sz="1200" b="1" dirty="0"/>
              <a:t>Equip students with critical thinking and sense-making strategies to identify, evaluate, and navigate a wide range of information across digital, academic, and everyday sources, empowering them to become informed, responsible, and engaged citizens.</a:t>
            </a:r>
            <a:br>
              <a:rPr lang="en-US" sz="1200" dirty="0"/>
            </a:br>
            <a:endParaRPr lang="en-US" sz="1200" dirty="0"/>
          </a:p>
          <a:p>
            <a:pPr marL="0" indent="0">
              <a:buNone/>
            </a:pPr>
            <a:r>
              <a:rPr lang="en-US" sz="1200" dirty="0"/>
              <a:t>Key actions for 2025-2026:</a:t>
            </a:r>
          </a:p>
          <a:p>
            <a:pPr marL="342900" indent="-342900" fontAlgn="base">
              <a:buFont typeface="+mj-lt"/>
              <a:buAutoNum type="arabicPeriod"/>
            </a:pPr>
            <a:r>
              <a:rPr lang="en-US" sz="1200" dirty="0"/>
              <a:t>Engage students in collecting, analyzing, and interpreting real-world data using mathematical tools such as graphs, statistics, and data representation, and guide students in evaluating the reliability and limitations of data sources.</a:t>
            </a:r>
          </a:p>
          <a:p>
            <a:pPr marL="342900" indent="-342900" fontAlgn="base">
              <a:buFont typeface="+mj-lt"/>
              <a:buAutoNum type="arabicPeriod"/>
            </a:pPr>
            <a:r>
              <a:rPr lang="en-US" sz="1200" dirty="0"/>
              <a:t>Implement an Artificial Intelligence (AI) Plan with tools for screening and curating resources and provide staff with “pick your own path” professional development opportunities, including prompt engineering and responsible AI use.</a:t>
            </a:r>
          </a:p>
          <a:p>
            <a:pPr marL="342900" indent="-342900" fontAlgn="base">
              <a:buFont typeface="+mj-lt"/>
              <a:buAutoNum type="arabicPeriod"/>
            </a:pPr>
            <a:r>
              <a:rPr lang="en-US" sz="1200" dirty="0"/>
              <a:t>Emphasize voting rights and voter registration processes to build civic readiness, ground instruction in primary documents, incorporate current events where students pick, summarize, and evaluate information, foster respectful debate, and understand how geography influences cultures, societies, and nations.</a:t>
            </a:r>
          </a:p>
          <a:p>
            <a:pPr marL="0" indent="0">
              <a:buNone/>
            </a:pPr>
            <a:r>
              <a:rPr lang="en-US" sz="1200" b="1" u="sng" dirty="0"/>
              <a:t>Mean score </a:t>
            </a:r>
            <a:r>
              <a:rPr lang="en-US" sz="1200" b="1" dirty="0"/>
              <a:t>= 3.42 (range = 2 to 5)</a:t>
            </a:r>
          </a:p>
          <a:p>
            <a:pPr marL="0" indent="0">
              <a:buNone/>
            </a:pPr>
            <a:r>
              <a:rPr lang="en-US" sz="1200" b="1" dirty="0"/>
              <a:t>Moss: Kindergarten Morning Meeting Classroom Inclusion of a "Daily Bar Graph" using student votes "Would you rather...“</a:t>
            </a:r>
          </a:p>
          <a:p>
            <a:pPr marL="0" indent="0">
              <a:buNone/>
            </a:pPr>
            <a:r>
              <a:rPr lang="en-US" sz="1200" b="1" dirty="0"/>
              <a:t>Campbell: Students engaged in analyzing data sets connected to real-world contexts, using graphs and visual representations to interpret trends and draw conclusions. Students discussed the accuracy and limitations of the data, with teachers prompting them to consider the source and reliability</a:t>
            </a:r>
          </a:p>
          <a:p>
            <a:pPr marL="0" indent="0">
              <a:buNone/>
            </a:pPr>
            <a:r>
              <a:rPr lang="en-US" sz="1200" b="1" dirty="0"/>
              <a:t>Edgar: All students have been trained in the district AI guidelines. Every classroom has the district AI guidelines posted on the wall. Students and staff were trained on the use of Notebook LM.</a:t>
            </a:r>
          </a:p>
          <a:p>
            <a:pPr marL="0" indent="0">
              <a:buNone/>
            </a:pPr>
            <a:r>
              <a:rPr lang="en-US" sz="1200" b="1" dirty="0"/>
              <a:t>MHS: Share My Meals data is shared out monthly via district newsletter by Environmental Club students. Teacher lessons on reliability of AI January In-service sessions on media literacy and source reliability Slow reveal graphs are being used in classrooms to engage students in interpreting data and identifying the strengths and weaknesses presented in the data sets. </a:t>
            </a:r>
            <a:endParaRPr lang="en-US" sz="1200" dirty="0"/>
          </a:p>
        </p:txBody>
      </p:sp>
    </p:spTree>
    <p:extLst>
      <p:ext uri="{BB962C8B-B14F-4D97-AF65-F5344CB8AC3E}">
        <p14:creationId xmlns:p14="http://schemas.microsoft.com/office/powerpoint/2010/main" val="97550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6D9118C4856440846B18530EB347EF" ma:contentTypeVersion="18" ma:contentTypeDescription="Create a new document." ma:contentTypeScope="" ma:versionID="ae28fdb28285e8adb29fd1faebe7edbd">
  <xsd:schema xmlns:xsd="http://www.w3.org/2001/XMLSchema" xmlns:xs="http://www.w3.org/2001/XMLSchema" xmlns:p="http://schemas.microsoft.com/office/2006/metadata/properties" xmlns:ns3="6014f30c-c84a-4953-81bf-369b5d32124a" xmlns:ns4="7d8e7b47-a478-4f53-8e76-0034f30fe425" targetNamespace="http://schemas.microsoft.com/office/2006/metadata/properties" ma:root="true" ma:fieldsID="e33f4d4cd021d94b832c91b9f8b73355" ns3:_="" ns4:_="">
    <xsd:import namespace="6014f30c-c84a-4953-81bf-369b5d32124a"/>
    <xsd:import namespace="7d8e7b47-a478-4f53-8e76-0034f30fe42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14f30c-c84a-4953-81bf-369b5d3212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8e7b47-a478-4f53-8e76-0034f30fe42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6014f30c-c84a-4953-81bf-369b5d32124a" xsi:nil="true"/>
  </documentManagement>
</p:properties>
</file>

<file path=customXml/itemProps1.xml><?xml version="1.0" encoding="utf-8"?>
<ds:datastoreItem xmlns:ds="http://schemas.openxmlformats.org/officeDocument/2006/customXml" ds:itemID="{CE5814AB-26CC-424B-993E-EB69A843969A}">
  <ds:schemaRefs>
    <ds:schemaRef ds:uri="http://schemas.microsoft.com/sharepoint/v3/contenttype/forms"/>
  </ds:schemaRefs>
</ds:datastoreItem>
</file>

<file path=customXml/itemProps2.xml><?xml version="1.0" encoding="utf-8"?>
<ds:datastoreItem xmlns:ds="http://schemas.openxmlformats.org/officeDocument/2006/customXml" ds:itemID="{E3C194E1-37A1-4DEE-9352-FDC3FFCFF3A6}">
  <ds:schemaRefs>
    <ds:schemaRef ds:uri="6014f30c-c84a-4953-81bf-369b5d32124a"/>
    <ds:schemaRef ds:uri="7d8e7b47-a478-4f53-8e76-0034f30fe42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53C32BD-1554-4E01-ACE4-3149C69EB1D4}">
  <ds:schemaRefs>
    <ds:schemaRef ds:uri="6014f30c-c84a-4953-81bf-369b5d32124a"/>
    <ds:schemaRef ds:uri="7d8e7b47-a478-4f53-8e76-0034f30fe42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1595</TotalTime>
  <Words>1750</Words>
  <Application>Microsoft Office PowerPoint</Application>
  <PresentationFormat>Widescreen</PresentationFormat>
  <Paragraphs>186</Paragraphs>
  <Slides>12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Roboto</vt:lpstr>
      <vt:lpstr>Roboto Medium</vt:lpstr>
      <vt:lpstr>Wingdings</vt:lpstr>
      <vt:lpstr>Office Theme</vt:lpstr>
      <vt:lpstr>Metuchen Public Schools “Every Moment Matters” District Goals 2025-2026</vt:lpstr>
      <vt:lpstr>District Priorities</vt:lpstr>
      <vt:lpstr>Metuchen Public Schools “Every Moment Matters” </vt:lpstr>
      <vt:lpstr>How will we measure our progress in 2025-2026?</vt:lpstr>
      <vt:lpstr>District Goals: Goal #1</vt:lpstr>
      <vt:lpstr>District Goals: Goal #2</vt:lpstr>
      <vt:lpstr>District Goals: Goal #3</vt:lpstr>
      <vt:lpstr>PowerPoint Presentation</vt:lpstr>
      <vt:lpstr>District Goals: Goal #4</vt:lpstr>
      <vt:lpstr>District Goals: Goal #5</vt:lpstr>
      <vt:lpstr>District Goals &amp; Alignment to ASCD's Whole Child Tenets</vt:lpstr>
      <vt:lpstr>District Goals &amp; Alignment to School Quality Review Indicators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Vincent Caputo</dc:creator>
  <cp:lastModifiedBy>Alijewicz, Jennifer</cp:lastModifiedBy>
  <cp:revision>4</cp:revision>
  <cp:lastPrinted>2025-08-14T13:46:03Z</cp:lastPrinted>
  <dcterms:created xsi:type="dcterms:W3CDTF">2023-11-21T23:51:34Z</dcterms:created>
  <dcterms:modified xsi:type="dcterms:W3CDTF">2026-04-21T20:25:34Z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0x010100C76D9118C4856440846B18530EB347EF</vt:lpwstr>
  </property>
</Properties>
</file>