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5" r:id="rId4"/>
  </p:sldMasterIdLst>
  <p:notesMasterIdLst>
    <p:notesMasterId r:id="rId34"/>
  </p:notesMasterIdLst>
  <p:handoutMasterIdLst>
    <p:handoutMasterId r:id="rId35"/>
  </p:handoutMasterIdLst>
  <p:sldIdLst>
    <p:sldId id="368" r:id="rId5"/>
    <p:sldId id="413" r:id="rId6"/>
    <p:sldId id="415" r:id="rId7"/>
    <p:sldId id="448" r:id="rId8"/>
    <p:sldId id="484" r:id="rId9"/>
    <p:sldId id="450" r:id="rId10"/>
    <p:sldId id="485" r:id="rId11"/>
    <p:sldId id="489" r:id="rId12"/>
    <p:sldId id="490" r:id="rId13"/>
    <p:sldId id="491" r:id="rId14"/>
    <p:sldId id="492" r:id="rId15"/>
    <p:sldId id="473" r:id="rId16"/>
    <p:sldId id="453" r:id="rId17"/>
    <p:sldId id="456" r:id="rId18"/>
    <p:sldId id="454" r:id="rId19"/>
    <p:sldId id="469" r:id="rId20"/>
    <p:sldId id="370" r:id="rId21"/>
    <p:sldId id="371" r:id="rId22"/>
    <p:sldId id="372" r:id="rId23"/>
    <p:sldId id="373" r:id="rId24"/>
    <p:sldId id="429" r:id="rId25"/>
    <p:sldId id="481" r:id="rId26"/>
    <p:sldId id="409" r:id="rId27"/>
    <p:sldId id="495" r:id="rId28"/>
    <p:sldId id="317" r:id="rId29"/>
    <p:sldId id="461" r:id="rId30"/>
    <p:sldId id="486" r:id="rId31"/>
    <p:sldId id="328" r:id="rId32"/>
    <p:sldId id="494" r:id="rId3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6B30E4-28AD-4D90-BD4C-5465DE8CF807}" v="106" dt="2022-04-26T15:37:21.2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97" autoAdjust="0"/>
    <p:restoredTop sz="93979" autoAdjust="0"/>
  </p:normalViewPr>
  <p:slideViewPr>
    <p:cSldViewPr>
      <p:cViewPr varScale="1">
        <p:scale>
          <a:sx n="112" d="100"/>
          <a:sy n="112" d="100"/>
        </p:scale>
        <p:origin x="17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02"/>
    </p:cViewPr>
  </p:sorterViewPr>
  <p:notesViewPr>
    <p:cSldViewPr>
      <p:cViewPr varScale="1">
        <p:scale>
          <a:sx n="51" d="100"/>
          <a:sy n="51" d="100"/>
        </p:scale>
        <p:origin x="1860" y="8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/>
              <a:t> Total Appropriations</a:t>
            </a:r>
          </a:p>
        </c:rich>
      </c:tx>
      <c:layout>
        <c:manualLayout>
          <c:xMode val="edge"/>
          <c:yMode val="edge"/>
          <c:x val="0.5914997147095743"/>
          <c:y val="7.11355232988079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158657017123182"/>
          <c:y val="0.18312123565771055"/>
          <c:w val="0.36673042035710285"/>
          <c:h val="0.814088209440447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600"/>
              <a:t>Total</a:t>
            </a:r>
            <a:r>
              <a:rPr lang="en-US" sz="3600" baseline="0"/>
              <a:t> Appropriations</a:t>
            </a:r>
            <a:endParaRPr lang="en-US" sz="36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529215401472875"/>
          <c:y val="0.14483018376171988"/>
          <c:w val="0.49262784383027819"/>
          <c:h val="0.779304131101259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C51-43B4-91CC-ED4A5B86DA9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C51-43B4-91CC-ED4A5B86DA9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C51-43B4-91CC-ED4A5B86DA9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C51-43B4-91CC-ED4A5B86DA9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C51-43B4-91CC-ED4A5B86DA9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C51-43B4-91CC-ED4A5B86DA9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C51-43B4-91CC-ED4A5B86DA9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1C51-43B4-91CC-ED4A5B86DA9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1C51-43B4-91CC-ED4A5B86DA96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1C51-43B4-91CC-ED4A5B86DA96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1C51-43B4-91CC-ED4A5B86DA96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1C51-43B4-91CC-ED4A5B86DA96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1C51-43B4-91CC-ED4A5B86DA96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1C51-43B4-91CC-ED4A5B86DA96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1C51-43B4-91CC-ED4A5B86DA9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Data!$A$3:$A$17</c:f>
              <c:strCache>
                <c:ptCount val="15"/>
                <c:pt idx="0">
                  <c:v>Salaries</c:v>
                </c:pt>
                <c:pt idx="1">
                  <c:v>Health Insurance</c:v>
                </c:pt>
                <c:pt idx="2">
                  <c:v>Tuition/OT-PT/Speech/Mental Health</c:v>
                </c:pt>
                <c:pt idx="3">
                  <c:v>Transportation Contracts</c:v>
                </c:pt>
                <c:pt idx="4">
                  <c:v>Instructional Supplies/Textbooks</c:v>
                </c:pt>
                <c:pt idx="5">
                  <c:v>Payroll Tax/Pension</c:v>
                </c:pt>
                <c:pt idx="6">
                  <c:v>Utilities</c:v>
                </c:pt>
                <c:pt idx="7">
                  <c:v>Insurance P&amp;C etc.</c:v>
                </c:pt>
                <c:pt idx="8">
                  <c:v>Contracted Services</c:v>
                </c:pt>
                <c:pt idx="9">
                  <c:v>Professional Development FFPI</c:v>
                </c:pt>
                <c:pt idx="10">
                  <c:v>Supplies</c:v>
                </c:pt>
                <c:pt idx="11">
                  <c:v>Legal/Audit/Architect</c:v>
                </c:pt>
                <c:pt idx="12">
                  <c:v>Athletic Operating Costs, Environmental Costs, Camping Trip (800 Series Account)</c:v>
                </c:pt>
                <c:pt idx="13">
                  <c:v>NJ DOE Assessment </c:v>
                </c:pt>
                <c:pt idx="14">
                  <c:v>Increase Cap Reserve</c:v>
                </c:pt>
              </c:strCache>
            </c:strRef>
          </c:cat>
          <c:val>
            <c:numRef>
              <c:f>Data!$B$3:$B$17</c:f>
              <c:numCache>
                <c:formatCode>"$"#,##0_);[Red]\("$"#,##0\)</c:formatCode>
                <c:ptCount val="15"/>
                <c:pt idx="0">
                  <c:v>27466689</c:v>
                </c:pt>
                <c:pt idx="1">
                  <c:v>5815592</c:v>
                </c:pt>
                <c:pt idx="2">
                  <c:v>3200905</c:v>
                </c:pt>
                <c:pt idx="3">
                  <c:v>1857572</c:v>
                </c:pt>
                <c:pt idx="4">
                  <c:v>1132659</c:v>
                </c:pt>
                <c:pt idx="5">
                  <c:v>1136600</c:v>
                </c:pt>
                <c:pt idx="6">
                  <c:v>744464</c:v>
                </c:pt>
                <c:pt idx="7">
                  <c:v>497500</c:v>
                </c:pt>
                <c:pt idx="8">
                  <c:v>442143</c:v>
                </c:pt>
                <c:pt idx="9">
                  <c:v>156635</c:v>
                </c:pt>
                <c:pt idx="10">
                  <c:v>223580</c:v>
                </c:pt>
                <c:pt idx="11">
                  <c:v>153000</c:v>
                </c:pt>
                <c:pt idx="12">
                  <c:v>394848</c:v>
                </c:pt>
                <c:pt idx="13">
                  <c:v>100314</c:v>
                </c:pt>
                <c:pt idx="14">
                  <c:v>2200000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1C51-43B4-91CC-ED4A5B86DA96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0-1C51-43B4-91CC-ED4A5B86DA9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Data!$A$3:$A$17</c:f>
              <c:strCache>
                <c:ptCount val="15"/>
                <c:pt idx="0">
                  <c:v>Salaries</c:v>
                </c:pt>
                <c:pt idx="1">
                  <c:v>Health Insurance</c:v>
                </c:pt>
                <c:pt idx="2">
                  <c:v>Tuition/OT-PT/Speech/Mental Health</c:v>
                </c:pt>
                <c:pt idx="3">
                  <c:v>Transportation Contracts</c:v>
                </c:pt>
                <c:pt idx="4">
                  <c:v>Instructional Supplies/Textbooks</c:v>
                </c:pt>
                <c:pt idx="5">
                  <c:v>Payroll Tax/Pension</c:v>
                </c:pt>
                <c:pt idx="6">
                  <c:v>Utilities</c:v>
                </c:pt>
                <c:pt idx="7">
                  <c:v>Insurance P&amp;C etc.</c:v>
                </c:pt>
                <c:pt idx="8">
                  <c:v>Contracted Services</c:v>
                </c:pt>
                <c:pt idx="9">
                  <c:v>Professional Development FFPI</c:v>
                </c:pt>
                <c:pt idx="10">
                  <c:v>Supplies</c:v>
                </c:pt>
                <c:pt idx="11">
                  <c:v>Legal/Audit/Architect</c:v>
                </c:pt>
                <c:pt idx="12">
                  <c:v>Athletic Operating Costs, Environmental Costs, Camping Trip (800 Series Account)</c:v>
                </c:pt>
                <c:pt idx="13">
                  <c:v>NJ DOE Assessment </c:v>
                </c:pt>
                <c:pt idx="14">
                  <c:v>Increase Cap Reserve</c:v>
                </c:pt>
              </c:strCache>
            </c:strRef>
          </c:cat>
          <c:val>
            <c:numRef>
              <c:f>Data!$B$3</c:f>
              <c:numCache>
                <c:formatCode>"$"#,##0_);[Red]\("$"#,##0\)</c:formatCode>
                <c:ptCount val="1"/>
                <c:pt idx="0">
                  <c:v>27466689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1C51-43B4-91CC-ED4A5B86DA96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102337805383889"/>
          <c:y val="0.14194082357352389"/>
          <c:w val="0.3776478978180115"/>
          <c:h val="0.807246789169033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REVENUE</a:t>
            </a:r>
          </a:p>
        </c:rich>
      </c:tx>
      <c:layout>
        <c:manualLayout>
          <c:xMode val="edge"/>
          <c:yMode val="edge"/>
          <c:x val="0.77093700813300825"/>
          <c:y val="0.135332515235200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0721877190204761E-2"/>
          <c:y val="0.17061921178753794"/>
          <c:w val="0.53160739093249421"/>
          <c:h val="0.7288665853396196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A4A-4772-AFB9-4DA6D803C68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A4A-4772-AFB9-4DA6D803C68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A4A-4772-AFB9-4DA6D803C68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A4A-4772-AFB9-4DA6D803C68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2A4A-4772-AFB9-4DA6D803C68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2A4A-4772-AFB9-4DA6D803C68D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2A4A-4772-AFB9-4DA6D803C68D}"/>
                </c:ext>
              </c:extLst>
            </c:dLbl>
            <c:dLbl>
              <c:idx val="1"/>
              <c:layout>
                <c:manualLayout>
                  <c:x val="6.91900088957383E-2"/>
                  <c:y val="2.266319699578311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$2,492,089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106381092856996"/>
                      <c:h val="9.9572138715945724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2A4A-4772-AFB9-4DA6D803C68D}"/>
                </c:ext>
              </c:extLst>
            </c:dLbl>
            <c:dLbl>
              <c:idx val="2"/>
              <c:layout>
                <c:manualLayout>
                  <c:x val="-6.8002424323398827E-2"/>
                  <c:y val="-3.636080501049989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rPr>
                      <a:t>$2,147,585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1884228103640081E-2"/>
                      <c:h val="7.6893474565454992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2A4A-4772-AFB9-4DA6D803C68D}"/>
                </c:ext>
              </c:extLst>
            </c:dLbl>
            <c:dLbl>
              <c:idx val="3"/>
              <c:layout>
                <c:manualLayout>
                  <c:x val="-3.3531671612799754E-2"/>
                  <c:y val="-7.559003935250609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$275,000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2A4A-4772-AFB9-4DA6D803C68D}"/>
                </c:ext>
              </c:extLst>
            </c:dLbl>
            <c:dLbl>
              <c:idx val="4"/>
              <c:layout>
                <c:manualLayout>
                  <c:x val="7.6005139320827378E-2"/>
                  <c:y val="-5.084317630353814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$40,131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2A4A-4772-AFB9-4DA6D803C68D}"/>
                </c:ext>
              </c:extLst>
            </c:dLbl>
            <c:dLbl>
              <c:idx val="5"/>
              <c:layout>
                <c:manualLayout>
                  <c:x val="9.0858582239969773E-2"/>
                  <c:y val="1.375388130408426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$24,870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2A4A-4772-AFB9-4DA6D803C68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Sheet3!$C$15:$C$20</c:f>
              <c:strCache>
                <c:ptCount val="6"/>
                <c:pt idx="0">
                  <c:v>Local Tax Levy  </c:v>
                </c:pt>
                <c:pt idx="1">
                  <c:v>State Aid</c:v>
                </c:pt>
                <c:pt idx="2">
                  <c:v>Budgeted Fund Balance</c:v>
                </c:pt>
                <c:pt idx="3">
                  <c:v>Transportation Revenue</c:v>
                </c:pt>
                <c:pt idx="4">
                  <c:v>Miscellaneous Revenue</c:v>
                </c:pt>
                <c:pt idx="5">
                  <c:v>Medicaid Reimbursement</c:v>
                </c:pt>
              </c:strCache>
            </c:strRef>
          </c:cat>
          <c:val>
            <c:numRef>
              <c:f>Sheet3!$D$15:$D$20</c:f>
              <c:numCache>
                <c:formatCode>"$"#,##0_);[Red]\("$"#,##0\)</c:formatCode>
                <c:ptCount val="6"/>
                <c:pt idx="0">
                  <c:v>40542826</c:v>
                </c:pt>
                <c:pt idx="1">
                  <c:v>2492089</c:v>
                </c:pt>
                <c:pt idx="2">
                  <c:v>2147585</c:v>
                </c:pt>
                <c:pt idx="3">
                  <c:v>275000</c:v>
                </c:pt>
                <c:pt idx="4">
                  <c:v>40131</c:v>
                </c:pt>
                <c:pt idx="5">
                  <c:v>24870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A4A-4772-AFB9-4DA6D803C68D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2A4A-4772-AFB9-4DA6D803C68D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2A4A-4772-AFB9-4DA6D803C68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Sheet3!$C$15:$C$20</c:f>
              <c:strCache>
                <c:ptCount val="6"/>
                <c:pt idx="0">
                  <c:v>Local Tax Levy  </c:v>
                </c:pt>
                <c:pt idx="1">
                  <c:v>State Aid</c:v>
                </c:pt>
                <c:pt idx="2">
                  <c:v>Budgeted Fund Balance</c:v>
                </c:pt>
                <c:pt idx="3">
                  <c:v>Transportation Revenue</c:v>
                </c:pt>
                <c:pt idx="4">
                  <c:v>Miscellaneous Revenue</c:v>
                </c:pt>
                <c:pt idx="5">
                  <c:v>Medicaid Reimbursement</c:v>
                </c:pt>
              </c:strCache>
            </c:strRef>
          </c:cat>
          <c:val>
            <c:numRef>
              <c:f>Sheet3!$D$15</c:f>
              <c:numCache>
                <c:formatCode>"$"#,##0_);[Red]\("$"#,##0\)</c:formatCode>
                <c:ptCount val="1"/>
                <c:pt idx="0">
                  <c:v>40542826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2A4A-4772-AFB9-4DA6D803C68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231841861088924"/>
          <c:y val="0.23971437767507553"/>
          <c:w val="0.34444337070704417"/>
          <c:h val="0.662054995666114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0.71082</cdr:x>
      <cdr:y>0.15231</cdr:y>
    </cdr:from>
    <cdr:to>
      <cdr:x>0.82871</cdr:x>
      <cdr:y>0.17437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AE988E5-EDAA-5B75-A796-C112CD3D2FA2}"/>
            </a:ext>
          </a:extLst>
        </cdr:cNvPr>
        <cdr:cNvSpPr txBox="1"/>
      </cdr:nvSpPr>
      <cdr:spPr>
        <a:xfrm xmlns:a="http://schemas.openxmlformats.org/drawingml/2006/main">
          <a:off x="9763125" y="1381125"/>
          <a:ext cx="1619250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0.46671</cdr:x>
      <cdr:y>0.44958</cdr:y>
    </cdr:from>
    <cdr:to>
      <cdr:x>0.53329</cdr:x>
      <cdr:y>0.55042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B9740976-38F6-51CC-10DE-9C71170D890F}"/>
            </a:ext>
          </a:extLst>
        </cdr:cNvPr>
        <cdr:cNvSpPr txBox="1"/>
      </cdr:nvSpPr>
      <cdr:spPr>
        <a:xfrm xmlns:a="http://schemas.openxmlformats.org/drawingml/2006/main">
          <a:off x="6410325" y="40767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0.69538</cdr:x>
      <cdr:y>0.13408</cdr:y>
    </cdr:from>
    <cdr:to>
      <cdr:x>0.80852</cdr:x>
      <cdr:y>0.17011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570C2808-598A-8190-8B3B-513C492ABDBB}"/>
            </a:ext>
          </a:extLst>
        </cdr:cNvPr>
        <cdr:cNvSpPr txBox="1"/>
      </cdr:nvSpPr>
      <cdr:spPr>
        <a:xfrm xmlns:a="http://schemas.openxmlformats.org/drawingml/2006/main">
          <a:off x="6088165" y="720725"/>
          <a:ext cx="990600" cy="193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$27,466,689</a:t>
          </a:r>
        </a:p>
      </cdr:txBody>
    </cdr:sp>
  </cdr:relSizeAnchor>
  <cdr:relSizeAnchor xmlns:cdr="http://schemas.openxmlformats.org/drawingml/2006/chartDrawing">
    <cdr:from>
      <cdr:x>0.73019</cdr:x>
      <cdr:y>0.18429</cdr:y>
    </cdr:from>
    <cdr:to>
      <cdr:x>0.84334</cdr:x>
      <cdr:y>0.22918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B00B0DAF-C9BD-0564-8029-3CC62A1A8D75}"/>
            </a:ext>
          </a:extLst>
        </cdr:cNvPr>
        <cdr:cNvSpPr txBox="1"/>
      </cdr:nvSpPr>
      <cdr:spPr>
        <a:xfrm xmlns:a="http://schemas.openxmlformats.org/drawingml/2006/main">
          <a:off x="6676888" y="1074856"/>
          <a:ext cx="1034595" cy="2618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$5,815,592</a:t>
          </a:r>
        </a:p>
      </cdr:txBody>
    </cdr:sp>
  </cdr:relSizeAnchor>
  <cdr:relSizeAnchor xmlns:cdr="http://schemas.openxmlformats.org/drawingml/2006/chartDrawing">
    <cdr:from>
      <cdr:x>0.84334</cdr:x>
      <cdr:y>0.24099</cdr:y>
    </cdr:from>
    <cdr:to>
      <cdr:x>0.94778</cdr:x>
      <cdr:y>0.28352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AAA19096-9AD5-5195-34FC-53CD2B2F5514}"/>
            </a:ext>
          </a:extLst>
        </cdr:cNvPr>
        <cdr:cNvSpPr txBox="1"/>
      </cdr:nvSpPr>
      <cdr:spPr>
        <a:xfrm xmlns:a="http://schemas.openxmlformats.org/drawingml/2006/main">
          <a:off x="7383565" y="1295400"/>
          <a:ext cx="9144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$3,200,905</a:t>
          </a:r>
        </a:p>
      </cdr:txBody>
    </cdr:sp>
  </cdr:relSizeAnchor>
  <cdr:relSizeAnchor xmlns:cdr="http://schemas.openxmlformats.org/drawingml/2006/chartDrawing">
    <cdr:from>
      <cdr:x>0.78241</cdr:x>
      <cdr:y>0.2977</cdr:y>
    </cdr:from>
    <cdr:to>
      <cdr:x>0.88686</cdr:x>
      <cdr:y>0.34022</cdr:y>
    </cdr:to>
    <cdr:sp macro="" textlink="">
      <cdr:nvSpPr>
        <cdr:cNvPr id="9" name="TextBox 8">
          <a:extLst xmlns:a="http://schemas.openxmlformats.org/drawingml/2006/main">
            <a:ext uri="{FF2B5EF4-FFF2-40B4-BE49-F238E27FC236}">
              <a16:creationId xmlns:a16="http://schemas.microsoft.com/office/drawing/2014/main" id="{7F7BC468-84C2-9AF4-E234-41E661936D86}"/>
            </a:ext>
          </a:extLst>
        </cdr:cNvPr>
        <cdr:cNvSpPr txBox="1"/>
      </cdr:nvSpPr>
      <cdr:spPr>
        <a:xfrm xmlns:a="http://schemas.openxmlformats.org/drawingml/2006/main">
          <a:off x="6850165" y="1600200"/>
          <a:ext cx="9144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$1,857,572</a:t>
          </a:r>
        </a:p>
      </cdr:txBody>
    </cdr:sp>
  </cdr:relSizeAnchor>
  <cdr:relSizeAnchor xmlns:cdr="http://schemas.openxmlformats.org/drawingml/2006/chartDrawing">
    <cdr:from>
      <cdr:x>0.78294</cdr:x>
      <cdr:y>0.35189</cdr:y>
    </cdr:from>
    <cdr:to>
      <cdr:x>0.85853</cdr:x>
      <cdr:y>0.38025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id="{E06537A9-7D7A-EC63-D9F0-199AB96E04B2}"/>
            </a:ext>
          </a:extLst>
        </cdr:cNvPr>
        <cdr:cNvSpPr txBox="1"/>
      </cdr:nvSpPr>
      <cdr:spPr>
        <a:xfrm xmlns:a="http://schemas.openxmlformats.org/drawingml/2006/main">
          <a:off x="10753725" y="3190874"/>
          <a:ext cx="103822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0.81723</cdr:x>
      <cdr:y>0.34022</cdr:y>
    </cdr:from>
    <cdr:to>
      <cdr:x>0.93924</cdr:x>
      <cdr:y>0.37634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B313D9F4-930B-F45C-43C6-6CD99C6C7BF8}"/>
            </a:ext>
          </a:extLst>
        </cdr:cNvPr>
        <cdr:cNvSpPr txBox="1"/>
      </cdr:nvSpPr>
      <cdr:spPr>
        <a:xfrm xmlns:a="http://schemas.openxmlformats.org/drawingml/2006/main">
          <a:off x="7154965" y="1828800"/>
          <a:ext cx="1068236" cy="1941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$1,132,659</a:t>
          </a:r>
        </a:p>
      </cdr:txBody>
    </cdr:sp>
  </cdr:relSizeAnchor>
  <cdr:relSizeAnchor xmlns:cdr="http://schemas.openxmlformats.org/drawingml/2006/chartDrawing">
    <cdr:from>
      <cdr:x>0.74833</cdr:x>
      <cdr:y>0.39693</cdr:y>
    </cdr:from>
    <cdr:to>
      <cdr:x>0.84334</cdr:x>
      <cdr:y>0.4325</cdr:y>
    </cdr:to>
    <cdr:sp macro="" textlink="">
      <cdr:nvSpPr>
        <cdr:cNvPr id="12" name="TextBox 11">
          <a:extLst xmlns:a="http://schemas.openxmlformats.org/drawingml/2006/main">
            <a:ext uri="{FF2B5EF4-FFF2-40B4-BE49-F238E27FC236}">
              <a16:creationId xmlns:a16="http://schemas.microsoft.com/office/drawing/2014/main" id="{8D9DC8B7-BB57-37EC-36B4-82A7B5A36F6D}"/>
            </a:ext>
          </a:extLst>
        </cdr:cNvPr>
        <cdr:cNvSpPr txBox="1"/>
      </cdr:nvSpPr>
      <cdr:spPr>
        <a:xfrm xmlns:a="http://schemas.openxmlformats.org/drawingml/2006/main">
          <a:off x="6551736" y="2133600"/>
          <a:ext cx="831829" cy="1912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$1,136,600</a:t>
          </a:r>
        </a:p>
      </cdr:txBody>
    </cdr:sp>
  </cdr:relSizeAnchor>
  <cdr:relSizeAnchor xmlns:cdr="http://schemas.openxmlformats.org/drawingml/2006/chartDrawing">
    <cdr:from>
      <cdr:x>0.69538</cdr:x>
      <cdr:y>0.45815</cdr:y>
    </cdr:from>
    <cdr:to>
      <cdr:x>0.79385</cdr:x>
      <cdr:y>0.5</cdr:y>
    </cdr:to>
    <cdr:sp macro="" textlink="">
      <cdr:nvSpPr>
        <cdr:cNvPr id="13" name="TextBox 12">
          <a:extLst xmlns:a="http://schemas.openxmlformats.org/drawingml/2006/main">
            <a:ext uri="{FF2B5EF4-FFF2-40B4-BE49-F238E27FC236}">
              <a16:creationId xmlns:a16="http://schemas.microsoft.com/office/drawing/2014/main" id="{4CAA2753-BCB7-F85E-4578-526F1B5D56B0}"/>
            </a:ext>
          </a:extLst>
        </cdr:cNvPr>
        <cdr:cNvSpPr txBox="1"/>
      </cdr:nvSpPr>
      <cdr:spPr>
        <a:xfrm xmlns:a="http://schemas.openxmlformats.org/drawingml/2006/main">
          <a:off x="6088165" y="2462657"/>
          <a:ext cx="862121" cy="2249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$744,464</a:t>
          </a:r>
        </a:p>
      </cdr:txBody>
    </cdr:sp>
  </cdr:relSizeAnchor>
  <cdr:relSizeAnchor xmlns:cdr="http://schemas.openxmlformats.org/drawingml/2006/chartDrawing">
    <cdr:from>
      <cdr:x>0.74023</cdr:x>
      <cdr:y>0.50354</cdr:y>
    </cdr:from>
    <cdr:to>
      <cdr:x>0.84334</cdr:x>
      <cdr:y>0.5558</cdr:y>
    </cdr:to>
    <cdr:sp macro="" textlink="">
      <cdr:nvSpPr>
        <cdr:cNvPr id="14" name="TextBox 13">
          <a:extLst xmlns:a="http://schemas.openxmlformats.org/drawingml/2006/main">
            <a:ext uri="{FF2B5EF4-FFF2-40B4-BE49-F238E27FC236}">
              <a16:creationId xmlns:a16="http://schemas.microsoft.com/office/drawing/2014/main" id="{D0938F52-649B-4E2B-2713-B35DB21388AF}"/>
            </a:ext>
          </a:extLst>
        </cdr:cNvPr>
        <cdr:cNvSpPr txBox="1"/>
      </cdr:nvSpPr>
      <cdr:spPr>
        <a:xfrm xmlns:a="http://schemas.openxmlformats.org/drawingml/2006/main">
          <a:off x="6768663" y="2936874"/>
          <a:ext cx="94282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$497,500</a:t>
          </a:r>
        </a:p>
      </cdr:txBody>
    </cdr:sp>
  </cdr:relSizeAnchor>
  <cdr:relSizeAnchor xmlns:cdr="http://schemas.openxmlformats.org/drawingml/2006/chartDrawing">
    <cdr:from>
      <cdr:x>0.74453</cdr:x>
      <cdr:y>0.56704</cdr:y>
    </cdr:from>
    <cdr:to>
      <cdr:x>0.84334</cdr:x>
      <cdr:y>0.59837</cdr:y>
    </cdr:to>
    <cdr:sp macro="" textlink="">
      <cdr:nvSpPr>
        <cdr:cNvPr id="17" name="TextBox 16">
          <a:extLst xmlns:a="http://schemas.openxmlformats.org/drawingml/2006/main">
            <a:ext uri="{FF2B5EF4-FFF2-40B4-BE49-F238E27FC236}">
              <a16:creationId xmlns:a16="http://schemas.microsoft.com/office/drawing/2014/main" id="{8AAA84D2-D3A4-48E9-D41E-3136A2D7A025}"/>
            </a:ext>
          </a:extLst>
        </cdr:cNvPr>
        <cdr:cNvSpPr txBox="1"/>
      </cdr:nvSpPr>
      <cdr:spPr>
        <a:xfrm xmlns:a="http://schemas.openxmlformats.org/drawingml/2006/main">
          <a:off x="6518484" y="3048000"/>
          <a:ext cx="865081" cy="1684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$442,143</a:t>
          </a:r>
        </a:p>
      </cdr:txBody>
    </cdr:sp>
  </cdr:relSizeAnchor>
  <cdr:relSizeAnchor xmlns:cdr="http://schemas.openxmlformats.org/drawingml/2006/chartDrawing">
    <cdr:from>
      <cdr:x>0.80852</cdr:x>
      <cdr:y>0.61341</cdr:y>
    </cdr:from>
    <cdr:to>
      <cdr:x>0.91297</cdr:x>
      <cdr:y>0.65207</cdr:y>
    </cdr:to>
    <cdr:sp macro="" textlink="">
      <cdr:nvSpPr>
        <cdr:cNvPr id="18" name="TextBox 17">
          <a:extLst xmlns:a="http://schemas.openxmlformats.org/drawingml/2006/main">
            <a:ext uri="{FF2B5EF4-FFF2-40B4-BE49-F238E27FC236}">
              <a16:creationId xmlns:a16="http://schemas.microsoft.com/office/drawing/2014/main" id="{5959925F-C2BB-DC55-2BC5-3269A34E11DF}"/>
            </a:ext>
          </a:extLst>
        </cdr:cNvPr>
        <cdr:cNvSpPr txBox="1"/>
      </cdr:nvSpPr>
      <cdr:spPr>
        <a:xfrm xmlns:a="http://schemas.openxmlformats.org/drawingml/2006/main">
          <a:off x="7078765" y="3297236"/>
          <a:ext cx="914436" cy="2078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$156,635</a:t>
          </a:r>
        </a:p>
      </cdr:txBody>
    </cdr:sp>
  </cdr:relSizeAnchor>
  <cdr:relSizeAnchor xmlns:cdr="http://schemas.openxmlformats.org/drawingml/2006/chartDrawing">
    <cdr:from>
      <cdr:x>0.69538</cdr:x>
      <cdr:y>0.66627</cdr:y>
    </cdr:from>
    <cdr:to>
      <cdr:x>0.80852</cdr:x>
      <cdr:y>0.7088</cdr:y>
    </cdr:to>
    <cdr:sp macro="" textlink="">
      <cdr:nvSpPr>
        <cdr:cNvPr id="19" name="TextBox 18">
          <a:extLst xmlns:a="http://schemas.openxmlformats.org/drawingml/2006/main">
            <a:ext uri="{FF2B5EF4-FFF2-40B4-BE49-F238E27FC236}">
              <a16:creationId xmlns:a16="http://schemas.microsoft.com/office/drawing/2014/main" id="{BC96BE27-769E-9EF8-8C66-D673CFA6FAAD}"/>
            </a:ext>
          </a:extLst>
        </cdr:cNvPr>
        <cdr:cNvSpPr txBox="1"/>
      </cdr:nvSpPr>
      <cdr:spPr>
        <a:xfrm xmlns:a="http://schemas.openxmlformats.org/drawingml/2006/main">
          <a:off x="6088165" y="3581400"/>
          <a:ext cx="9906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$223,580</a:t>
          </a:r>
        </a:p>
      </cdr:txBody>
    </cdr:sp>
  </cdr:relSizeAnchor>
  <cdr:relSizeAnchor xmlns:cdr="http://schemas.openxmlformats.org/drawingml/2006/chartDrawing">
    <cdr:from>
      <cdr:x>0.76501</cdr:x>
      <cdr:y>0.72298</cdr:y>
    </cdr:from>
    <cdr:to>
      <cdr:x>0.86512</cdr:x>
      <cdr:y>0.76738</cdr:y>
    </cdr:to>
    <cdr:sp macro="" textlink="">
      <cdr:nvSpPr>
        <cdr:cNvPr id="20" name="TextBox 19">
          <a:extLst xmlns:a="http://schemas.openxmlformats.org/drawingml/2006/main">
            <a:ext uri="{FF2B5EF4-FFF2-40B4-BE49-F238E27FC236}">
              <a16:creationId xmlns:a16="http://schemas.microsoft.com/office/drawing/2014/main" id="{8C1C2B5B-E6AC-7A7A-C0B1-5100AC21E5E1}"/>
            </a:ext>
          </a:extLst>
        </cdr:cNvPr>
        <cdr:cNvSpPr txBox="1"/>
      </cdr:nvSpPr>
      <cdr:spPr>
        <a:xfrm xmlns:a="http://schemas.openxmlformats.org/drawingml/2006/main">
          <a:off x="6697765" y="3886200"/>
          <a:ext cx="876493" cy="238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$153,000</a:t>
          </a:r>
        </a:p>
      </cdr:txBody>
    </cdr:sp>
  </cdr:relSizeAnchor>
  <cdr:relSizeAnchor xmlns:cdr="http://schemas.openxmlformats.org/drawingml/2006/chartDrawing">
    <cdr:from>
      <cdr:x>0.91594</cdr:x>
      <cdr:y>0.80298</cdr:y>
    </cdr:from>
    <cdr:to>
      <cdr:x>1</cdr:x>
      <cdr:y>0.84212</cdr:y>
    </cdr:to>
    <cdr:sp macro="" textlink="">
      <cdr:nvSpPr>
        <cdr:cNvPr id="21" name="TextBox 20">
          <a:extLst xmlns:a="http://schemas.openxmlformats.org/drawingml/2006/main">
            <a:ext uri="{FF2B5EF4-FFF2-40B4-BE49-F238E27FC236}">
              <a16:creationId xmlns:a16="http://schemas.microsoft.com/office/drawing/2014/main" id="{0D074D40-AA5A-D79F-C6B2-7269CDADDA5E}"/>
            </a:ext>
          </a:extLst>
        </cdr:cNvPr>
        <cdr:cNvSpPr txBox="1"/>
      </cdr:nvSpPr>
      <cdr:spPr>
        <a:xfrm xmlns:a="http://schemas.openxmlformats.org/drawingml/2006/main">
          <a:off x="8375355" y="4683336"/>
          <a:ext cx="768644" cy="2283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$394,848</a:t>
          </a:r>
        </a:p>
      </cdr:txBody>
    </cdr:sp>
  </cdr:relSizeAnchor>
  <cdr:relSizeAnchor xmlns:cdr="http://schemas.openxmlformats.org/drawingml/2006/chartDrawing">
    <cdr:from>
      <cdr:x>0.74254</cdr:x>
      <cdr:y>0.83016</cdr:y>
    </cdr:from>
    <cdr:to>
      <cdr:x>0.83115</cdr:x>
      <cdr:y>0.86935</cdr:y>
    </cdr:to>
    <cdr:sp macro="" textlink="">
      <cdr:nvSpPr>
        <cdr:cNvPr id="22" name="TextBox 21">
          <a:extLst xmlns:a="http://schemas.openxmlformats.org/drawingml/2006/main">
            <a:ext uri="{FF2B5EF4-FFF2-40B4-BE49-F238E27FC236}">
              <a16:creationId xmlns:a16="http://schemas.microsoft.com/office/drawing/2014/main" id="{D3DB2D26-D47A-5AE3-BEAF-6D848BAC51A5}"/>
            </a:ext>
          </a:extLst>
        </cdr:cNvPr>
        <cdr:cNvSpPr txBox="1"/>
      </cdr:nvSpPr>
      <cdr:spPr>
        <a:xfrm xmlns:a="http://schemas.openxmlformats.org/drawingml/2006/main">
          <a:off x="6789809" y="4841874"/>
          <a:ext cx="810251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$100,314</a:t>
          </a:r>
        </a:p>
      </cdr:txBody>
    </cdr:sp>
  </cdr:relSizeAnchor>
  <cdr:relSizeAnchor xmlns:cdr="http://schemas.openxmlformats.org/drawingml/2006/chartDrawing">
    <cdr:from>
      <cdr:x>0.75</cdr:x>
      <cdr:y>0.89301</cdr:y>
    </cdr:from>
    <cdr:to>
      <cdr:x>0.85564</cdr:x>
      <cdr:y>0.93612</cdr:y>
    </cdr:to>
    <cdr:sp macro="" textlink="">
      <cdr:nvSpPr>
        <cdr:cNvPr id="23" name="TextBox 22">
          <a:extLst xmlns:a="http://schemas.openxmlformats.org/drawingml/2006/main">
            <a:ext uri="{FF2B5EF4-FFF2-40B4-BE49-F238E27FC236}">
              <a16:creationId xmlns:a16="http://schemas.microsoft.com/office/drawing/2014/main" id="{6FD36FBC-6DB9-B37E-EDC2-51DEBA37A47F}"/>
            </a:ext>
          </a:extLst>
        </cdr:cNvPr>
        <cdr:cNvSpPr txBox="1"/>
      </cdr:nvSpPr>
      <cdr:spPr>
        <a:xfrm xmlns:a="http://schemas.openxmlformats.org/drawingml/2006/main">
          <a:off x="6858000" y="5525983"/>
          <a:ext cx="965973" cy="2668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$2,200,000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0.84127</cdr:x>
      <cdr:y>0.38178</cdr:y>
    </cdr:from>
    <cdr:to>
      <cdr:x>0.94032</cdr:x>
      <cdr:y>0.40023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E8F9FAFD-9D09-A7AE-F7D2-BB95382E63F5}"/>
            </a:ext>
          </a:extLst>
        </cdr:cNvPr>
        <cdr:cNvSpPr txBox="1"/>
      </cdr:nvSpPr>
      <cdr:spPr>
        <a:xfrm xmlns:a="http://schemas.openxmlformats.org/drawingml/2006/main">
          <a:off x="6310313" y="1576389"/>
          <a:ext cx="742950" cy="76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0.83619</cdr:x>
      <cdr:y>0.36332</cdr:y>
    </cdr:from>
    <cdr:to>
      <cdr:x>0.97333</cdr:x>
      <cdr:y>0.40023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194F6EEA-A3D4-FBCB-4BEB-6851CDC2B72E}"/>
            </a:ext>
          </a:extLst>
        </cdr:cNvPr>
        <cdr:cNvSpPr txBox="1"/>
      </cdr:nvSpPr>
      <cdr:spPr>
        <a:xfrm xmlns:a="http://schemas.openxmlformats.org/drawingml/2006/main">
          <a:off x="6272213" y="1500189"/>
          <a:ext cx="1028700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0.43905</cdr:x>
      <cdr:y>0.38927</cdr:y>
    </cdr:from>
    <cdr:to>
      <cdr:x>0.56095</cdr:x>
      <cdr:y>0.61073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25F8A09B-11E2-3CA9-7136-F86D85D8C35F}"/>
            </a:ext>
          </a:extLst>
        </cdr:cNvPr>
        <cdr:cNvSpPr txBox="1"/>
      </cdr:nvSpPr>
      <cdr:spPr>
        <a:xfrm xmlns:a="http://schemas.openxmlformats.org/drawingml/2006/main">
          <a:off x="3293269" y="16073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0.43905</cdr:x>
      <cdr:y>0.38927</cdr:y>
    </cdr:from>
    <cdr:to>
      <cdr:x>0.56095</cdr:x>
      <cdr:y>0.61073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5876A288-A2C5-EE48-C90E-5EACF39D643B}"/>
            </a:ext>
          </a:extLst>
        </cdr:cNvPr>
        <cdr:cNvSpPr txBox="1"/>
      </cdr:nvSpPr>
      <cdr:spPr>
        <a:xfrm xmlns:a="http://schemas.openxmlformats.org/drawingml/2006/main">
          <a:off x="3293269" y="16073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0.83492</cdr:x>
      <cdr:y>0.26182</cdr:y>
    </cdr:from>
    <cdr:to>
      <cdr:x>0.97714</cdr:x>
      <cdr:y>0.31257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0346AC2B-FEA7-7FF5-5B35-1CE7E222F555}"/>
            </a:ext>
          </a:extLst>
        </cdr:cNvPr>
        <cdr:cNvSpPr txBox="1"/>
      </cdr:nvSpPr>
      <cdr:spPr>
        <a:xfrm xmlns:a="http://schemas.openxmlformats.org/drawingml/2006/main">
          <a:off x="6262688" y="1081089"/>
          <a:ext cx="1066800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$40,542,826</a:t>
          </a:r>
        </a:p>
      </cdr:txBody>
    </cdr:sp>
  </cdr:relSizeAnchor>
  <cdr:relSizeAnchor xmlns:cdr="http://schemas.openxmlformats.org/drawingml/2006/chartDrawing">
    <cdr:from>
      <cdr:x>0.80698</cdr:x>
      <cdr:y>0.37024</cdr:y>
    </cdr:from>
    <cdr:to>
      <cdr:x>0.95937</cdr:x>
      <cdr:y>0.43022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BA9931BA-9694-575C-3D9F-488F075853C7}"/>
            </a:ext>
          </a:extLst>
        </cdr:cNvPr>
        <cdr:cNvSpPr txBox="1"/>
      </cdr:nvSpPr>
      <cdr:spPr>
        <a:xfrm xmlns:a="http://schemas.openxmlformats.org/drawingml/2006/main">
          <a:off x="6329853" y="1528764"/>
          <a:ext cx="1195251" cy="2476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$2,492,089</a:t>
          </a:r>
        </a:p>
      </cdr:txBody>
    </cdr:sp>
  </cdr:relSizeAnchor>
  <cdr:relSizeAnchor xmlns:cdr="http://schemas.openxmlformats.org/drawingml/2006/chartDrawing">
    <cdr:from>
      <cdr:x>0.89314</cdr:x>
      <cdr:y>0.48328</cdr:y>
    </cdr:from>
    <cdr:to>
      <cdr:x>0.99879</cdr:x>
      <cdr:y>0.55017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38EF4E1E-7680-1664-1559-6FB98340B93F}"/>
            </a:ext>
          </a:extLst>
        </cdr:cNvPr>
        <cdr:cNvSpPr txBox="1"/>
      </cdr:nvSpPr>
      <cdr:spPr>
        <a:xfrm xmlns:a="http://schemas.openxmlformats.org/drawingml/2006/main">
          <a:off x="7005639" y="1995488"/>
          <a:ext cx="828674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$2,147,585</a:t>
          </a:r>
        </a:p>
      </cdr:txBody>
    </cdr:sp>
  </cdr:relSizeAnchor>
  <cdr:relSizeAnchor xmlns:cdr="http://schemas.openxmlformats.org/drawingml/2006/chartDrawing">
    <cdr:from>
      <cdr:x>0.90528</cdr:x>
      <cdr:y>0.58708</cdr:y>
    </cdr:from>
    <cdr:to>
      <cdr:x>1</cdr:x>
      <cdr:y>0.64014</cdr:y>
    </cdr:to>
    <cdr:sp macro="" textlink="">
      <cdr:nvSpPr>
        <cdr:cNvPr id="9" name="TextBox 8">
          <a:extLst xmlns:a="http://schemas.openxmlformats.org/drawingml/2006/main">
            <a:ext uri="{FF2B5EF4-FFF2-40B4-BE49-F238E27FC236}">
              <a16:creationId xmlns:a16="http://schemas.microsoft.com/office/drawing/2014/main" id="{06E60669-EDAD-B4B0-05D0-0AAB3F87A35E}"/>
            </a:ext>
          </a:extLst>
        </cdr:cNvPr>
        <cdr:cNvSpPr txBox="1"/>
      </cdr:nvSpPr>
      <cdr:spPr>
        <a:xfrm xmlns:a="http://schemas.openxmlformats.org/drawingml/2006/main">
          <a:off x="7110413" y="2424114"/>
          <a:ext cx="74295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0.898</cdr:x>
      <cdr:y>0.594</cdr:y>
    </cdr:from>
    <cdr:to>
      <cdr:x>1</cdr:x>
      <cdr:y>0.66321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id="{DA06E92F-7F47-BEFA-AD0A-ECAB474E597D}"/>
            </a:ext>
          </a:extLst>
        </cdr:cNvPr>
        <cdr:cNvSpPr txBox="1"/>
      </cdr:nvSpPr>
      <cdr:spPr>
        <a:xfrm xmlns:a="http://schemas.openxmlformats.org/drawingml/2006/main">
          <a:off x="7043738" y="2452689"/>
          <a:ext cx="8001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$275,000</a:t>
          </a:r>
        </a:p>
      </cdr:txBody>
    </cdr:sp>
  </cdr:relSizeAnchor>
  <cdr:relSizeAnchor xmlns:cdr="http://schemas.openxmlformats.org/drawingml/2006/chartDrawing">
    <cdr:from>
      <cdr:x>0.88828</cdr:x>
      <cdr:y>0.70242</cdr:y>
    </cdr:from>
    <cdr:to>
      <cdr:x>1</cdr:x>
      <cdr:y>0.76009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D0E7093C-FE5A-3B1B-869A-716DD86DFC4E}"/>
            </a:ext>
          </a:extLst>
        </cdr:cNvPr>
        <cdr:cNvSpPr txBox="1"/>
      </cdr:nvSpPr>
      <cdr:spPr>
        <a:xfrm xmlns:a="http://schemas.openxmlformats.org/drawingml/2006/main">
          <a:off x="6967538" y="2900364"/>
          <a:ext cx="876300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$40,131</a:t>
          </a:r>
        </a:p>
      </cdr:txBody>
    </cdr:sp>
  </cdr:relSizeAnchor>
  <cdr:relSizeAnchor xmlns:cdr="http://schemas.openxmlformats.org/drawingml/2006/chartDrawing">
    <cdr:from>
      <cdr:x>0.91014</cdr:x>
      <cdr:y>0.81546</cdr:y>
    </cdr:from>
    <cdr:to>
      <cdr:x>1</cdr:x>
      <cdr:y>0.87774</cdr:y>
    </cdr:to>
    <cdr:sp macro="" textlink="">
      <cdr:nvSpPr>
        <cdr:cNvPr id="12" name="TextBox 11">
          <a:extLst xmlns:a="http://schemas.openxmlformats.org/drawingml/2006/main">
            <a:ext uri="{FF2B5EF4-FFF2-40B4-BE49-F238E27FC236}">
              <a16:creationId xmlns:a16="http://schemas.microsoft.com/office/drawing/2014/main" id="{4A1D6C3E-752C-52A1-949E-35AE03034164}"/>
            </a:ext>
          </a:extLst>
        </cdr:cNvPr>
        <cdr:cNvSpPr txBox="1"/>
      </cdr:nvSpPr>
      <cdr:spPr>
        <a:xfrm xmlns:a="http://schemas.openxmlformats.org/drawingml/2006/main">
          <a:off x="7138988" y="3367089"/>
          <a:ext cx="704850" cy="2571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$24,870	</a:t>
          </a:r>
        </a:p>
      </cdr:txBody>
    </cdr:sp>
  </cdr:relSizeAnchor>
  <cdr:relSizeAnchor xmlns:cdr="http://schemas.openxmlformats.org/drawingml/2006/chartDrawing">
    <cdr:from>
      <cdr:x>0.71463</cdr:x>
      <cdr:y>0.11419</cdr:y>
    </cdr:from>
    <cdr:to>
      <cdr:x>0.95993</cdr:x>
      <cdr:y>0.23183</cdr:y>
    </cdr:to>
    <cdr:sp macro="" textlink="">
      <cdr:nvSpPr>
        <cdr:cNvPr id="13" name="TextBox 12">
          <a:extLst xmlns:a="http://schemas.openxmlformats.org/drawingml/2006/main">
            <a:ext uri="{FF2B5EF4-FFF2-40B4-BE49-F238E27FC236}">
              <a16:creationId xmlns:a16="http://schemas.microsoft.com/office/drawing/2014/main" id="{5FCD3E12-64D5-4C65-F0FD-1098CF41B8EA}"/>
            </a:ext>
          </a:extLst>
        </cdr:cNvPr>
        <cdr:cNvSpPr txBox="1"/>
      </cdr:nvSpPr>
      <cdr:spPr>
        <a:xfrm xmlns:a="http://schemas.openxmlformats.org/drawingml/2006/main">
          <a:off x="5605463" y="471489"/>
          <a:ext cx="1924050" cy="485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8" tIns="45870" rIns="91738" bIns="45870" numCol="1" anchor="t" anchorCtr="0" compatLnSpc="1">
            <a:prstTxWarp prst="textNoShape">
              <a:avLst/>
            </a:prstTxWarp>
          </a:bodyPr>
          <a:lstStyle>
            <a:lvl1pPr defTabSz="917575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Network Infrastrucure Health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8" tIns="45870" rIns="91738" bIns="45870" numCol="1" anchor="t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8" tIns="45870" rIns="91738" bIns="45870" numCol="1" anchor="b" anchorCtr="0" compatLnSpc="1">
            <a:prstTxWarp prst="textNoShape">
              <a:avLst/>
            </a:prstTxWarp>
          </a:bodyPr>
          <a:lstStyle>
            <a:lvl1pPr defTabSz="917575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8" tIns="45870" rIns="91738" bIns="45870" numCol="1" anchor="b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1200"/>
            </a:lvl1pPr>
          </a:lstStyle>
          <a:p>
            <a:pPr>
              <a:defRPr/>
            </a:pPr>
            <a:fld id="{A4876710-BF76-4CED-82CD-4EB89A6D4BA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Network Infrastrucure Health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8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8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13D7885-04CF-40CE-B90C-D88D10D98AC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Network Infrastrucure Health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Network Infrastrucure Health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Network Infrastrucure Health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Network Infrastrucure Health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Network Infrastrucure Health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Network Infrastrucure Health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Network Infrastrucure Health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Network Infrastrucure Health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Network Infrastructure Health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Network Infrastructure Health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Network Infrastrucure Health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Network Infrastrucure Health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Network Infrastrucure Health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Network Infrastrucure Health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Network Infrastrucure Health</a:t>
            </a:r>
          </a:p>
        </p:txBody>
      </p:sp>
    </p:spTree>
    <p:extLst>
      <p:ext uri="{BB962C8B-B14F-4D97-AF65-F5344CB8AC3E}">
        <p14:creationId xmlns:p14="http://schemas.microsoft.com/office/powerpoint/2010/main" val="42674877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Network Infrastrucure Health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Network Infrastrucure Health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Network Infrastrucure Health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Network Infrastrucure Health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Network Infrastrucure Health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Network Infrastrucure Health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c56d2cbe01_0_1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c56d2cbe01_0_127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3" name="Google Shape;123;gc56d2cbe01_0_127:notes"/>
          <p:cNvSpPr txBox="1">
            <a:spLocks noGrp="1"/>
          </p:cNvSpPr>
          <p:nvPr>
            <p:ph type="sldNum" idx="12"/>
          </p:nvPr>
        </p:nvSpPr>
        <p:spPr>
          <a:xfrm>
            <a:off x="3970337" y="8829675"/>
            <a:ext cx="3038400" cy="465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36605515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c56d2cbe01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c56d2cbe01_0_13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lvl="0" indent="0" algn="l" rtl="0">
              <a:spcBef>
                <a:spcPts val="50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</p:spTree>
    <p:extLst>
      <p:ext uri="{BB962C8B-B14F-4D97-AF65-F5344CB8AC3E}">
        <p14:creationId xmlns:p14="http://schemas.microsoft.com/office/powerpoint/2010/main" val="3575732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6B580-94D1-49A4-B06B-C7AE7F9CA98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0814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9769C-2EAA-4D26-9F90-7C9F580CD99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6068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E067B-2824-431A-810B-E3DDAD8A6A2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05159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383B3-4BDD-4821-AA0F-87EE20F0243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241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4DE5A-7536-44F2-BA1E-728B8933F6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607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B4B4F-37D3-47A6-8D17-006FBA827BB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51925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AA95F-FCAA-4BBB-A7D6-04F9F996026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4855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2F990-0586-4513-B328-AACB448D94D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35182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4B432-9895-4978-A84E-1FAC1F18BEC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23633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54B1B-3628-4AB7-B2E6-2A28036C74E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70777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7624B-B9A8-4D1F-AE3E-64706A43A24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4371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403C29D-0CEA-4346-AEB5-E6089BB034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hyperlink" Target="http://www.metuchenschools.org/ems" TargetMode="Externa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watch/?v=40571008443315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b="1" dirty="0">
                <a:latin typeface="Arial" pitchFamily="34" charset="0"/>
                <a:cs typeface="Arial" pitchFamily="34" charset="0"/>
              </a:rPr>
              <a:t>Metuchen </a:t>
            </a:r>
            <a:br>
              <a:rPr lang="en-US" sz="6000" b="1" dirty="0">
                <a:latin typeface="Arial" pitchFamily="34" charset="0"/>
                <a:cs typeface="Arial" pitchFamily="34" charset="0"/>
              </a:rPr>
            </a:br>
            <a:r>
              <a:rPr lang="en-US" sz="6000" b="1" dirty="0">
                <a:latin typeface="Arial" pitchFamily="34" charset="0"/>
                <a:cs typeface="Arial" pitchFamily="34" charset="0"/>
              </a:rPr>
              <a:t>Public Schools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4283075"/>
            <a:ext cx="8763000" cy="204152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90000"/>
              </a:lnSpc>
              <a:spcBef>
                <a:spcPct val="40000"/>
              </a:spcBef>
              <a:spcAft>
                <a:spcPts val="0"/>
              </a:spcAft>
              <a:defRPr/>
            </a:pPr>
            <a:r>
              <a:rPr lang="en-US" sz="3300" b="1" dirty="0">
                <a:latin typeface="Arial" pitchFamily="34" charset="0"/>
                <a:cs typeface="Arial" pitchFamily="34" charset="0"/>
              </a:rPr>
              <a:t>Budget Hearing Presentation</a:t>
            </a:r>
          </a:p>
          <a:p>
            <a:pPr eaLnBrk="1" fontAlgn="auto" hangingPunct="1">
              <a:lnSpc>
                <a:spcPct val="90000"/>
              </a:lnSpc>
              <a:spcBef>
                <a:spcPct val="40000"/>
              </a:spcBef>
              <a:spcAft>
                <a:spcPts val="0"/>
              </a:spcAft>
              <a:defRPr/>
            </a:pPr>
            <a:r>
              <a:rPr lang="en-US" sz="2600" b="1" dirty="0">
                <a:latin typeface="Arial" pitchFamily="34" charset="0"/>
                <a:cs typeface="Arial" pitchFamily="34" charset="0"/>
              </a:rPr>
              <a:t>2022-2023</a:t>
            </a:r>
          </a:p>
          <a:p>
            <a:pPr eaLnBrk="1" fontAlgn="auto" hangingPunct="1">
              <a:lnSpc>
                <a:spcPct val="90000"/>
              </a:lnSpc>
              <a:spcBef>
                <a:spcPct val="40000"/>
              </a:spcBef>
              <a:spcAft>
                <a:spcPts val="0"/>
              </a:spcAft>
              <a:defRPr/>
            </a:pPr>
            <a:r>
              <a:rPr lang="en-US" sz="2600" b="1" dirty="0">
                <a:latin typeface="Arial" pitchFamily="34" charset="0"/>
                <a:cs typeface="Arial" pitchFamily="34" charset="0"/>
              </a:rPr>
              <a:t> School Year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algn="r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sz="2200" dirty="0">
              <a:latin typeface="Arial" pitchFamily="34" charset="0"/>
              <a:cs typeface="Arial" pitchFamily="34" charset="0"/>
            </a:endParaRPr>
          </a:p>
          <a:p>
            <a:pPr algn="r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Handout #1                                                                                 April 26, 2022</a:t>
            </a:r>
          </a:p>
        </p:txBody>
      </p:sp>
      <p:pic>
        <p:nvPicPr>
          <p:cNvPr id="4100" name="Picture 4" descr="FallPics 09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16764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c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28600"/>
            <a:ext cx="1676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 descr="ems21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8600"/>
            <a:ext cx="1676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MHS front1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4800"/>
            <a:ext cx="1600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5" descr="Description: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14825" y="2596649"/>
            <a:ext cx="1767550" cy="184437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4" name="Google Shape;74;p15"/>
          <p:cNvGrpSpPr/>
          <p:nvPr/>
        </p:nvGrpSpPr>
        <p:grpSpPr>
          <a:xfrm>
            <a:off x="766038" y="2115250"/>
            <a:ext cx="3101175" cy="924600"/>
            <a:chOff x="766038" y="1242975"/>
            <a:chExt cx="3101175" cy="924600"/>
          </a:xfrm>
        </p:grpSpPr>
        <p:cxnSp>
          <p:nvCxnSpPr>
            <p:cNvPr id="75" name="Google Shape;75;p15"/>
            <p:cNvCxnSpPr/>
            <p:nvPr/>
          </p:nvCxnSpPr>
          <p:spPr>
            <a:xfrm rot="10800000">
              <a:off x="2642013" y="1654113"/>
              <a:ext cx="1225200" cy="0"/>
            </a:xfrm>
            <a:prstGeom prst="straightConnector1">
              <a:avLst/>
            </a:prstGeom>
            <a:noFill/>
            <a:ln w="9525" cap="flat" cmpd="sng">
              <a:solidFill>
                <a:srgbClr val="307BF3"/>
              </a:solidFill>
              <a:prstDash val="solid"/>
              <a:round/>
              <a:headEnd type="none" w="sm" len="sm"/>
              <a:tailEnd type="oval" w="med" len="med"/>
            </a:ln>
          </p:spPr>
        </p:cxnSp>
        <p:sp>
          <p:nvSpPr>
            <p:cNvPr id="76" name="Google Shape;76;p15"/>
            <p:cNvSpPr txBox="1"/>
            <p:nvPr/>
          </p:nvSpPr>
          <p:spPr>
            <a:xfrm>
              <a:off x="766038" y="1242975"/>
              <a:ext cx="2124000" cy="92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latin typeface="Roboto"/>
                  <a:ea typeface="Roboto"/>
                  <a:cs typeface="Roboto"/>
                  <a:sym typeface="Roboto"/>
                </a:rPr>
                <a:t>School Psychologists</a:t>
              </a:r>
              <a:endParaRPr sz="800" b="1" dirty="0"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latin typeface="Roboto"/>
                  <a:ea typeface="Roboto"/>
                  <a:cs typeface="Roboto"/>
                  <a:sym typeface="Roboto"/>
                </a:rPr>
                <a:t>Services expanded at all schools with </a:t>
              </a:r>
              <a:endParaRPr sz="800" dirty="0"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latin typeface="Roboto"/>
                  <a:ea typeface="Roboto"/>
                  <a:cs typeface="Roboto"/>
                  <a:sym typeface="Roboto"/>
                </a:rPr>
                <a:t>two new positions</a:t>
              </a:r>
              <a:endParaRPr sz="800" b="1" dirty="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77" name="Google Shape;77;p15"/>
          <p:cNvGrpSpPr/>
          <p:nvPr/>
        </p:nvGrpSpPr>
        <p:grpSpPr>
          <a:xfrm>
            <a:off x="669313" y="3518400"/>
            <a:ext cx="2902625" cy="924600"/>
            <a:chOff x="669313" y="2646125"/>
            <a:chExt cx="2902625" cy="924600"/>
          </a:xfrm>
        </p:grpSpPr>
        <p:cxnSp>
          <p:nvCxnSpPr>
            <p:cNvPr id="78" name="Google Shape;78;p15"/>
            <p:cNvCxnSpPr/>
            <p:nvPr/>
          </p:nvCxnSpPr>
          <p:spPr>
            <a:xfrm rot="10800000">
              <a:off x="2641938" y="3108425"/>
              <a:ext cx="930000" cy="0"/>
            </a:xfrm>
            <a:prstGeom prst="straightConnector1">
              <a:avLst/>
            </a:prstGeom>
            <a:noFill/>
            <a:ln w="9525" cap="flat" cmpd="sng">
              <a:solidFill>
                <a:srgbClr val="0E65F0"/>
              </a:solidFill>
              <a:prstDash val="solid"/>
              <a:round/>
              <a:headEnd type="none" w="sm" len="sm"/>
              <a:tailEnd type="oval" w="med" len="med"/>
            </a:ln>
          </p:spPr>
        </p:cxnSp>
        <p:sp>
          <p:nvSpPr>
            <p:cNvPr id="79" name="Google Shape;79;p15"/>
            <p:cNvSpPr txBox="1"/>
            <p:nvPr/>
          </p:nvSpPr>
          <p:spPr>
            <a:xfrm>
              <a:off x="669313" y="2646125"/>
              <a:ext cx="2124000" cy="92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latin typeface="Roboto"/>
                  <a:ea typeface="Roboto"/>
                  <a:cs typeface="Roboto"/>
                  <a:sym typeface="Roboto"/>
                </a:rPr>
                <a:t>Behavioral Support</a:t>
              </a:r>
              <a:endParaRPr sz="800" b="1" dirty="0"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-US" sz="800" dirty="0">
                  <a:latin typeface="Roboto"/>
                  <a:ea typeface="Roboto"/>
                  <a:cs typeface="Roboto"/>
                  <a:sym typeface="Roboto"/>
                </a:rPr>
                <a:t>Increased support from Board Certified Behavior Analysts district wide</a:t>
              </a:r>
              <a:endParaRPr sz="800" b="1" dirty="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80" name="Google Shape;80;p15"/>
          <p:cNvGrpSpPr/>
          <p:nvPr/>
        </p:nvGrpSpPr>
        <p:grpSpPr>
          <a:xfrm>
            <a:off x="4657738" y="4263975"/>
            <a:ext cx="4162750" cy="924600"/>
            <a:chOff x="4657738" y="3391700"/>
            <a:chExt cx="4162750" cy="924600"/>
          </a:xfrm>
        </p:grpSpPr>
        <p:cxnSp>
          <p:nvCxnSpPr>
            <p:cNvPr id="81" name="Google Shape;81;p15"/>
            <p:cNvCxnSpPr/>
            <p:nvPr/>
          </p:nvCxnSpPr>
          <p:spPr>
            <a:xfrm>
              <a:off x="4657738" y="3854000"/>
              <a:ext cx="1838700" cy="0"/>
            </a:xfrm>
            <a:prstGeom prst="straightConnector1">
              <a:avLst/>
            </a:prstGeom>
            <a:noFill/>
            <a:ln w="9525" cap="flat" cmpd="sng">
              <a:solidFill>
                <a:srgbClr val="0D5DDF"/>
              </a:solidFill>
              <a:prstDash val="solid"/>
              <a:round/>
              <a:headEnd type="none" w="sm" len="sm"/>
              <a:tailEnd type="oval" w="med" len="med"/>
            </a:ln>
          </p:spPr>
        </p:cxnSp>
        <p:sp>
          <p:nvSpPr>
            <p:cNvPr id="82" name="Google Shape;82;p15"/>
            <p:cNvSpPr txBox="1"/>
            <p:nvPr/>
          </p:nvSpPr>
          <p:spPr>
            <a:xfrm>
              <a:off x="6696488" y="3391700"/>
              <a:ext cx="2124000" cy="92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latin typeface="Roboto"/>
                  <a:ea typeface="Roboto"/>
                  <a:cs typeface="Roboto"/>
                  <a:sym typeface="Roboto"/>
                </a:rPr>
                <a:t>Clerical Support</a:t>
              </a:r>
              <a:endParaRPr sz="1200" b="1" dirty="0"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-US" sz="800" dirty="0">
                  <a:latin typeface="Roboto"/>
                  <a:ea typeface="Roboto"/>
                  <a:cs typeface="Roboto"/>
                  <a:sym typeface="Roboto"/>
                </a:rPr>
                <a:t>Part time secretary added to increase efficiency and availability of support staff for direct services</a:t>
              </a:r>
              <a:endParaRPr sz="8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83" name="Google Shape;83;p15"/>
          <p:cNvGrpSpPr/>
          <p:nvPr/>
        </p:nvGrpSpPr>
        <p:grpSpPr>
          <a:xfrm>
            <a:off x="5209838" y="2115250"/>
            <a:ext cx="3610650" cy="924600"/>
            <a:chOff x="5209838" y="1242975"/>
            <a:chExt cx="3610650" cy="924600"/>
          </a:xfrm>
        </p:grpSpPr>
        <p:sp>
          <p:nvSpPr>
            <p:cNvPr id="84" name="Google Shape;84;p15"/>
            <p:cNvSpPr txBox="1"/>
            <p:nvPr/>
          </p:nvSpPr>
          <p:spPr>
            <a:xfrm>
              <a:off x="6696488" y="1242975"/>
              <a:ext cx="2124000" cy="92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latin typeface="Roboto"/>
                  <a:ea typeface="Roboto"/>
                  <a:cs typeface="Roboto"/>
                  <a:sym typeface="Roboto"/>
                </a:rPr>
                <a:t>Therapeutic Programs</a:t>
              </a:r>
              <a:endParaRPr sz="800" b="1" dirty="0"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latin typeface="Roboto"/>
                  <a:ea typeface="Roboto"/>
                  <a:cs typeface="Roboto"/>
                  <a:sym typeface="Roboto"/>
                </a:rPr>
                <a:t>Clinicians added at Campbell &amp; Edgar</a:t>
              </a:r>
              <a:endParaRPr sz="800" dirty="0"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latin typeface="Roboto"/>
                  <a:ea typeface="Roboto"/>
                  <a:cs typeface="Roboto"/>
                  <a:sym typeface="Roboto"/>
                </a:rPr>
                <a:t>and continued at MHS</a:t>
              </a:r>
              <a:endParaRPr sz="8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85" name="Google Shape;85;p15"/>
            <p:cNvCxnSpPr/>
            <p:nvPr/>
          </p:nvCxnSpPr>
          <p:spPr>
            <a:xfrm>
              <a:off x="5209838" y="1654113"/>
              <a:ext cx="1286700" cy="0"/>
            </a:xfrm>
            <a:prstGeom prst="straightConnector1">
              <a:avLst/>
            </a:prstGeom>
            <a:noFill/>
            <a:ln w="9525" cap="flat" cmpd="sng">
              <a:solidFill>
                <a:srgbClr val="0944A1"/>
              </a:solidFill>
              <a:prstDash val="solid"/>
              <a:round/>
              <a:headEnd type="none" w="sm" len="sm"/>
              <a:tailEnd type="oval" w="med" len="med"/>
            </a:ln>
          </p:spPr>
        </p:cxnSp>
      </p:grpSp>
      <p:grpSp>
        <p:nvGrpSpPr>
          <p:cNvPr id="86" name="Google Shape;86;p15"/>
          <p:cNvGrpSpPr/>
          <p:nvPr/>
        </p:nvGrpSpPr>
        <p:grpSpPr>
          <a:xfrm>
            <a:off x="5610287" y="3185625"/>
            <a:ext cx="3270813" cy="924600"/>
            <a:chOff x="5610288" y="2313350"/>
            <a:chExt cx="3270813" cy="924600"/>
          </a:xfrm>
        </p:grpSpPr>
        <p:cxnSp>
          <p:nvCxnSpPr>
            <p:cNvPr id="87" name="Google Shape;87;p15"/>
            <p:cNvCxnSpPr/>
            <p:nvPr/>
          </p:nvCxnSpPr>
          <p:spPr>
            <a:xfrm>
              <a:off x="5610288" y="2775650"/>
              <a:ext cx="886200" cy="0"/>
            </a:xfrm>
            <a:prstGeom prst="straightConnector1">
              <a:avLst/>
            </a:prstGeom>
            <a:noFill/>
            <a:ln w="9525" cap="flat" cmpd="sng">
              <a:solidFill>
                <a:srgbClr val="0C58D3"/>
              </a:solidFill>
              <a:prstDash val="solid"/>
              <a:round/>
              <a:headEnd type="none" w="sm" len="sm"/>
              <a:tailEnd type="oval" w="med" len="med"/>
            </a:ln>
          </p:spPr>
        </p:cxnSp>
        <p:sp>
          <p:nvSpPr>
            <p:cNvPr id="88" name="Google Shape;88;p15"/>
            <p:cNvSpPr txBox="1"/>
            <p:nvPr/>
          </p:nvSpPr>
          <p:spPr>
            <a:xfrm>
              <a:off x="6696500" y="2313350"/>
              <a:ext cx="2184600" cy="92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latin typeface="Roboto"/>
                  <a:ea typeface="Roboto"/>
                  <a:cs typeface="Roboto"/>
                  <a:sym typeface="Roboto"/>
                </a:rPr>
                <a:t>Academic Interventions</a:t>
              </a:r>
              <a:endParaRPr sz="800" dirty="0"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latin typeface="Roboto"/>
                  <a:ea typeface="Roboto"/>
                  <a:cs typeface="Roboto"/>
                  <a:sym typeface="Roboto"/>
                </a:rPr>
                <a:t>Reading Specialist </a:t>
              </a:r>
              <a:endParaRPr sz="800" dirty="0"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latin typeface="Roboto"/>
                  <a:ea typeface="Roboto"/>
                  <a:cs typeface="Roboto"/>
                  <a:sym typeface="Roboto"/>
                </a:rPr>
                <a:t>Math Intervention Teacher </a:t>
              </a:r>
              <a:endParaRPr sz="800" dirty="0"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latin typeface="Roboto"/>
                  <a:ea typeface="Roboto"/>
                  <a:cs typeface="Roboto"/>
                  <a:sym typeface="Roboto"/>
                </a:rPr>
                <a:t>Increased Response to Intervention services</a:t>
              </a:r>
              <a:endParaRPr sz="800" dirty="0"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latin typeface="Roboto"/>
                  <a:ea typeface="Roboto"/>
                  <a:cs typeface="Roboto"/>
                  <a:sym typeface="Roboto"/>
                </a:rPr>
                <a:t>Individualized intervention plans</a:t>
              </a:r>
              <a:endParaRPr sz="800" dirty="0"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rPr>
                <a:t>Learning Strategies programs</a:t>
              </a:r>
              <a:endParaRPr sz="8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89" name="Google Shape;89;p15"/>
          <p:cNvGrpSpPr/>
          <p:nvPr/>
        </p:nvGrpSpPr>
        <p:grpSpPr>
          <a:xfrm>
            <a:off x="2601236" y="1527225"/>
            <a:ext cx="3922200" cy="3915924"/>
            <a:chOff x="2610905" y="610653"/>
            <a:chExt cx="3922200" cy="3922200"/>
          </a:xfrm>
        </p:grpSpPr>
        <p:sp>
          <p:nvSpPr>
            <p:cNvPr id="90" name="Google Shape;90;p15"/>
            <p:cNvSpPr/>
            <p:nvPr/>
          </p:nvSpPr>
          <p:spPr>
            <a:xfrm rot="-4980021">
              <a:off x="3204123" y="1186472"/>
              <a:ext cx="2771960" cy="2771960"/>
            </a:xfrm>
            <a:prstGeom prst="blockArc">
              <a:avLst>
                <a:gd name="adj1" fmla="val 12602522"/>
                <a:gd name="adj2" fmla="val 16867657"/>
                <a:gd name="adj3" fmla="val 20844"/>
              </a:avLst>
            </a:prstGeom>
            <a:solidFill>
              <a:srgbClr val="0E6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1" name="Google Shape;91;p15"/>
            <p:cNvSpPr/>
            <p:nvPr/>
          </p:nvSpPr>
          <p:spPr>
            <a:xfrm rot="7920309">
              <a:off x="3183402" y="1183149"/>
              <a:ext cx="2777207" cy="2777207"/>
            </a:xfrm>
            <a:prstGeom prst="blockArc">
              <a:avLst>
                <a:gd name="adj1" fmla="val 12602522"/>
                <a:gd name="adj2" fmla="val 16867657"/>
                <a:gd name="adj3" fmla="val 20844"/>
              </a:avLst>
            </a:prstGeom>
            <a:solidFill>
              <a:srgbClr val="0C58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2" name="Google Shape;92;p15"/>
            <p:cNvSpPr/>
            <p:nvPr/>
          </p:nvSpPr>
          <p:spPr>
            <a:xfrm rot="3600063">
              <a:off x="3186335" y="1195681"/>
              <a:ext cx="2777488" cy="2777488"/>
            </a:xfrm>
            <a:prstGeom prst="blockArc">
              <a:avLst>
                <a:gd name="adj1" fmla="val 12602522"/>
                <a:gd name="adj2" fmla="val 16867657"/>
                <a:gd name="adj3" fmla="val 20844"/>
              </a:avLst>
            </a:prstGeom>
            <a:solidFill>
              <a:srgbClr val="0944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3" name="Google Shape;93;p15"/>
            <p:cNvSpPr/>
            <p:nvPr/>
          </p:nvSpPr>
          <p:spPr>
            <a:xfrm rot="4024705">
              <a:off x="5326681" y="1940898"/>
              <a:ext cx="578477" cy="579147"/>
            </a:xfrm>
            <a:prstGeom prst="pie">
              <a:avLst>
                <a:gd name="adj1" fmla="val 6190354"/>
                <a:gd name="adj2" fmla="val 14996165"/>
              </a:avLst>
            </a:prstGeom>
            <a:solidFill>
              <a:srgbClr val="0C58D3"/>
            </a:solidFill>
            <a:ln>
              <a:noFill/>
            </a:ln>
            <a:effectLst>
              <a:outerShdw blurRad="142875" algn="bl" rotWithShape="0">
                <a:srgbClr val="000000">
                  <a:alpha val="4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4" name="Google Shape;94;p15"/>
            <p:cNvSpPr/>
            <p:nvPr/>
          </p:nvSpPr>
          <p:spPr>
            <a:xfrm rot="-6816027">
              <a:off x="5326729" y="1940918"/>
              <a:ext cx="578485" cy="579035"/>
            </a:xfrm>
            <a:prstGeom prst="pie">
              <a:avLst>
                <a:gd name="adj1" fmla="val 4028252"/>
                <a:gd name="adj2" fmla="val 17183677"/>
              </a:avLst>
            </a:prstGeom>
            <a:solidFill>
              <a:srgbClr val="0C58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5" name="Google Shape;95;p15"/>
            <p:cNvSpPr/>
            <p:nvPr/>
          </p:nvSpPr>
          <p:spPr>
            <a:xfrm rot="-9359762">
              <a:off x="3193941" y="1176205"/>
              <a:ext cx="2777287" cy="2777287"/>
            </a:xfrm>
            <a:prstGeom prst="blockArc">
              <a:avLst>
                <a:gd name="adj1" fmla="val 12602522"/>
                <a:gd name="adj2" fmla="val 16867657"/>
                <a:gd name="adj3" fmla="val 20844"/>
              </a:avLst>
            </a:prstGeom>
            <a:solidFill>
              <a:srgbClr val="0D5D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6" name="Google Shape;96;p15"/>
            <p:cNvSpPr/>
            <p:nvPr/>
          </p:nvSpPr>
          <p:spPr>
            <a:xfrm rot="-8936366">
              <a:off x="3659126" y="3173505"/>
              <a:ext cx="578551" cy="578963"/>
            </a:xfrm>
            <a:prstGeom prst="pie">
              <a:avLst>
                <a:gd name="adj1" fmla="val 6190354"/>
                <a:gd name="adj2" fmla="val 14996165"/>
              </a:avLst>
            </a:prstGeom>
            <a:solidFill>
              <a:srgbClr val="0E65F0"/>
            </a:solidFill>
            <a:ln>
              <a:noFill/>
            </a:ln>
            <a:effectLst>
              <a:outerShdw blurRad="142875" algn="bl" rotWithShape="0">
                <a:srgbClr val="000000">
                  <a:alpha val="4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7" name="Google Shape;97;p15"/>
            <p:cNvSpPr/>
            <p:nvPr/>
          </p:nvSpPr>
          <p:spPr>
            <a:xfrm rot="1824498">
              <a:off x="3659375" y="3173497"/>
              <a:ext cx="578475" cy="578885"/>
            </a:xfrm>
            <a:prstGeom prst="pie">
              <a:avLst>
                <a:gd name="adj1" fmla="val 4028252"/>
                <a:gd name="adj2" fmla="val 17183677"/>
              </a:avLst>
            </a:prstGeom>
            <a:solidFill>
              <a:srgbClr val="0E6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8" name="Google Shape;98;p15"/>
            <p:cNvSpPr/>
            <p:nvPr/>
          </p:nvSpPr>
          <p:spPr>
            <a:xfrm rot="-600092">
              <a:off x="3198852" y="1195456"/>
              <a:ext cx="2777611" cy="2777611"/>
            </a:xfrm>
            <a:prstGeom prst="blockArc">
              <a:avLst>
                <a:gd name="adj1" fmla="val 12513247"/>
                <a:gd name="adj2" fmla="val 16867657"/>
                <a:gd name="adj3" fmla="val 20844"/>
              </a:avLst>
            </a:prstGeom>
            <a:solidFill>
              <a:srgbClr val="307B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99" name="Google Shape;99;p15"/>
            <p:cNvSpPr/>
            <p:nvPr/>
          </p:nvSpPr>
          <p:spPr>
            <a:xfrm rot="-176551">
              <a:off x="4312105" y="1195442"/>
              <a:ext cx="578563" cy="579162"/>
            </a:xfrm>
            <a:prstGeom prst="pie">
              <a:avLst>
                <a:gd name="adj1" fmla="val 6190354"/>
                <a:gd name="adj2" fmla="val 14996165"/>
              </a:avLst>
            </a:prstGeom>
            <a:solidFill>
              <a:srgbClr val="0944A1"/>
            </a:solidFill>
            <a:ln>
              <a:noFill/>
            </a:ln>
            <a:effectLst>
              <a:outerShdw blurRad="142875" algn="bl" rotWithShape="0">
                <a:srgbClr val="000000">
                  <a:alpha val="4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0" name="Google Shape;100;p15"/>
            <p:cNvSpPr/>
            <p:nvPr/>
          </p:nvSpPr>
          <p:spPr>
            <a:xfrm rot="10584085">
              <a:off x="4312088" y="1195622"/>
              <a:ext cx="578340" cy="578939"/>
            </a:xfrm>
            <a:prstGeom prst="pie">
              <a:avLst>
                <a:gd name="adj1" fmla="val 4028252"/>
                <a:gd name="adj2" fmla="val 17183677"/>
              </a:avLst>
            </a:prstGeom>
            <a:solidFill>
              <a:srgbClr val="0944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1" name="Google Shape;101;p15"/>
            <p:cNvSpPr/>
            <p:nvPr/>
          </p:nvSpPr>
          <p:spPr>
            <a:xfrm rot="8344778">
              <a:off x="4940929" y="3162886"/>
              <a:ext cx="578465" cy="578888"/>
            </a:xfrm>
            <a:prstGeom prst="pie">
              <a:avLst>
                <a:gd name="adj1" fmla="val 6190354"/>
                <a:gd name="adj2" fmla="val 14996165"/>
              </a:avLst>
            </a:prstGeom>
            <a:solidFill>
              <a:srgbClr val="0D5DDF"/>
            </a:solidFill>
            <a:ln>
              <a:noFill/>
            </a:ln>
            <a:effectLst>
              <a:outerShdw blurRad="142875" algn="bl" rotWithShape="0">
                <a:srgbClr val="000000">
                  <a:alpha val="4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2" name="Google Shape;102;p15"/>
            <p:cNvSpPr/>
            <p:nvPr/>
          </p:nvSpPr>
          <p:spPr>
            <a:xfrm rot="-2495643">
              <a:off x="4941000" y="3162728"/>
              <a:ext cx="578445" cy="579093"/>
            </a:xfrm>
            <a:prstGeom prst="pie">
              <a:avLst>
                <a:gd name="adj1" fmla="val 4028252"/>
                <a:gd name="adj2" fmla="val 17183677"/>
              </a:avLst>
            </a:prstGeom>
            <a:solidFill>
              <a:srgbClr val="0D5D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3" name="Google Shape;103;p15"/>
            <p:cNvSpPr/>
            <p:nvPr/>
          </p:nvSpPr>
          <p:spPr>
            <a:xfrm rot="-4556960">
              <a:off x="3257335" y="1939059"/>
              <a:ext cx="578302" cy="578957"/>
            </a:xfrm>
            <a:prstGeom prst="pie">
              <a:avLst>
                <a:gd name="adj1" fmla="val 6190354"/>
                <a:gd name="adj2" fmla="val 14996165"/>
              </a:avLst>
            </a:prstGeom>
            <a:solidFill>
              <a:srgbClr val="307BF3"/>
            </a:solidFill>
            <a:ln>
              <a:noFill/>
            </a:ln>
            <a:effectLst>
              <a:outerShdw blurRad="142875" algn="bl" rotWithShape="0">
                <a:srgbClr val="000000">
                  <a:alpha val="4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4" name="Google Shape;104;p15"/>
            <p:cNvSpPr/>
            <p:nvPr/>
          </p:nvSpPr>
          <p:spPr>
            <a:xfrm rot="6204541">
              <a:off x="3257468" y="1938977"/>
              <a:ext cx="578264" cy="578917"/>
            </a:xfrm>
            <a:prstGeom prst="pie">
              <a:avLst>
                <a:gd name="adj1" fmla="val 4028252"/>
                <a:gd name="adj2" fmla="val 17183677"/>
              </a:avLst>
            </a:prstGeom>
            <a:solidFill>
              <a:srgbClr val="307B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5" name="Google Shape;105;p15"/>
            <p:cNvSpPr txBox="1"/>
            <p:nvPr/>
          </p:nvSpPr>
          <p:spPr>
            <a:xfrm>
              <a:off x="3274219" y="2018364"/>
              <a:ext cx="507900" cy="26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6" name="Google Shape;106;p15"/>
            <p:cNvSpPr txBox="1"/>
            <p:nvPr/>
          </p:nvSpPr>
          <p:spPr>
            <a:xfrm>
              <a:off x="3685317" y="3247321"/>
              <a:ext cx="507900" cy="26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107" name="Google Shape;107;p15"/>
          <p:cNvSpPr txBox="1">
            <a:spLocks noGrp="1"/>
          </p:cNvSpPr>
          <p:nvPr>
            <p:ph type="title" idx="4294967295"/>
          </p:nvPr>
        </p:nvSpPr>
        <p:spPr>
          <a:xfrm>
            <a:off x="503900" y="685800"/>
            <a:ext cx="8462400" cy="114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Arial" panose="020B0604020202020204" pitchFamily="34" charset="0"/>
                <a:ea typeface="Roboto Medium"/>
                <a:cs typeface="Arial" panose="020B0604020202020204" pitchFamily="34" charset="0"/>
                <a:sym typeface="Roboto Medium"/>
              </a:rPr>
              <a:t>Mental Health Referendum Components</a:t>
            </a:r>
            <a:endParaRPr sz="3200" b="1" dirty="0">
              <a:latin typeface="Arial" panose="020B0604020202020204" pitchFamily="34" charset="0"/>
              <a:ea typeface="Roboto Medium"/>
              <a:cs typeface="Arial" panose="020B0604020202020204" pitchFamily="34" charset="0"/>
              <a:sym typeface="Roboto Medium"/>
            </a:endParaRPr>
          </a:p>
        </p:txBody>
      </p:sp>
      <p:sp>
        <p:nvSpPr>
          <p:cNvPr id="108" name="Google Shape;108;p15"/>
          <p:cNvSpPr/>
          <p:nvPr/>
        </p:nvSpPr>
        <p:spPr>
          <a:xfrm>
            <a:off x="10900" y="11175"/>
            <a:ext cx="9133200" cy="343200"/>
          </a:xfrm>
          <a:prstGeom prst="rect">
            <a:avLst/>
          </a:prstGeom>
          <a:solidFill>
            <a:srgbClr val="0944A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9" name="Google Shape;109;p15"/>
          <p:cNvSpPr/>
          <p:nvPr/>
        </p:nvSpPr>
        <p:spPr>
          <a:xfrm>
            <a:off x="5400" y="6666925"/>
            <a:ext cx="9133200" cy="191100"/>
          </a:xfrm>
          <a:prstGeom prst="rect">
            <a:avLst/>
          </a:prstGeom>
          <a:solidFill>
            <a:srgbClr val="0944A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08645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3826D-5CEB-C785-9524-3943CC577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Mental Health Referendum Budget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039DF9-EC6D-116F-E70C-DD120847E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22F990-0586-4513-B328-AACB448D94DA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pic>
        <p:nvPicPr>
          <p:cNvPr id="5" name="Google Shape;191;p30" title="Chart">
            <a:extLst>
              <a:ext uri="{FF2B5EF4-FFF2-40B4-BE49-F238E27FC236}">
                <a16:creationId xmlns:a16="http://schemas.microsoft.com/office/drawing/2014/main" id="{0AF90C1A-3747-AEA1-6981-667044C151DB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57200" y="1219200"/>
            <a:ext cx="8044004" cy="471201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67B1CD0-D01E-ABC8-83B1-64D9DDB142F5}"/>
              </a:ext>
            </a:extLst>
          </p:cNvPr>
          <p:cNvSpPr txBox="1"/>
          <p:nvPr/>
        </p:nvSpPr>
        <p:spPr>
          <a:xfrm>
            <a:off x="4076700" y="2038601"/>
            <a:ext cx="1104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$</a:t>
            </a:r>
            <a:r>
              <a:rPr lang="en-US" sz="1400" dirty="0">
                <a:solidFill>
                  <a:schemeClr val="bg1"/>
                </a:solidFill>
              </a:rPr>
              <a:t>23,957.00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AD93EB-2ADE-9F5A-9866-5DC241EDBFB6}"/>
              </a:ext>
            </a:extLst>
          </p:cNvPr>
          <p:cNvSpPr txBox="1"/>
          <p:nvPr/>
        </p:nvSpPr>
        <p:spPr>
          <a:xfrm>
            <a:off x="3505200" y="2377155"/>
            <a:ext cx="1104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$</a:t>
            </a:r>
            <a:r>
              <a:rPr lang="en-US" sz="1400" dirty="0">
                <a:solidFill>
                  <a:schemeClr val="bg1"/>
                </a:solidFill>
              </a:rPr>
              <a:t>63,753.00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A4F588-2295-ABE5-B5DE-354D6FEC9D68}"/>
              </a:ext>
            </a:extLst>
          </p:cNvPr>
          <p:cNvSpPr txBox="1"/>
          <p:nvPr/>
        </p:nvSpPr>
        <p:spPr>
          <a:xfrm>
            <a:off x="3048000" y="4572000"/>
            <a:ext cx="1104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$48,014.00</a:t>
            </a:r>
          </a:p>
        </p:txBody>
      </p:sp>
    </p:spTree>
    <p:extLst>
      <p:ext uri="{BB962C8B-B14F-4D97-AF65-F5344CB8AC3E}">
        <p14:creationId xmlns:p14="http://schemas.microsoft.com/office/powerpoint/2010/main" val="3188107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22-23 Proposed Budget/Curriculum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38315"/>
            <a:ext cx="8229600" cy="4708525"/>
          </a:xfrm>
        </p:spPr>
        <p:txBody>
          <a:bodyPr/>
          <a:lstStyle/>
          <a:p>
            <a:pPr>
              <a:defRPr/>
            </a:pPr>
            <a:r>
              <a:rPr lang="en-US" alt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Curriculum Revisions: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Summer 2022: </a:t>
            </a:r>
            <a:r>
              <a:rPr lang="en-US" alt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Social Studies, </a:t>
            </a:r>
            <a:r>
              <a:rPr lang="en-US" altLang="en-US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ESL,Technology</a:t>
            </a:r>
            <a:r>
              <a:rPr lang="en-US" alt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 and other half of PE/Health</a:t>
            </a:r>
          </a:p>
          <a:p>
            <a:pPr>
              <a:defRPr/>
            </a:pPr>
            <a:r>
              <a:rPr lang="en-US" alt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Supplies: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Student SEL Tech Intervention Tool Pilot</a:t>
            </a:r>
          </a:p>
          <a:p>
            <a:pPr>
              <a:defRPr/>
            </a:pPr>
            <a:r>
              <a:rPr lang="en-US" alt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Professional Development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en-US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Problem-Based Learning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AP Courses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Supervisors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Mentoring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State Mandated</a:t>
            </a:r>
          </a:p>
          <a:p>
            <a:pPr>
              <a:defRPr/>
            </a:pPr>
            <a:r>
              <a:rPr lang="en-US" alt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Frontline - Professional Growth Software for Data Management of: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Teacher Evaluation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Staff Professional Development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C383B3-4BDD-4821-AA0F-87EE20F02439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6995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73075" y="342900"/>
            <a:ext cx="8229600" cy="1143000"/>
          </a:xfrm>
        </p:spPr>
        <p:txBody>
          <a:bodyPr/>
          <a:lstStyle/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22-23 Proposed Budget/Technology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85800" y="1762919"/>
            <a:ext cx="8229600" cy="4316412"/>
          </a:xfrm>
        </p:spPr>
        <p:txBody>
          <a:bodyPr/>
          <a:lstStyle/>
          <a:p>
            <a:pPr>
              <a:spcBef>
                <a:spcPts val="1800"/>
              </a:spcBef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1:1 devices for rising 5th and 9</a:t>
            </a:r>
            <a:r>
              <a:rPr lang="en-US" alt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grade students </a:t>
            </a:r>
          </a:p>
          <a:p>
            <a:pPr>
              <a:spcBef>
                <a:spcPts val="1800"/>
              </a:spcBef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New tech for Guidance, Special Services</a:t>
            </a:r>
          </a:p>
          <a:p>
            <a:pPr>
              <a:spcBef>
                <a:spcPts val="1800"/>
              </a:spcBef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Papercut printers replace some network printers</a:t>
            </a:r>
          </a:p>
          <a:p>
            <a:pPr>
              <a:spcBef>
                <a:spcPts val="1800"/>
              </a:spcBef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Network security training – staff and teachers</a:t>
            </a:r>
          </a:p>
          <a:p>
            <a:pPr>
              <a:spcBef>
                <a:spcPts val="1800"/>
              </a:spcBef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Classroom projector upgrades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sz="28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5F090D5-B670-41F8-9505-FD012D997A7E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Status of Network Infrastructure</a:t>
            </a:r>
          </a:p>
        </p:txBody>
      </p:sp>
      <p:sp>
        <p:nvSpPr>
          <p:cNvPr id="23555" name="Content Placeholder 6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lvl="0"/>
            <a:r>
              <a:rPr lang="en-US" alt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Wiring – 10GB to all wireless and offices in 17/18</a:t>
            </a:r>
          </a:p>
          <a:p>
            <a:pPr lvl="0"/>
            <a:r>
              <a:rPr lang="en-US" alt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Switches – continuing to replace switches to build out 10GB+ throughput districtwide; some upgrades occurring to increase bandwidth to selected APs</a:t>
            </a:r>
          </a:p>
          <a:p>
            <a:pPr lvl="0"/>
            <a:r>
              <a:rPr lang="en-US" alt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Servers – Server NICs upgraded to 10GB</a:t>
            </a:r>
          </a:p>
          <a:p>
            <a:pPr lvl="0"/>
            <a:r>
              <a:rPr lang="en-US" alt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Firewall – replacing Summer 2022</a:t>
            </a:r>
          </a:p>
          <a:p>
            <a:pPr lvl="0"/>
            <a:r>
              <a:rPr lang="en-US" alt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Internet – Increased to 1 Gbps in 2020; considering additional backup internet as redundancy, augmentation</a:t>
            </a:r>
          </a:p>
          <a:p>
            <a:pPr lvl="0"/>
            <a:r>
              <a:rPr lang="en-US" alt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points – upgrading 36 aging </a:t>
            </a:r>
          </a:p>
          <a:p>
            <a:pPr lvl="0"/>
            <a:r>
              <a:rPr lang="en-US" alt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Fiber backbone – Fiber upgrades completed at three schools to allow 10GB+ throughput districtwide </a:t>
            </a:r>
          </a:p>
          <a:p>
            <a:pPr lvl="0"/>
            <a:r>
              <a:rPr lang="en-US" alt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 – considering increase from 1GB to 10GB between buildings for SY 23-24</a:t>
            </a:r>
          </a:p>
        </p:txBody>
      </p:sp>
      <p:sp>
        <p:nvSpPr>
          <p:cNvPr id="2355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47E1D6-7201-48FB-90EB-35B734622A7D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Budget/Facility/Safety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Continued proactive maintenance of all district buildings and athletic fields</a:t>
            </a:r>
          </a:p>
          <a:p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Continued parking lot maintenance at all buildings</a:t>
            </a:r>
          </a:p>
          <a:p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HVAC Upgrades</a:t>
            </a:r>
          </a:p>
          <a:p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Roofs – repairs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7A61985-9194-40AB-82C1-A79D19562D88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Adjustments Made to Preliminary Budget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Addition of Funds for Transportation Contracts - $350,000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Reduction in Health Insurance Line - $350,000</a:t>
            </a:r>
          </a:p>
          <a:p>
            <a:pPr marL="0" indent="0">
              <a:buNone/>
            </a:pPr>
            <a:endParaRPr lang="en-US" altLang="en-US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BFA9B42-6C5F-4B77-9953-497F891BCFE4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THE SCHOOL BUDGET INCLUDES: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153400" cy="4953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FUND 10 – The General Fund -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or Operating Fund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Provides for: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- support of programs and services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- day-to-day operations 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2022-2023 Budget Appropriations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Fund 10 		$45,522,501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2021-2022 Budget Appropriations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Fund 10 		$44,876,429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DC3E3E-9F87-46C2-9F98-42121B28CF79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THE SCHOOL BUDGET INCLUDES: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8001000" cy="5105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FUND 20 – The Special Revenue Fund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federal and restricted state aid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- legally restricted for special purposes</a:t>
            </a:r>
            <a:b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such as Special Education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- No Child Left Behind monies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2022-2023 Budget Appropriations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Fund 20 	</a:t>
            </a:r>
            <a:r>
              <a:rPr lang="en-US" alt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$1,571,285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        2021-2022 Budget Appropriations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Fund 20 	          $1,180,285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835639-BF2C-4973-8ACE-197785CD793B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THE SCHOOL BUDGET INCLUDES: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580313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FUND 30 – The Capital Project Fund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-  is used to account for capital</a:t>
            </a:r>
            <a:b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  projects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66B6F8-CD12-429C-8C54-B0C80EE6C95E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Budget Preparation Timeline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July/August 2021 - Budget Preparations begin. </a:t>
            </a:r>
          </a:p>
          <a:p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September/December 2021 - Principals prepared school based budget with input from all stakeholders. </a:t>
            </a:r>
          </a:p>
          <a:p>
            <a:r>
              <a:rPr lang="en-US" altLang="en-US" sz="3000" dirty="0">
                <a:latin typeface="Arial" panose="020B0604020202020204" pitchFamily="34" charset="0"/>
                <a:cs typeface="Arial" panose="020B0604020202020204" pitchFamily="34" charset="0"/>
              </a:rPr>
              <a:t>December 2021 - The Superintendent and Business Administrator reviewed the  submitted budgets.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C5903D-C9C2-4D5E-A230-2D69C28DA73A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/>
              <a:t> </a:t>
            </a:r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THE SCHOOL BUDGET INCLUDES: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305800" cy="50609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FUND 40 – The Debt Service Fund </a:t>
            </a:r>
          </a:p>
          <a:p>
            <a:pPr lvl="1" eaLnBrk="1" hangingPunct="1">
              <a:buFontTx/>
              <a:buChar char="-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accounts for money to be set aside to pay the interest and principal on long-term debt such as bond issues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2022-2023 Budget Appropriations</a:t>
            </a:r>
          </a:p>
          <a:p>
            <a:pPr algn="ctr" eaLnBrk="1" hangingPunct="1">
              <a:buNone/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Fund 40 		 $2,500,478</a:t>
            </a:r>
          </a:p>
          <a:p>
            <a:pPr marL="342900" lvl="1" indent="-342900" algn="ctr" eaLnBrk="1" hangingPunct="1">
              <a:buNone/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     State Aid Amount         $234,977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2021-2022 Budget Appropriations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Fund 40 	</a:t>
            </a:r>
            <a:r>
              <a:rPr lang="en-US" alt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$2,508,731</a:t>
            </a:r>
          </a:p>
          <a:p>
            <a:pPr lvl="1" algn="ctr" eaLnBrk="1" hangingPunct="1">
              <a:buFont typeface="Arial" panose="020B0604020202020204" pitchFamily="34" charset="0"/>
              <a:buNone/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 State Aid Amount         $236,708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F0F0805-7519-4FFA-A09D-EDAB8A0C908E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Summary of Appropriations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05E960-2255-4CDC-A465-85C1D8C9F396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177870"/>
              </p:ext>
            </p:extLst>
          </p:nvPr>
        </p:nvGraphicFramePr>
        <p:xfrm>
          <a:off x="457200" y="1066800"/>
          <a:ext cx="8305800" cy="4876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41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4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Salaries 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$27,466,689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Health Insurance 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$5,815,592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99668000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Tuition/OT-PT/Speech/Mental Health 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$3,200,905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Transportation Contracts 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$1,857,572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Instructional</a:t>
                      </a: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Supplies/Textbooks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$1,132,659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Payroll Tax/Pension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$1,136,600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Utilities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$744,464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Insurance P&amp;C etc.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$497,500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Contracted Services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$442,143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Professional Development FFPI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$156,635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Supplies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$223,580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Legal/Audit/Architect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$153,000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Athletic Operating</a:t>
                      </a: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Costs, Environmental Costs, Camping Trip (800 Series Account)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$394,848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NJ DOE Assessment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$100,314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Increase Cap Reserve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$2,200,000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386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$45,522,501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41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4B432-9895-4978-A84E-1FAC1F18BEC0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3544829"/>
              </p:ext>
            </p:extLst>
          </p:nvPr>
        </p:nvGraphicFramePr>
        <p:xfrm>
          <a:off x="228601" y="990599"/>
          <a:ext cx="8763000" cy="5375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61D34FA-F69F-4F1E-9905-09FF80B10A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1935778"/>
              </p:ext>
            </p:extLst>
          </p:nvPr>
        </p:nvGraphicFramePr>
        <p:xfrm>
          <a:off x="0" y="492126"/>
          <a:ext cx="9143999" cy="5832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250190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Revenue</a:t>
            </a:r>
          </a:p>
        </p:txBody>
      </p:sp>
      <p:sp>
        <p:nvSpPr>
          <p:cNvPr id="4608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D7E16D-6270-44A8-8F93-38E12205B4CD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444964"/>
              </p:ext>
            </p:extLst>
          </p:nvPr>
        </p:nvGraphicFramePr>
        <p:xfrm>
          <a:off x="1371600" y="1295400"/>
          <a:ext cx="6553200" cy="3733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22958">
                  <a:extLst>
                    <a:ext uri="{9D8B030D-6E8A-4147-A177-3AD203B41FA5}">
                      <a16:colId xmlns:a16="http://schemas.microsoft.com/office/drawing/2014/main" val="2034552942"/>
                    </a:ext>
                  </a:extLst>
                </a:gridCol>
                <a:gridCol w="1830242">
                  <a:extLst>
                    <a:ext uri="{9D8B030D-6E8A-4147-A177-3AD203B41FA5}">
                      <a16:colId xmlns:a16="http://schemas.microsoft.com/office/drawing/2014/main" val="786392877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 Tax Levy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$40,542,826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3340839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 Aid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$2,492,089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625543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Budgeted Fund Balance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$2,147,585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5709557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Transportation Revenue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$275,000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56539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Miscellaneous Revenue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$40,131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3383298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Medicaid Reimbursement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$24,870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81395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$45,522,501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213576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D8287F7-B433-FE55-7FB5-E86E50FE6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4B432-9895-4978-A84E-1FAC1F18BEC0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29A6219-7A13-6383-D971-4E4C3E8C8869}"/>
              </a:ext>
            </a:extLst>
          </p:cNvPr>
          <p:cNvGraphicFramePr>
            <a:graphicFrameLocks/>
          </p:cNvGraphicFramePr>
          <p:nvPr/>
        </p:nvGraphicFramePr>
        <p:xfrm>
          <a:off x="650081" y="1364455"/>
          <a:ext cx="7843838" cy="4129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9553966-D000-6F7E-21D8-19742E1997A1}"/>
              </a:ext>
            </a:extLst>
          </p:cNvPr>
          <p:cNvSpPr txBox="1"/>
          <p:nvPr/>
        </p:nvSpPr>
        <p:spPr>
          <a:xfrm>
            <a:off x="2819400" y="3886200"/>
            <a:ext cx="1600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$40,542,826</a:t>
            </a:r>
          </a:p>
        </p:txBody>
      </p:sp>
    </p:spTree>
    <p:extLst>
      <p:ext uri="{BB962C8B-B14F-4D97-AF65-F5344CB8AC3E}">
        <p14:creationId xmlns:p14="http://schemas.microsoft.com/office/powerpoint/2010/main" val="3995358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600200"/>
          </a:xfrm>
        </p:spPr>
        <p:txBody>
          <a:bodyPr/>
          <a:lstStyle/>
          <a:p>
            <a:pPr eaLnBrk="1" hangingPunct="1"/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State Aid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066800" y="1981200"/>
            <a:ext cx="5257800" cy="3886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Special Education Aid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Categorical Transportation Aid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Categorical Security Aid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Total 2022/2023 Aid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400800" y="1981200"/>
            <a:ext cx="1981200" cy="3886200"/>
          </a:xfrm>
        </p:spPr>
        <p:txBody>
          <a:bodyPr/>
          <a:lstStyle/>
          <a:p>
            <a:pPr algn="r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$2,107,539</a:t>
            </a:r>
          </a:p>
          <a:p>
            <a:pPr algn="r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$226,496</a:t>
            </a:r>
          </a:p>
          <a:p>
            <a:pPr algn="r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$158,054</a:t>
            </a:r>
          </a:p>
          <a:p>
            <a:pPr algn="r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$2,492,089</a:t>
            </a:r>
          </a:p>
          <a:p>
            <a:pPr algn="r" eaLnBrk="1" hangingPunct="1">
              <a:buFont typeface="Wingdings" panose="05000000000000000000" pitchFamily="2" charset="2"/>
              <a:buNone/>
            </a:pPr>
            <a:endParaRPr lang="en-US" altLang="en-US" sz="1400" dirty="0">
              <a:solidFill>
                <a:srgbClr val="FFC000"/>
              </a:solidFill>
            </a:endParaRPr>
          </a:p>
        </p:txBody>
      </p:sp>
      <p:sp>
        <p:nvSpPr>
          <p:cNvPr id="5018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D12A947-6A6C-4EC9-8B69-A8AF3826DF4A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TAX IMPACT – Fund 10 and Fund 40</a:t>
            </a:r>
            <a:b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275" name="Rectangle 5"/>
          <p:cNvSpPr>
            <a:spLocks noChangeArrowheads="1"/>
          </p:cNvSpPr>
          <p:nvPr/>
        </p:nvSpPr>
        <p:spPr bwMode="auto">
          <a:xfrm>
            <a:off x="838200" y="2133600"/>
            <a:ext cx="4953000" cy="321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475"/>
              </a:spcBef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Arial" panose="020B0604020202020204" pitchFamily="34" charset="0"/>
              </a:rPr>
              <a:t>Metuchen Ratables	</a:t>
            </a:r>
          </a:p>
          <a:p>
            <a:pPr eaLnBrk="1" hangingPunct="1">
              <a:lnSpc>
                <a:spcPct val="90000"/>
              </a:lnSpc>
              <a:spcBef>
                <a:spcPts val="475"/>
              </a:spcBef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Arial" panose="020B0604020202020204" pitchFamily="34" charset="0"/>
              </a:rPr>
              <a:t>School Tax Levy          </a:t>
            </a:r>
          </a:p>
          <a:p>
            <a:pPr eaLnBrk="1" hangingPunct="1">
              <a:lnSpc>
                <a:spcPct val="90000"/>
              </a:lnSpc>
              <a:spcBef>
                <a:spcPts val="475"/>
              </a:spcBef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Arial" panose="020B0604020202020204" pitchFamily="34" charset="0"/>
              </a:rPr>
              <a:t>School Tax Rate per hundred</a:t>
            </a:r>
            <a:br>
              <a:rPr lang="en-US" altLang="en-US" sz="1800" dirty="0">
                <a:latin typeface="Arial" panose="020B0604020202020204" pitchFamily="34" charset="0"/>
              </a:rPr>
            </a:br>
            <a:r>
              <a:rPr lang="en-US" altLang="en-US" sz="1800" dirty="0">
                <a:latin typeface="Arial" panose="020B0604020202020204" pitchFamily="34" charset="0"/>
              </a:rPr>
              <a:t>     (=42,808,327/1,098,324,300 * 100)	</a:t>
            </a:r>
          </a:p>
          <a:p>
            <a:pPr eaLnBrk="1" hangingPunct="1">
              <a:lnSpc>
                <a:spcPct val="90000"/>
              </a:lnSpc>
              <a:spcBef>
                <a:spcPts val="475"/>
              </a:spcBef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Arial" panose="020B0604020202020204" pitchFamily="34" charset="0"/>
              </a:rPr>
              <a:t>School taxes on a house assessed at $211,143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     (=21.11 * 3.898* 100)	 </a:t>
            </a:r>
          </a:p>
          <a:p>
            <a:pPr eaLnBrk="1" hangingPunct="1">
              <a:lnSpc>
                <a:spcPct val="90000"/>
              </a:lnSpc>
              <a:spcBef>
                <a:spcPts val="475"/>
              </a:spcBef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Arial" panose="020B0604020202020204" pitchFamily="34" charset="0"/>
              </a:rPr>
              <a:t>School tax increase on a house assessed at $211,143  </a:t>
            </a:r>
            <a:r>
              <a:rPr lang="en-US" altLang="en-US" sz="1800" dirty="0">
                <a:latin typeface="Arial" panose="020B0604020202020204" pitchFamily="34" charset="0"/>
              </a:rPr>
              <a:t>(8228-8125)	 	</a:t>
            </a:r>
          </a:p>
          <a:p>
            <a:pPr eaLnBrk="1" hangingPunct="1">
              <a:lnSpc>
                <a:spcPct val="90000"/>
              </a:lnSpc>
              <a:spcBef>
                <a:spcPts val="475"/>
              </a:spcBef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Arial" panose="020B0604020202020204" pitchFamily="34" charset="0"/>
              </a:rPr>
              <a:t>Percent increase over 2021/2022	</a:t>
            </a:r>
          </a:p>
          <a:p>
            <a:pPr eaLnBrk="1" hangingPunct="1">
              <a:lnSpc>
                <a:spcPct val="90000"/>
              </a:lnSpc>
              <a:spcBef>
                <a:spcPts val="475"/>
              </a:spcBef>
              <a:buFont typeface="Wingdings" panose="05000000000000000000" pitchFamily="2" charset="2"/>
              <a:buNone/>
            </a:pPr>
            <a:endParaRPr lang="en-US" altLang="en-US" sz="1800" b="1" dirty="0">
              <a:latin typeface="Arial" panose="020B0604020202020204" pitchFamily="34" charset="0"/>
            </a:endParaRPr>
          </a:p>
        </p:txBody>
      </p:sp>
      <p:sp>
        <p:nvSpPr>
          <p:cNvPr id="54276" name="Rectangle 6"/>
          <p:cNvSpPr>
            <a:spLocks noChangeArrowheads="1"/>
          </p:cNvSpPr>
          <p:nvPr/>
        </p:nvSpPr>
        <p:spPr bwMode="auto">
          <a:xfrm>
            <a:off x="5562600" y="2133600"/>
            <a:ext cx="19050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 </a:t>
            </a:r>
            <a:endParaRPr lang="en-US" altLang="en-US" sz="1800" dirty="0">
              <a:latin typeface="Arial" panose="020B0604020202020204" pitchFamily="34" charset="0"/>
            </a:endParaRPr>
          </a:p>
        </p:txBody>
      </p:sp>
      <p:sp>
        <p:nvSpPr>
          <p:cNvPr id="5427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41822C-8A5B-43E7-AB73-162EB384D662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54278" name="Rectangle 2"/>
          <p:cNvSpPr>
            <a:spLocks noChangeArrowheads="1"/>
          </p:cNvSpPr>
          <p:nvPr/>
        </p:nvSpPr>
        <p:spPr bwMode="auto">
          <a:xfrm>
            <a:off x="2438400" y="2161309"/>
            <a:ext cx="4648200" cy="2834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90000"/>
              </a:lnSpc>
              <a:spcBef>
                <a:spcPts val="475"/>
              </a:spcBef>
              <a:buFont typeface="Wingdings" panose="05000000000000000000" pitchFamily="2" charset="2"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$1,098,324,300</a:t>
            </a:r>
          </a:p>
          <a:p>
            <a:pPr algn="r" eaLnBrk="1" hangingPunct="1">
              <a:lnSpc>
                <a:spcPct val="90000"/>
              </a:lnSpc>
              <a:spcBef>
                <a:spcPts val="475"/>
              </a:spcBef>
              <a:buFont typeface="Wingdings" panose="05000000000000000000" pitchFamily="2" charset="2"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$42,808,327</a:t>
            </a:r>
            <a:br>
              <a:rPr lang="en-US" altLang="en-US" sz="1800" dirty="0">
                <a:latin typeface="Arial" panose="020B0604020202020204" pitchFamily="34" charset="0"/>
              </a:rPr>
            </a:br>
            <a:endParaRPr lang="en-US" altLang="en-US" sz="800" dirty="0">
              <a:latin typeface="Arial" panose="020B0604020202020204" pitchFamily="34" charset="0"/>
            </a:endParaRPr>
          </a:p>
          <a:p>
            <a:pPr algn="r" eaLnBrk="1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None/>
            </a:pPr>
            <a:br>
              <a:rPr lang="en-US" altLang="en-US" sz="800" dirty="0">
                <a:latin typeface="Arial" panose="020B0604020202020204" pitchFamily="34" charset="0"/>
              </a:rPr>
            </a:br>
            <a:r>
              <a:rPr lang="en-US" altLang="en-US" sz="1800" dirty="0">
                <a:latin typeface="Arial" panose="020B0604020202020204" pitchFamily="34" charset="0"/>
              </a:rPr>
              <a:t>3.898</a:t>
            </a:r>
            <a:br>
              <a:rPr lang="en-US" altLang="en-US" sz="1800" dirty="0">
                <a:latin typeface="Arial" panose="020B0604020202020204" pitchFamily="34" charset="0"/>
              </a:rPr>
            </a:br>
            <a:r>
              <a:rPr lang="en-US" altLang="en-US" sz="1800" dirty="0">
                <a:latin typeface="Arial" panose="020B0604020202020204" pitchFamily="34" charset="0"/>
              </a:rPr>
              <a:t>$8,228</a:t>
            </a:r>
            <a:br>
              <a:rPr lang="en-US" altLang="en-US" sz="1800" dirty="0">
                <a:latin typeface="Arial" panose="020B0604020202020204" pitchFamily="34" charset="0"/>
              </a:rPr>
            </a:br>
            <a:endParaRPr lang="en-US" altLang="en-US" sz="1800" dirty="0">
              <a:latin typeface="Arial" panose="020B0604020202020204" pitchFamily="34" charset="0"/>
            </a:endParaRPr>
          </a:p>
          <a:p>
            <a:pPr algn="r" eaLnBrk="1" hangingPunct="1">
              <a:lnSpc>
                <a:spcPct val="90000"/>
              </a:lnSpc>
              <a:spcBef>
                <a:spcPts val="900"/>
              </a:spcBef>
              <a:buNone/>
            </a:pPr>
            <a:endParaRPr lang="en-US" altLang="en-US" sz="1800" dirty="0">
              <a:latin typeface="Arial" panose="020B0604020202020204" pitchFamily="34" charset="0"/>
            </a:endParaRPr>
          </a:p>
          <a:p>
            <a:pPr algn="r" eaLnBrk="1" hangingPunct="1">
              <a:lnSpc>
                <a:spcPct val="90000"/>
              </a:lnSpc>
              <a:spcBef>
                <a:spcPts val="900"/>
              </a:spcBef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$103</a:t>
            </a:r>
          </a:p>
          <a:p>
            <a:pPr algn="r" eaLnBrk="1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1.3%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TAX IMPACT – Incremental Operating Costs</a:t>
            </a:r>
            <a:b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275" name="Rectangle 5"/>
          <p:cNvSpPr>
            <a:spLocks noChangeArrowheads="1"/>
          </p:cNvSpPr>
          <p:nvPr/>
        </p:nvSpPr>
        <p:spPr bwMode="auto">
          <a:xfrm>
            <a:off x="838200" y="2133600"/>
            <a:ext cx="4953000" cy="265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475"/>
              </a:spcBef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Arial" panose="020B0604020202020204" pitchFamily="34" charset="0"/>
              </a:rPr>
              <a:t>Metuchen Ratables	</a:t>
            </a:r>
          </a:p>
          <a:p>
            <a:pPr eaLnBrk="1" hangingPunct="1">
              <a:lnSpc>
                <a:spcPct val="90000"/>
              </a:lnSpc>
              <a:spcBef>
                <a:spcPts val="475"/>
              </a:spcBef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Arial" panose="020B0604020202020204" pitchFamily="34" charset="0"/>
              </a:rPr>
              <a:t>School Tax Levy          </a:t>
            </a:r>
          </a:p>
          <a:p>
            <a:pPr eaLnBrk="1" hangingPunct="1">
              <a:lnSpc>
                <a:spcPct val="90000"/>
              </a:lnSpc>
              <a:spcBef>
                <a:spcPts val="475"/>
              </a:spcBef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Arial" panose="020B0604020202020204" pitchFamily="34" charset="0"/>
              </a:rPr>
              <a:t>School Tax Rate per hundred</a:t>
            </a:r>
            <a:br>
              <a:rPr lang="en-US" altLang="en-US" sz="1800" dirty="0">
                <a:latin typeface="Arial" panose="020B0604020202020204" pitchFamily="34" charset="0"/>
              </a:rPr>
            </a:br>
            <a:r>
              <a:rPr lang="en-US" altLang="en-US" sz="1800" dirty="0">
                <a:latin typeface="Arial" panose="020B0604020202020204" pitchFamily="34" charset="0"/>
              </a:rPr>
              <a:t>     (=800,000/1,098,324,300 * 100)	</a:t>
            </a:r>
          </a:p>
          <a:p>
            <a:pPr eaLnBrk="1" hangingPunct="1">
              <a:lnSpc>
                <a:spcPct val="90000"/>
              </a:lnSpc>
              <a:spcBef>
                <a:spcPts val="475"/>
              </a:spcBef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Arial" panose="020B0604020202020204" pitchFamily="34" charset="0"/>
              </a:rPr>
              <a:t>School taxes on a house assessed at $211,143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     (=21.114 * .073* 100)	 </a:t>
            </a:r>
          </a:p>
          <a:p>
            <a:pPr eaLnBrk="1" hangingPunct="1">
              <a:lnSpc>
                <a:spcPct val="90000"/>
              </a:lnSpc>
              <a:spcBef>
                <a:spcPts val="475"/>
              </a:spcBef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Arial" panose="020B0604020202020204" pitchFamily="34" charset="0"/>
              </a:rPr>
              <a:t>Percent increase over 2021/2022	</a:t>
            </a:r>
          </a:p>
          <a:p>
            <a:pPr eaLnBrk="1" hangingPunct="1">
              <a:lnSpc>
                <a:spcPct val="90000"/>
              </a:lnSpc>
              <a:spcBef>
                <a:spcPts val="475"/>
              </a:spcBef>
              <a:buFont typeface="Wingdings" panose="05000000000000000000" pitchFamily="2" charset="2"/>
              <a:buNone/>
            </a:pPr>
            <a:endParaRPr lang="en-US" altLang="en-US" sz="1800" b="1" dirty="0">
              <a:latin typeface="Arial" panose="020B0604020202020204" pitchFamily="34" charset="0"/>
            </a:endParaRPr>
          </a:p>
        </p:txBody>
      </p:sp>
      <p:sp>
        <p:nvSpPr>
          <p:cNvPr id="54276" name="Rectangle 6"/>
          <p:cNvSpPr>
            <a:spLocks noChangeArrowheads="1"/>
          </p:cNvSpPr>
          <p:nvPr/>
        </p:nvSpPr>
        <p:spPr bwMode="auto">
          <a:xfrm>
            <a:off x="5562600" y="2133600"/>
            <a:ext cx="19050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 </a:t>
            </a:r>
            <a:endParaRPr lang="en-US" altLang="en-US" sz="1800" dirty="0">
              <a:latin typeface="Arial" panose="020B0604020202020204" pitchFamily="34" charset="0"/>
            </a:endParaRPr>
          </a:p>
        </p:txBody>
      </p:sp>
      <p:sp>
        <p:nvSpPr>
          <p:cNvPr id="5427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41822C-8A5B-43E7-AB73-162EB384D662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54278" name="Rectangle 2"/>
          <p:cNvSpPr>
            <a:spLocks noChangeArrowheads="1"/>
          </p:cNvSpPr>
          <p:nvPr/>
        </p:nvSpPr>
        <p:spPr bwMode="auto">
          <a:xfrm>
            <a:off x="2438400" y="2161309"/>
            <a:ext cx="4648200" cy="2774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90000"/>
              </a:lnSpc>
              <a:spcBef>
                <a:spcPts val="475"/>
              </a:spcBef>
              <a:buFont typeface="Wingdings" panose="05000000000000000000" pitchFamily="2" charset="2"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$1,098,324,300</a:t>
            </a:r>
          </a:p>
          <a:p>
            <a:pPr algn="r" eaLnBrk="1" hangingPunct="1">
              <a:lnSpc>
                <a:spcPct val="90000"/>
              </a:lnSpc>
              <a:spcBef>
                <a:spcPts val="475"/>
              </a:spcBef>
              <a:buFont typeface="Wingdings" panose="05000000000000000000" pitchFamily="2" charset="2"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$800,000</a:t>
            </a:r>
            <a:br>
              <a:rPr lang="en-US" altLang="en-US" sz="1800" dirty="0">
                <a:latin typeface="Arial" panose="020B0604020202020204" pitchFamily="34" charset="0"/>
              </a:rPr>
            </a:br>
            <a:endParaRPr lang="en-US" altLang="en-US" sz="800" dirty="0">
              <a:latin typeface="Arial" panose="020B0604020202020204" pitchFamily="34" charset="0"/>
            </a:endParaRPr>
          </a:p>
          <a:p>
            <a:pPr algn="r" eaLnBrk="1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None/>
            </a:pPr>
            <a:br>
              <a:rPr lang="en-US" altLang="en-US" sz="800" dirty="0">
                <a:latin typeface="Arial" panose="020B0604020202020204" pitchFamily="34" charset="0"/>
              </a:rPr>
            </a:br>
            <a:r>
              <a:rPr lang="en-US" altLang="en-US" sz="1800" dirty="0">
                <a:latin typeface="Arial" panose="020B0604020202020204" pitchFamily="34" charset="0"/>
              </a:rPr>
              <a:t>.073</a:t>
            </a:r>
            <a:br>
              <a:rPr lang="en-US" altLang="en-US" sz="1800" dirty="0">
                <a:latin typeface="Arial" panose="020B0604020202020204" pitchFamily="34" charset="0"/>
              </a:rPr>
            </a:br>
            <a:r>
              <a:rPr lang="en-US" altLang="en-US" sz="1800" dirty="0">
                <a:latin typeface="Arial" panose="020B0604020202020204" pitchFamily="34" charset="0"/>
              </a:rPr>
              <a:t>$154</a:t>
            </a:r>
            <a:br>
              <a:rPr lang="en-US" altLang="en-US" sz="1800" dirty="0">
                <a:latin typeface="Arial" panose="020B0604020202020204" pitchFamily="34" charset="0"/>
              </a:rPr>
            </a:br>
            <a:endParaRPr lang="en-US" altLang="en-US" sz="1800" dirty="0">
              <a:latin typeface="Arial" panose="020B0604020202020204" pitchFamily="34" charset="0"/>
            </a:endParaRPr>
          </a:p>
          <a:p>
            <a:pPr algn="r" eaLnBrk="1" hangingPunct="1">
              <a:lnSpc>
                <a:spcPct val="200000"/>
              </a:lnSpc>
              <a:spcBef>
                <a:spcPts val="900"/>
              </a:spcBef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1.9%</a:t>
            </a:r>
          </a:p>
          <a:p>
            <a:pPr algn="r" eaLnBrk="1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None/>
            </a:pPr>
            <a:endParaRPr lang="en-US" altLang="en-US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0551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Budget Efficiencies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477838" y="10795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Integrated Preschool Program.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Refinanced bonds whenever cost effective.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Transportation jointures with other school districts.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Participation with the ESCNJ for mandated services to non-public schools, transportation jointures, and out-of-district special education placements.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Participation in Federal E-Rate program.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Natural gas and electricity consortia with other high volume users.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Gasoline purchases through the Borough.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Cooperative purchasing with other school districts.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Implementation of least restrictive self-contained programs at all schools.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Participated in the New Jersey Clean Energy Program.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Completion of Energy Audit.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endParaRPr lang="en-US" altLang="en-US" sz="2600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8BF4462-9FD9-48E7-9028-657029D51087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DB8ED-F130-3A20-AD21-8FB497F60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Ballot Questions – November 8, 2022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CF8E8-5743-5FC1-0175-30E169731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Ballot Question #1 – Capital Question for improvements and additions to all four schools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Ballot Question #2 – Operating question to cover incremental operating costs of Full Day K and grade realignment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Ballot Question #3 – Capital Question for new gymnasium and returfing of the MHS Athletic Field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B2D52D-20B7-4732-280B-CC71335C4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C383B3-4BDD-4821-AA0F-87EE20F02439}" type="slidenum">
              <a:rPr lang="en-US" altLang="en-US" smtClean="0"/>
              <a:pPr>
                <a:defRPr/>
              </a:pPr>
              <a:t>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7499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Budget Preparation Timeline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December 2021 – April 2022  Presentations at Board of Education Meetings.</a:t>
            </a:r>
          </a:p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March 10, 2022– State Aid Information was received.</a:t>
            </a:r>
          </a:p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March 22, 2022– Preliminary Budget Hearing.</a:t>
            </a:r>
          </a:p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April 26, 2022– Final Budget Hearing.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9EB53A-683F-4B34-8599-5A7EF0AAE02F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21/22 Highlights</a:t>
            </a:r>
            <a:br>
              <a:rPr lang="en-US" altLang="en-US" dirty="0"/>
            </a:b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Metuchen High School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3E49E9-839F-42E7-9FC9-28384710D55A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1366163"/>
            <a:ext cx="8305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/>
              <a:t>2021-2024 NJ Sustainable Schools Bronze Level Award Recipient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/>
              <a:t>Class of 2021 – 93.5% of students pursued higher education.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/>
              <a:t>School-Wide Initiatives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200" dirty="0"/>
              <a:t>Use of assessment data to drive instructional decision making.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200" dirty="0"/>
              <a:t>Implementation of Response to Intervention programming.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200" dirty="0"/>
              <a:t>Supporting gender identity and expression (staff training, gender-inclusive restroom).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/>
              <a:t>Community Outreach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200" dirty="0"/>
              <a:t>Soccer for a Cause Charity Festival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200" dirty="0"/>
              <a:t>Combined $17,000 Donation to Go4theGoal and Marisa </a:t>
            </a:r>
            <a:r>
              <a:rPr lang="en-US" sz="1200" dirty="0" err="1"/>
              <a:t>Tufaro</a:t>
            </a:r>
            <a:r>
              <a:rPr lang="en-US" sz="1200" dirty="0"/>
              <a:t> Foundation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200" dirty="0"/>
              <a:t>1,500+ pounds of food donations to REPLENISH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200" dirty="0"/>
              <a:t>Safety Ambassadors Program for Campbell First Graders in association with Robert Wood Johnson University Hospital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/>
              <a:t>Academic Highlights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200" dirty="0"/>
              <a:t>2022 National Merit Scholarship Program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200" dirty="0"/>
              <a:t>Eight Commended National Merit Scholarship Students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200" dirty="0"/>
              <a:t>One 2022 National Merit Scholarship Finalist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200" dirty="0"/>
              <a:t>Advanced Placement Program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200" dirty="0"/>
              <a:t>173 Students Took AP Exams, 383 Exams Taken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200" dirty="0"/>
              <a:t>74% of students receiving a 3 or higher, 51% of students receiving a 4/5.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/>
              <a:t>Co- and Extra-Curricular Highlights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200" dirty="0"/>
              <a:t>MHS Tournament of Bands Region XII Champions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200" dirty="0"/>
              <a:t>MHS </a:t>
            </a:r>
            <a:r>
              <a:rPr lang="en-US" sz="1200" dirty="0" err="1"/>
              <a:t>Footlighters</a:t>
            </a:r>
            <a:r>
              <a:rPr lang="en-US" sz="1200" dirty="0"/>
              <a:t> Fall Production: All Together Now!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200" dirty="0"/>
              <a:t>Increase in Club Offerings including: African-American Club, Bring Change to Mind, Dungeons &amp; Dragons Club, and Game Club.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200" dirty="0"/>
              <a:t>Athletics Participation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200" dirty="0"/>
              <a:t>Fall 2021 – 284 students (39% of school population).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200" dirty="0"/>
              <a:t>Winter 21-22 – 174 students (24% of school population).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21/22 Highlights</a:t>
            </a:r>
            <a:br>
              <a:rPr lang="en-US" altLang="en-US" dirty="0"/>
            </a:b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Edgar Middle School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422400"/>
            <a:ext cx="8229600" cy="5283200"/>
          </a:xfrm>
        </p:spPr>
        <p:txBody>
          <a:bodyPr/>
          <a:lstStyle/>
          <a:p>
            <a:r>
              <a:rPr lang="en-US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2017-2022 New Jersey Sustainable School Bronze Level Award Recipient</a:t>
            </a:r>
          </a:p>
          <a:p>
            <a:pPr marL="0" indent="0">
              <a:buNone/>
            </a:pPr>
            <a:endParaRPr lang="en-US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School-Wide Initiatives</a:t>
            </a:r>
          </a:p>
          <a:p>
            <a:pPr lvl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Implementation of Wingman and Advisory</a:t>
            </a:r>
          </a:p>
          <a:p>
            <a:pPr lvl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Student led announcements created and presented by our Tech Club</a:t>
            </a:r>
          </a:p>
          <a:p>
            <a:pPr lvl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Spring Musical- School House Rock Jr.</a:t>
            </a:r>
          </a:p>
          <a:p>
            <a:pPr lvl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Data focused PLCs</a:t>
            </a:r>
          </a:p>
          <a:p>
            <a:pPr lvl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RTI Committee with a holistic approach for identifying students</a:t>
            </a:r>
          </a:p>
          <a:p>
            <a:pPr lvl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Culturally responsive student activities including reading the Pledge of Allegiance in different languages.</a:t>
            </a:r>
          </a:p>
          <a:p>
            <a:pPr lvl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Schoolwide staff book discussion of Melissa</a:t>
            </a:r>
          </a:p>
          <a:p>
            <a:r>
              <a:rPr lang="en-US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Community Outreach</a:t>
            </a:r>
          </a:p>
          <a:p>
            <a:pPr lvl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Adopt-a-Family</a:t>
            </a:r>
          </a:p>
          <a:p>
            <a:pPr lvl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Participated in Drives-Clothing drive for homeless, Sock drive, Replenish </a:t>
            </a:r>
          </a:p>
          <a:p>
            <a:pPr lvl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Student Council activities with donations to several organizations</a:t>
            </a:r>
          </a:p>
          <a:p>
            <a:pPr marL="457200" lvl="1" indent="0">
              <a:buNone/>
            </a:pP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Academic Competitions</a:t>
            </a:r>
          </a:p>
          <a:p>
            <a:pPr lvl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First Lego League Competition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BC497D8-C4EA-4CC5-9D2F-C95D8AF7ACBC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21/22 Highlights</a:t>
            </a:r>
            <a:br>
              <a:rPr lang="en-US" altLang="en-US" dirty="0"/>
            </a:b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Campbell Elementary School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533400" y="1508584"/>
            <a:ext cx="8229600" cy="5105400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New Jersey School of Character Designation with National Application under review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New Jersey Sustainable Schools Silver Level Award Recipient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School-Wide Initiatives</a:t>
            </a:r>
          </a:p>
          <a:p>
            <a:pPr marL="742950" lvl="2" indent="-342900">
              <a:defRPr/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“Dr. C’s Pledge Club”, which has been featured on </a:t>
            </a:r>
            <a:r>
              <a:rPr lang="en-US" sz="12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Metuchen Television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served as a strategy for the new principal to build relationships with children, by embedding social emotional learning (SEL) competencies into everyday building operation.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2" indent="-342900"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Continued implementation of Social Emotional Learning Competencies &amp; Sub-Competencies</a:t>
            </a:r>
          </a:p>
          <a:p>
            <a:pPr marL="742950" lvl="2" indent="-342900"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Expanded implementation of Campbell’s N.E.S.T. Program in collaboration with Rutgers to support Metuchen’s Mental Health Initiative</a:t>
            </a:r>
          </a:p>
          <a:p>
            <a:pPr marL="742950" lvl="2" indent="-342900"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Focus on data analysis to drive math &amp; English language arts instruction through quarterly data meetings</a:t>
            </a:r>
          </a:p>
          <a:p>
            <a:pPr marL="742950" lvl="2" indent="-342900"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Professional development to teach adults how to embed coping skills into classroom practices</a:t>
            </a:r>
          </a:p>
          <a:p>
            <a:pPr marL="742950" lvl="2" indent="-342900"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Increased focus on targeted interventions utilizing Response to Intervention Programming that supports struggling students in math and reading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Community Outreach</a:t>
            </a:r>
          </a:p>
          <a:p>
            <a:pPr marL="640080" lvl="2">
              <a:buFont typeface="Arial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Principal’s Reading Challenge to support good reading habits garnered participation from every child in Campbell Elementary </a:t>
            </a:r>
          </a:p>
          <a:p>
            <a:pPr marL="640080" lvl="2">
              <a:buFont typeface="Arial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First Aide supplies collected for Ukraine and sponsored by the Girl Scouts</a:t>
            </a:r>
          </a:p>
          <a:p>
            <a:pPr marL="640080" lvl="2">
              <a:buFont typeface="Arial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Tremendous community support for school-based drives (e.g., Replenish Drive, Clothing Drive &amp; Pet Supplies Drive)</a:t>
            </a:r>
          </a:p>
          <a:p>
            <a:pPr marL="640080" lvl="2">
              <a:buFont typeface="Arial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“Campbell Friday Three” Videos highlighted weekly happens and upcoming events</a:t>
            </a:r>
          </a:p>
          <a:p>
            <a:pPr marL="640080" lvl="2">
              <a:buFont typeface="Arial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Monthly Coffee or Tea with Dr. C. at Cai’s Café sponsored by Campbell/Moss PTO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37B8144-E432-428E-A525-25D0F73BE64E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21/22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Highlights</a:t>
            </a:r>
            <a:b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Moss Elementary School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New Reading Assessment Tools</a:t>
            </a:r>
          </a:p>
          <a:p>
            <a:pPr lvl="1"/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DIBELS (foundational skills)</a:t>
            </a:r>
          </a:p>
          <a:p>
            <a:pPr lvl="1"/>
            <a:r>
              <a:rPr lang="en-US" alt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Fountas</a:t>
            </a: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Pinnell</a:t>
            </a: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(comprehension)</a:t>
            </a:r>
          </a:p>
          <a:p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Foundational Skills Instructional Pilot Materials</a:t>
            </a:r>
          </a:p>
          <a:p>
            <a:pPr marL="0" indent="0">
              <a:buNone/>
            </a:pPr>
            <a:r>
              <a:rPr lang="en-US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Data driven Mini-lessons (3-5 minutes) on foundational skills</a:t>
            </a:r>
          </a:p>
          <a:p>
            <a:pPr lvl="1"/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OG</a:t>
            </a:r>
          </a:p>
          <a:p>
            <a:pPr lvl="1"/>
            <a:r>
              <a:rPr lang="en-US" alt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Heggerty</a:t>
            </a:r>
            <a:endParaRPr lang="en-US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Math Tool </a:t>
            </a:r>
          </a:p>
          <a:p>
            <a:pPr lvl="1"/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Kathy Richardson Resources</a:t>
            </a:r>
          </a:p>
          <a:p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School-wide PD - </a:t>
            </a:r>
            <a:r>
              <a:rPr lang="en-US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Embedding SEL through Metacognition</a:t>
            </a:r>
          </a:p>
          <a:p>
            <a:pPr lvl="1"/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Social Awareness</a:t>
            </a:r>
          </a:p>
          <a:p>
            <a:pPr lvl="1"/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Coping Skills (Self Awareness/Management/Responsible Decision Making)</a:t>
            </a:r>
          </a:p>
          <a:p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Moss SLT </a:t>
            </a:r>
          </a:p>
          <a:p>
            <a:pPr lvl="1"/>
            <a:r>
              <a:rPr lang="en-US" altLang="en-US" sz="1300" dirty="0">
                <a:latin typeface="Arial" panose="020B0604020202020204" pitchFamily="34" charset="0"/>
                <a:cs typeface="Arial" panose="020B0604020202020204" pitchFamily="34" charset="0"/>
              </a:rPr>
              <a:t>Staff wellness and data driven improvement goal of increasing Staff Efficacy</a:t>
            </a:r>
          </a:p>
          <a:p>
            <a:pPr lvl="1"/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Rutgers Collaboration SLT Co-chair Training</a:t>
            </a:r>
          </a:p>
          <a:p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Teaching Empathy</a:t>
            </a:r>
          </a:p>
          <a:p>
            <a:pPr lvl="1"/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Coat Drive -70 Coats </a:t>
            </a:r>
          </a:p>
          <a:p>
            <a:pPr lvl="1"/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Food drive 10 FULL CONTAINERS </a:t>
            </a:r>
          </a:p>
          <a:p>
            <a:pPr lvl="1"/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Sock Drive – On going </a:t>
            </a:r>
          </a:p>
          <a:p>
            <a:pPr lvl="1"/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Valentines Cards and Posters to Veterans home</a:t>
            </a:r>
          </a:p>
          <a:p>
            <a:pPr lvl="1"/>
            <a:endParaRPr lang="en-US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EEFE954-A21A-4C5E-BF82-A8126D0B9DC4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417638"/>
            <a:ext cx="3080657" cy="20129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8924" y="3352800"/>
            <a:ext cx="1889851" cy="2667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4686300"/>
            <a:ext cx="2286000" cy="16097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 dirty="0"/>
          </a:p>
        </p:txBody>
      </p:sp>
      <p:sp>
        <p:nvSpPr>
          <p:cNvPr id="126" name="Google Shape;126;p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Special Education Focus Areas</a:t>
            </a:r>
            <a:endParaRPr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Google Shape;127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Specialized Programs &amp; Related Services</a:t>
            </a:r>
          </a:p>
          <a:p>
            <a:pPr marL="457200" marR="0" lvl="0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Roboto"/>
              <a:buChar char="●"/>
            </a:pPr>
            <a:r>
              <a:rPr lang="en-US" sz="2400" dirty="0">
                <a:solidFill>
                  <a:schemeClr val="dk1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Specially designed instruction, related services, specialized evaluations, consultation &amp; collaboration with specialists, work based learning, community based instruction, meaningful inclusion, augmentative and alternative communication, targeted professional development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chemeClr val="dk1"/>
              </a:solidFill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Counseling and Behavioral Supports</a:t>
            </a:r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Roboto"/>
              <a:buChar char="●"/>
            </a:pPr>
            <a:r>
              <a:rPr lang="en-US" sz="2400" dirty="0">
                <a:solidFill>
                  <a:schemeClr val="dk1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Direct services in counseling, social skills groups, behavior support plans, consultation with specialists, staff training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chemeClr val="dk1"/>
              </a:solidFill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Literacy Intervention</a:t>
            </a:r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Roboto"/>
              <a:buChar char="●"/>
            </a:pPr>
            <a:r>
              <a:rPr lang="en-US" sz="2400" dirty="0">
                <a:solidFill>
                  <a:schemeClr val="dk1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Reading intervention services, professional development, coaching, progress monitoring</a:t>
            </a:r>
          </a:p>
          <a:p>
            <a:pPr marL="457200" lvl="0" indent="-34925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Overlock"/>
              <a:buChar char="●"/>
            </a:pP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Google Shape;128;p17"/>
          <p:cNvSpPr/>
          <p:nvPr/>
        </p:nvSpPr>
        <p:spPr>
          <a:xfrm>
            <a:off x="10900" y="11175"/>
            <a:ext cx="9133200" cy="343200"/>
          </a:xfrm>
          <a:prstGeom prst="rect">
            <a:avLst/>
          </a:prstGeom>
          <a:solidFill>
            <a:srgbClr val="0944A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9" name="Google Shape;129;p17"/>
          <p:cNvSpPr/>
          <p:nvPr/>
        </p:nvSpPr>
        <p:spPr>
          <a:xfrm>
            <a:off x="5400" y="6666925"/>
            <a:ext cx="9133200" cy="191100"/>
          </a:xfrm>
          <a:prstGeom prst="rect">
            <a:avLst/>
          </a:prstGeom>
          <a:solidFill>
            <a:srgbClr val="0944A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27410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6B823-B428-D57C-9067-C5A710E79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Mental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Initiative Focus Areas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C68C1FA-F0A9-0F9E-E03E-573AF0DEF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22F990-0586-4513-B328-AACB448D94DA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grpSp>
        <p:nvGrpSpPr>
          <p:cNvPr id="4" name="Google Shape;122;p28">
            <a:extLst>
              <a:ext uri="{FF2B5EF4-FFF2-40B4-BE49-F238E27FC236}">
                <a16:creationId xmlns:a16="http://schemas.microsoft.com/office/drawing/2014/main" id="{CA288FA8-E3E3-B6D1-E274-B3CA1FEE6977}"/>
              </a:ext>
            </a:extLst>
          </p:cNvPr>
          <p:cNvGrpSpPr/>
          <p:nvPr/>
        </p:nvGrpSpPr>
        <p:grpSpPr>
          <a:xfrm>
            <a:off x="4675745" y="3574480"/>
            <a:ext cx="2626006" cy="2356990"/>
            <a:chOff x="4303290" y="2158374"/>
            <a:chExt cx="1854000" cy="1854000"/>
          </a:xfrm>
        </p:grpSpPr>
        <p:sp>
          <p:nvSpPr>
            <p:cNvPr id="5" name="Google Shape;123;p28">
              <a:extLst>
                <a:ext uri="{FF2B5EF4-FFF2-40B4-BE49-F238E27FC236}">
                  <a16:creationId xmlns:a16="http://schemas.microsoft.com/office/drawing/2014/main" id="{D1EDAC96-113F-4888-5356-248AA3FEF3E5}"/>
                </a:ext>
              </a:extLst>
            </p:cNvPr>
            <p:cNvSpPr/>
            <p:nvPr/>
          </p:nvSpPr>
          <p:spPr>
            <a:xfrm>
              <a:off x="4303290" y="2158374"/>
              <a:ext cx="1854000" cy="1854000"/>
            </a:xfrm>
            <a:prstGeom prst="ellipse">
              <a:avLst/>
            </a:prstGeom>
            <a:solidFill>
              <a:srgbClr val="0D5DDF"/>
            </a:solidFill>
            <a:ln w="28575" cap="flat" cmpd="sng">
              <a:solidFill>
                <a:srgbClr val="A1C3F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24;p28">
              <a:extLst>
                <a:ext uri="{FF2B5EF4-FFF2-40B4-BE49-F238E27FC236}">
                  <a16:creationId xmlns:a16="http://schemas.microsoft.com/office/drawing/2014/main" id="{B51F3CC5-01EA-00D0-F496-2B90F146B897}"/>
                </a:ext>
              </a:extLst>
            </p:cNvPr>
            <p:cNvSpPr txBox="1"/>
            <p:nvPr/>
          </p:nvSpPr>
          <p:spPr>
            <a:xfrm>
              <a:off x="4692689" y="2321850"/>
              <a:ext cx="1075200" cy="52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u="sng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Parents</a:t>
              </a:r>
              <a:endParaRPr sz="1200" u="sng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7" name="Google Shape;125;p28">
            <a:extLst>
              <a:ext uri="{FF2B5EF4-FFF2-40B4-BE49-F238E27FC236}">
                <a16:creationId xmlns:a16="http://schemas.microsoft.com/office/drawing/2014/main" id="{7F629B50-661E-0876-E195-5D0AA1D2AF8F}"/>
              </a:ext>
            </a:extLst>
          </p:cNvPr>
          <p:cNvGrpSpPr/>
          <p:nvPr/>
        </p:nvGrpSpPr>
        <p:grpSpPr>
          <a:xfrm>
            <a:off x="1475270" y="3634055"/>
            <a:ext cx="2626006" cy="2356990"/>
            <a:chOff x="2986712" y="2158374"/>
            <a:chExt cx="1854000" cy="1854000"/>
          </a:xfrm>
        </p:grpSpPr>
        <p:sp>
          <p:nvSpPr>
            <p:cNvPr id="8" name="Google Shape;126;p28">
              <a:extLst>
                <a:ext uri="{FF2B5EF4-FFF2-40B4-BE49-F238E27FC236}">
                  <a16:creationId xmlns:a16="http://schemas.microsoft.com/office/drawing/2014/main" id="{23012E1C-8AFB-62AD-C8EA-37F094245518}"/>
                </a:ext>
              </a:extLst>
            </p:cNvPr>
            <p:cNvSpPr/>
            <p:nvPr/>
          </p:nvSpPr>
          <p:spPr>
            <a:xfrm>
              <a:off x="2986712" y="2158374"/>
              <a:ext cx="1854000" cy="1854000"/>
            </a:xfrm>
            <a:prstGeom prst="ellipse">
              <a:avLst/>
            </a:prstGeom>
            <a:solidFill>
              <a:srgbClr val="307BF3"/>
            </a:solidFill>
            <a:ln w="28575" cap="flat" cmpd="sng">
              <a:solidFill>
                <a:srgbClr val="A1C3F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27;p28">
              <a:extLst>
                <a:ext uri="{FF2B5EF4-FFF2-40B4-BE49-F238E27FC236}">
                  <a16:creationId xmlns:a16="http://schemas.microsoft.com/office/drawing/2014/main" id="{8F37B447-37F8-CF10-C6B8-3639BA7FE685}"/>
                </a:ext>
              </a:extLst>
            </p:cNvPr>
            <p:cNvSpPr txBox="1"/>
            <p:nvPr/>
          </p:nvSpPr>
          <p:spPr>
            <a:xfrm>
              <a:off x="3648732" y="2274989"/>
              <a:ext cx="1075200" cy="52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u="sng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Staff</a:t>
              </a:r>
              <a:endParaRPr sz="1200" u="sng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0" name="Google Shape;128;p28">
            <a:extLst>
              <a:ext uri="{FF2B5EF4-FFF2-40B4-BE49-F238E27FC236}">
                <a16:creationId xmlns:a16="http://schemas.microsoft.com/office/drawing/2014/main" id="{EB9B3976-1513-7990-9C54-B5D60AEDF5E9}"/>
              </a:ext>
            </a:extLst>
          </p:cNvPr>
          <p:cNvGrpSpPr/>
          <p:nvPr/>
        </p:nvGrpSpPr>
        <p:grpSpPr>
          <a:xfrm>
            <a:off x="2862587" y="1607725"/>
            <a:ext cx="3068996" cy="2766220"/>
            <a:chOff x="3656844" y="1079504"/>
            <a:chExt cx="1906801" cy="1905635"/>
          </a:xfrm>
        </p:grpSpPr>
        <p:sp>
          <p:nvSpPr>
            <p:cNvPr id="11" name="Google Shape;129;p28">
              <a:extLst>
                <a:ext uri="{FF2B5EF4-FFF2-40B4-BE49-F238E27FC236}">
                  <a16:creationId xmlns:a16="http://schemas.microsoft.com/office/drawing/2014/main" id="{3CEA707A-8E02-F392-95DA-104D752F5CDF}"/>
                </a:ext>
              </a:extLst>
            </p:cNvPr>
            <p:cNvSpPr/>
            <p:nvPr/>
          </p:nvSpPr>
          <p:spPr>
            <a:xfrm>
              <a:off x="3656844" y="1131139"/>
              <a:ext cx="1854000" cy="1854000"/>
            </a:xfrm>
            <a:prstGeom prst="ellipse">
              <a:avLst/>
            </a:prstGeom>
            <a:solidFill>
              <a:srgbClr val="0944A1"/>
            </a:solidFill>
            <a:ln w="28575" cap="flat" cmpd="sng">
              <a:solidFill>
                <a:srgbClr val="A1C3F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30;p28">
              <a:extLst>
                <a:ext uri="{FF2B5EF4-FFF2-40B4-BE49-F238E27FC236}">
                  <a16:creationId xmlns:a16="http://schemas.microsoft.com/office/drawing/2014/main" id="{E850266A-2AB4-A7D5-9606-C73F4EB0CCFA}"/>
                </a:ext>
              </a:extLst>
            </p:cNvPr>
            <p:cNvSpPr txBox="1"/>
            <p:nvPr/>
          </p:nvSpPr>
          <p:spPr>
            <a:xfrm>
              <a:off x="4273045" y="1079504"/>
              <a:ext cx="1290600" cy="52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u="sng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Students</a:t>
              </a:r>
              <a:endParaRPr sz="1200" b="1" u="sng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13" name="Google Shape;131;p28">
            <a:extLst>
              <a:ext uri="{FF2B5EF4-FFF2-40B4-BE49-F238E27FC236}">
                <a16:creationId xmlns:a16="http://schemas.microsoft.com/office/drawing/2014/main" id="{769DA435-F4A3-9A9D-35CD-3F43B6457665}"/>
              </a:ext>
            </a:extLst>
          </p:cNvPr>
          <p:cNvSpPr txBox="1"/>
          <p:nvPr/>
        </p:nvSpPr>
        <p:spPr>
          <a:xfrm>
            <a:off x="4985838" y="4364000"/>
            <a:ext cx="20058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Parent Education</a:t>
            </a:r>
            <a:endParaRPr sz="12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Resources</a:t>
            </a:r>
            <a:endParaRPr sz="12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Community Referrals</a:t>
            </a:r>
            <a:r>
              <a:rPr lang="en-US" sz="1200">
                <a:solidFill>
                  <a:srgbClr val="FFFFFF"/>
                </a:solidFill>
              </a:rPr>
              <a:t> </a:t>
            </a:r>
            <a:endParaRPr sz="1200">
              <a:solidFill>
                <a:srgbClr val="FFFFFF"/>
              </a:solidFill>
            </a:endParaRPr>
          </a:p>
        </p:txBody>
      </p:sp>
      <p:sp>
        <p:nvSpPr>
          <p:cNvPr id="14" name="Google Shape;132;p28">
            <a:extLst>
              <a:ext uri="{FF2B5EF4-FFF2-40B4-BE49-F238E27FC236}">
                <a16:creationId xmlns:a16="http://schemas.microsoft.com/office/drawing/2014/main" id="{C1B23ADD-6FAB-26F7-8D61-E040051A3C3F}"/>
              </a:ext>
            </a:extLst>
          </p:cNvPr>
          <p:cNvSpPr txBox="1"/>
          <p:nvPr/>
        </p:nvSpPr>
        <p:spPr>
          <a:xfrm>
            <a:off x="1505463" y="4364000"/>
            <a:ext cx="2565600" cy="12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Professional Development </a:t>
            </a:r>
            <a:endParaRPr sz="12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Staff Wellness </a:t>
            </a:r>
            <a:endParaRPr sz="12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Consultation with Specialists</a:t>
            </a:r>
            <a:endParaRPr sz="12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>
              <a:solidFill>
                <a:srgbClr val="FFFFFF"/>
              </a:solidFill>
            </a:endParaRPr>
          </a:p>
        </p:txBody>
      </p:sp>
      <p:sp>
        <p:nvSpPr>
          <p:cNvPr id="15" name="Google Shape;133;p28">
            <a:extLst>
              <a:ext uri="{FF2B5EF4-FFF2-40B4-BE49-F238E27FC236}">
                <a16:creationId xmlns:a16="http://schemas.microsoft.com/office/drawing/2014/main" id="{51F39C39-72BE-37F3-8874-0AF9CAC863A5}"/>
              </a:ext>
            </a:extLst>
          </p:cNvPr>
          <p:cNvSpPr txBox="1"/>
          <p:nvPr/>
        </p:nvSpPr>
        <p:spPr>
          <a:xfrm>
            <a:off x="2862575" y="2056775"/>
            <a:ext cx="3069000" cy="24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Social Emotional Learning</a:t>
            </a:r>
            <a:endParaRPr sz="12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Problem Solving Strategies</a:t>
            </a:r>
            <a:endParaRPr sz="12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Coping Skills Strategies</a:t>
            </a:r>
            <a:endParaRPr sz="12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Learning Strategies</a:t>
            </a:r>
            <a:endParaRPr sz="12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Transition Support</a:t>
            </a:r>
            <a:endParaRPr sz="12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Counseling Services</a:t>
            </a:r>
            <a:endParaRPr sz="12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Positive Behavioral Support</a:t>
            </a:r>
            <a:endParaRPr sz="12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De-escalation &amp; Crisis Intervention</a:t>
            </a:r>
            <a:endParaRPr sz="12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Education &amp; Awareness</a:t>
            </a:r>
            <a:endParaRPr sz="12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Acceptance &amp; Assistance</a:t>
            </a:r>
            <a:endParaRPr sz="12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Academic Support </a:t>
            </a:r>
            <a:endParaRPr sz="12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>
              <a:solidFill>
                <a:srgbClr val="FFFFFF"/>
              </a:solidFill>
            </a:endParaRPr>
          </a:p>
        </p:txBody>
      </p:sp>
      <p:grpSp>
        <p:nvGrpSpPr>
          <p:cNvPr id="16" name="Google Shape;134;p28">
            <a:extLst>
              <a:ext uri="{FF2B5EF4-FFF2-40B4-BE49-F238E27FC236}">
                <a16:creationId xmlns:a16="http://schemas.microsoft.com/office/drawing/2014/main" id="{9A6281FB-D86D-1143-22A5-7D299754AE07}"/>
              </a:ext>
            </a:extLst>
          </p:cNvPr>
          <p:cNvGrpSpPr/>
          <p:nvPr/>
        </p:nvGrpSpPr>
        <p:grpSpPr>
          <a:xfrm>
            <a:off x="1226225" y="2256688"/>
            <a:ext cx="1567592" cy="1756371"/>
            <a:chOff x="3804750" y="2105976"/>
            <a:chExt cx="1567592" cy="1756371"/>
          </a:xfrm>
        </p:grpSpPr>
        <p:sp>
          <p:nvSpPr>
            <p:cNvPr id="17" name="Google Shape;135;p28">
              <a:extLst>
                <a:ext uri="{FF2B5EF4-FFF2-40B4-BE49-F238E27FC236}">
                  <a16:creationId xmlns:a16="http://schemas.microsoft.com/office/drawing/2014/main" id="{148DE4E6-728F-3D01-AB71-3BB295E77F18}"/>
                </a:ext>
              </a:extLst>
            </p:cNvPr>
            <p:cNvSpPr/>
            <p:nvPr/>
          </p:nvSpPr>
          <p:spPr>
            <a:xfrm rot="-3360517">
              <a:off x="3497362" y="2754021"/>
              <a:ext cx="1629676" cy="125310"/>
            </a:xfrm>
            <a:prstGeom prst="rightArrow">
              <a:avLst>
                <a:gd name="adj1" fmla="val 25514"/>
                <a:gd name="adj2" fmla="val 64322"/>
              </a:avLst>
            </a:prstGeom>
            <a:solidFill>
              <a:srgbClr val="307B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36;p28">
              <a:extLst>
                <a:ext uri="{FF2B5EF4-FFF2-40B4-BE49-F238E27FC236}">
                  <a16:creationId xmlns:a16="http://schemas.microsoft.com/office/drawing/2014/main" id="{AE2C50C3-A5A8-790A-CF43-7ED6F0C672A9}"/>
                </a:ext>
              </a:extLst>
            </p:cNvPr>
            <p:cNvSpPr txBox="1"/>
            <p:nvPr/>
          </p:nvSpPr>
          <p:spPr>
            <a:xfrm rot="-3365016">
              <a:off x="3852727" y="2751682"/>
              <a:ext cx="1664030" cy="53892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rgbClr val="307BF3"/>
                  </a:solidFill>
                  <a:latin typeface="Roboto"/>
                  <a:ea typeface="Roboto"/>
                  <a:cs typeface="Roboto"/>
                  <a:sym typeface="Roboto"/>
                </a:rPr>
                <a:t>PREVENTION</a:t>
              </a:r>
              <a:endParaRPr sz="1800">
                <a:solidFill>
                  <a:srgbClr val="307BF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19" name="Google Shape;137;p28">
            <a:extLst>
              <a:ext uri="{FF2B5EF4-FFF2-40B4-BE49-F238E27FC236}">
                <a16:creationId xmlns:a16="http://schemas.microsoft.com/office/drawing/2014/main" id="{6F136300-0526-8070-0427-A871B79783A0}"/>
              </a:ext>
            </a:extLst>
          </p:cNvPr>
          <p:cNvSpPr txBox="1"/>
          <p:nvPr/>
        </p:nvSpPr>
        <p:spPr>
          <a:xfrm rot="3420710">
            <a:off x="5662499" y="2885863"/>
            <a:ext cx="2098755" cy="4980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D5DDF"/>
                </a:solidFill>
                <a:latin typeface="Roboto"/>
                <a:ea typeface="Roboto"/>
                <a:cs typeface="Roboto"/>
                <a:sym typeface="Roboto"/>
              </a:rPr>
              <a:t>EDUCATION</a:t>
            </a:r>
            <a:endParaRPr sz="1800">
              <a:solidFill>
                <a:srgbClr val="0D5DD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" name="Google Shape;138;p28">
            <a:extLst>
              <a:ext uri="{FF2B5EF4-FFF2-40B4-BE49-F238E27FC236}">
                <a16:creationId xmlns:a16="http://schemas.microsoft.com/office/drawing/2014/main" id="{7040F42B-A9F9-81E4-7400-8B88CE3A69CB}"/>
              </a:ext>
            </a:extLst>
          </p:cNvPr>
          <p:cNvSpPr/>
          <p:nvPr/>
        </p:nvSpPr>
        <p:spPr>
          <a:xfrm rot="3420919">
            <a:off x="6218275" y="2928147"/>
            <a:ext cx="1581515" cy="125402"/>
          </a:xfrm>
          <a:prstGeom prst="rightArrow">
            <a:avLst>
              <a:gd name="adj1" fmla="val 25514"/>
              <a:gd name="adj2" fmla="val 64322"/>
            </a:avLst>
          </a:prstGeom>
          <a:solidFill>
            <a:srgbClr val="0944A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139;p28">
            <a:extLst>
              <a:ext uri="{FF2B5EF4-FFF2-40B4-BE49-F238E27FC236}">
                <a16:creationId xmlns:a16="http://schemas.microsoft.com/office/drawing/2014/main" id="{A94E6AA3-7D53-6180-1843-20C225BBF04C}"/>
              </a:ext>
            </a:extLst>
          </p:cNvPr>
          <p:cNvSpPr/>
          <p:nvPr/>
        </p:nvSpPr>
        <p:spPr>
          <a:xfrm rot="10800000">
            <a:off x="3526614" y="6092230"/>
            <a:ext cx="1740900" cy="125400"/>
          </a:xfrm>
          <a:prstGeom prst="rightArrow">
            <a:avLst>
              <a:gd name="adj1" fmla="val 25514"/>
              <a:gd name="adj2" fmla="val 64322"/>
            </a:avLst>
          </a:prstGeom>
          <a:solidFill>
            <a:srgbClr val="0D5D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140;p28">
            <a:extLst>
              <a:ext uri="{FF2B5EF4-FFF2-40B4-BE49-F238E27FC236}">
                <a16:creationId xmlns:a16="http://schemas.microsoft.com/office/drawing/2014/main" id="{9C11B65C-64EA-40E0-254D-B655A961BB3B}"/>
              </a:ext>
            </a:extLst>
          </p:cNvPr>
          <p:cNvSpPr txBox="1"/>
          <p:nvPr/>
        </p:nvSpPr>
        <p:spPr>
          <a:xfrm>
            <a:off x="3701525" y="5755925"/>
            <a:ext cx="1391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D5DDF"/>
                </a:solidFill>
                <a:latin typeface="Roboto"/>
                <a:ea typeface="Roboto"/>
                <a:cs typeface="Roboto"/>
                <a:sym typeface="Roboto"/>
              </a:rPr>
              <a:t>SUPPORT</a:t>
            </a:r>
            <a:endParaRPr sz="1800" b="1">
              <a:solidFill>
                <a:srgbClr val="0D5DD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543414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0ACDD0FBB3B343B4BAC87F22544F8D" ma:contentTypeVersion="9" ma:contentTypeDescription="Create a new document." ma:contentTypeScope="" ma:versionID="17b38dd74b59372a810d6d9b67b8dd84">
  <xsd:schema xmlns:xsd="http://www.w3.org/2001/XMLSchema" xmlns:xs="http://www.w3.org/2001/XMLSchema" xmlns:p="http://schemas.microsoft.com/office/2006/metadata/properties" xmlns:ns3="8de744b3-92c7-4d88-82f8-62c1ca8e4147" xmlns:ns4="a54c6471-e644-409e-8e76-6794f5dd9976" targetNamespace="http://schemas.microsoft.com/office/2006/metadata/properties" ma:root="true" ma:fieldsID="d1d228edc52f4fb8589d4c8c1dd99446" ns3:_="" ns4:_="">
    <xsd:import namespace="8de744b3-92c7-4d88-82f8-62c1ca8e4147"/>
    <xsd:import namespace="a54c6471-e644-409e-8e76-6794f5dd997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e744b3-92c7-4d88-82f8-62c1ca8e41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4c6471-e644-409e-8e76-6794f5dd997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1EED5AB-F81C-4D56-8519-6DCEDB6D90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14E86A2-4249-41D9-AAED-394C93700C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e744b3-92c7-4d88-82f8-62c1ca8e4147"/>
    <ds:schemaRef ds:uri="a54c6471-e644-409e-8e76-6794f5dd99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E40C412-41D2-4F3C-8783-99CBA33A60AA}">
  <ds:schemaRefs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a54c6471-e644-409e-8e76-6794f5dd9976"/>
    <ds:schemaRef ds:uri="http://schemas.microsoft.com/office/infopath/2007/PartnerControls"/>
    <ds:schemaRef ds:uri="http://schemas.openxmlformats.org/package/2006/metadata/core-properties"/>
    <ds:schemaRef ds:uri="8de744b3-92c7-4d88-82f8-62c1ca8e414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12787</TotalTime>
  <Words>2016</Words>
  <Application>Microsoft Office PowerPoint</Application>
  <PresentationFormat>On-screen Show (4:3)</PresentationFormat>
  <Paragraphs>415</Paragraphs>
  <Slides>29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Overlock</vt:lpstr>
      <vt:lpstr>Roboto</vt:lpstr>
      <vt:lpstr>Wingdings</vt:lpstr>
      <vt:lpstr>Office Theme</vt:lpstr>
      <vt:lpstr>Metuchen  Public Schools</vt:lpstr>
      <vt:lpstr>Budget Preparation Timeline</vt:lpstr>
      <vt:lpstr>Budget Preparation Timeline</vt:lpstr>
      <vt:lpstr>21/22 Highlights Metuchen High School</vt:lpstr>
      <vt:lpstr>21/22 Highlights Edgar Middle School</vt:lpstr>
      <vt:lpstr>21/22 Highlights Campbell Elementary School</vt:lpstr>
      <vt:lpstr>21/22 Highlights Moss Elementary School</vt:lpstr>
      <vt:lpstr>Special Education Focus Areas</vt:lpstr>
      <vt:lpstr>Mental Health Initiative Focus Areas</vt:lpstr>
      <vt:lpstr>Mental Health Referendum Components</vt:lpstr>
      <vt:lpstr>Mental Health Referendum Budget</vt:lpstr>
      <vt:lpstr>22-23 Proposed Budget/Curriculum</vt:lpstr>
      <vt:lpstr>22-23 Proposed Budget/Technology</vt:lpstr>
      <vt:lpstr>Status of Network Infrastructure</vt:lpstr>
      <vt:lpstr>Budget/Facility/Safety</vt:lpstr>
      <vt:lpstr>Adjustments Made to Preliminary Budget</vt:lpstr>
      <vt:lpstr>THE SCHOOL BUDGET INCLUDES:</vt:lpstr>
      <vt:lpstr>THE SCHOOL BUDGET INCLUDES:</vt:lpstr>
      <vt:lpstr>THE SCHOOL BUDGET INCLUDES:</vt:lpstr>
      <vt:lpstr> THE SCHOOL BUDGET INCLUDES:</vt:lpstr>
      <vt:lpstr>Summary of Appropriations</vt:lpstr>
      <vt:lpstr>PowerPoint Presentation</vt:lpstr>
      <vt:lpstr>Revenue</vt:lpstr>
      <vt:lpstr>PowerPoint Presentation</vt:lpstr>
      <vt:lpstr>State Aid</vt:lpstr>
      <vt:lpstr>TAX IMPACT – Fund 10 and Fund 40 </vt:lpstr>
      <vt:lpstr>TAX IMPACT – Incremental Operating Costs </vt:lpstr>
      <vt:lpstr>Budget Efficiencies</vt:lpstr>
      <vt:lpstr>Ballot Questions – November 8, 2022</vt:lpstr>
    </vt:vector>
  </TitlesOfParts>
  <Company>Metuchen Board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Metuchen High School</dc:creator>
  <cp:lastModifiedBy>Alijewicz, Jennifer</cp:lastModifiedBy>
  <cp:revision>791</cp:revision>
  <cp:lastPrinted>2022-04-07T17:04:53Z</cp:lastPrinted>
  <dcterms:created xsi:type="dcterms:W3CDTF">2002-03-11T16:22:33Z</dcterms:created>
  <dcterms:modified xsi:type="dcterms:W3CDTF">2022-04-26T18:57:34Z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0x010100200ACDD0FBB3B343B4BAC87F22544F8D</vt:lpwstr>
  </property>
</Properties>
</file>